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vi" ContentType="video/avi"/>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Lst>
  <p:notesMasterIdLst>
    <p:notesMasterId r:id="rId36"/>
  </p:notesMasterIdLst>
  <p:handoutMasterIdLst>
    <p:handoutMasterId r:id="rId37"/>
  </p:handoutMasterIdLst>
  <p:sldIdLst>
    <p:sldId id="312" r:id="rId2"/>
    <p:sldId id="257" r:id="rId3"/>
    <p:sldId id="341" r:id="rId4"/>
    <p:sldId id="340" r:id="rId5"/>
    <p:sldId id="315" r:id="rId6"/>
    <p:sldId id="331" r:id="rId7"/>
    <p:sldId id="263" r:id="rId8"/>
    <p:sldId id="264" r:id="rId9"/>
    <p:sldId id="292" r:id="rId10"/>
    <p:sldId id="265" r:id="rId11"/>
    <p:sldId id="337" r:id="rId12"/>
    <p:sldId id="332" r:id="rId13"/>
    <p:sldId id="338" r:id="rId14"/>
    <p:sldId id="342" r:id="rId15"/>
    <p:sldId id="335" r:id="rId16"/>
    <p:sldId id="314" r:id="rId17"/>
    <p:sldId id="273" r:id="rId18"/>
    <p:sldId id="343" r:id="rId19"/>
    <p:sldId id="274" r:id="rId20"/>
    <p:sldId id="275"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Lst>
  <p:sldSz cx="9144000" cy="6858000" type="screen4x3"/>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EE002"/>
    <a:srgbClr val="3AC500"/>
    <a:srgbClr val="45B202"/>
    <a:srgbClr val="81A80D"/>
    <a:srgbClr val="B6CA11"/>
    <a:srgbClr val="E8E818"/>
    <a:srgbClr val="9B9B4C"/>
    <a:srgbClr val="75756F"/>
    <a:srgbClr val="3A3AB3"/>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579" autoAdjust="0"/>
    <p:restoredTop sz="86164" autoAdjust="0"/>
  </p:normalViewPr>
  <p:slideViewPr>
    <p:cSldViewPr>
      <p:cViewPr varScale="1">
        <p:scale>
          <a:sx n="92" d="100"/>
          <a:sy n="92" d="100"/>
        </p:scale>
        <p:origin x="-1200" y="-68"/>
      </p:cViewPr>
      <p:guideLst>
        <p:guide orient="horz" pos="2160"/>
        <p:guide pos="2880"/>
      </p:guideLst>
    </p:cSldViewPr>
  </p:slideViewPr>
  <p:outlineViewPr>
    <p:cViewPr>
      <p:scale>
        <a:sx n="33" d="100"/>
        <a:sy n="33" d="100"/>
      </p:scale>
      <p:origin x="0" y="5280"/>
    </p:cViewPr>
  </p:outlineViewPr>
  <p:notesTextViewPr>
    <p:cViewPr>
      <p:scale>
        <a:sx n="150" d="100"/>
        <a:sy n="150" d="100"/>
      </p:scale>
      <p:origin x="0" y="0"/>
    </p:cViewPr>
  </p:notesTextViewPr>
  <p:sorterViewPr>
    <p:cViewPr>
      <p:scale>
        <a:sx n="100" d="100"/>
        <a:sy n="100" d="100"/>
      </p:scale>
      <p:origin x="0" y="2298"/>
    </p:cViewPr>
  </p:sorterViewPr>
  <p:notesViewPr>
    <p:cSldViewPr>
      <p:cViewPr varScale="1">
        <p:scale>
          <a:sx n="73" d="100"/>
          <a:sy n="73" d="100"/>
        </p:scale>
        <p:origin x="-2082" y="-96"/>
      </p:cViewPr>
      <p:guideLst>
        <p:guide orient="horz" pos="3108"/>
        <p:guide pos="2122"/>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sz="quarter" idx="1"/>
          </p:nvPr>
        </p:nvSpPr>
        <p:spPr>
          <a:xfrm>
            <a:off x="3815373" y="0"/>
            <a:ext cx="2918831" cy="493316"/>
          </a:xfrm>
          <a:prstGeom prst="rect">
            <a:avLst/>
          </a:prstGeom>
        </p:spPr>
        <p:txBody>
          <a:bodyPr vert="horz" lIns="91440" tIns="45720" rIns="91440" bIns="45720" rtlCol="0"/>
          <a:lstStyle>
            <a:lvl1pPr algn="r">
              <a:defRPr sz="1200"/>
            </a:lvl1pPr>
          </a:lstStyle>
          <a:p>
            <a:fld id="{FB4BAF5D-680C-439A-A527-1AAAFF9C46C3}" type="datetimeFigureOut">
              <a:rPr kumimoji="1" lang="ja-JP" altLang="en-US" smtClean="0"/>
              <a:pPr/>
              <a:t>2014/7/31</a:t>
            </a:fld>
            <a:endParaRPr kumimoji="1" lang="ja-JP" altLang="en-US"/>
          </a:p>
        </p:txBody>
      </p:sp>
      <p:sp>
        <p:nvSpPr>
          <p:cNvPr id="4" name="フッター プレースホルダ 3"/>
          <p:cNvSpPr>
            <a:spLocks noGrp="1"/>
          </p:cNvSpPr>
          <p:nvPr>
            <p:ph type="ftr" sz="quarter" idx="2"/>
          </p:nvPr>
        </p:nvSpPr>
        <p:spPr>
          <a:xfrm>
            <a:off x="0" y="9371285"/>
            <a:ext cx="2918831" cy="493316"/>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 4"/>
          <p:cNvSpPr>
            <a:spLocks noGrp="1"/>
          </p:cNvSpPr>
          <p:nvPr>
            <p:ph type="sldNum" sz="quarter" idx="3"/>
          </p:nvPr>
        </p:nvSpPr>
        <p:spPr>
          <a:xfrm>
            <a:off x="3815373" y="9371285"/>
            <a:ext cx="2918831" cy="493316"/>
          </a:xfrm>
          <a:prstGeom prst="rect">
            <a:avLst/>
          </a:prstGeom>
        </p:spPr>
        <p:txBody>
          <a:bodyPr vert="horz" lIns="91440" tIns="45720" rIns="91440" bIns="45720" rtlCol="0" anchor="b"/>
          <a:lstStyle>
            <a:lvl1pPr algn="r">
              <a:defRPr sz="1200"/>
            </a:lvl1pPr>
          </a:lstStyle>
          <a:p>
            <a:fld id="{95FED4A9-9F0D-4E81-A34B-2AB486C632D8}" type="slidenum">
              <a:rPr kumimoji="1" lang="ja-JP" altLang="en-US" smtClean="0"/>
              <a:pPr/>
              <a:t>‹#›</a:t>
            </a:fld>
            <a:endParaRPr kumimoji="1" lang="ja-JP" altLang="en-US"/>
          </a:p>
        </p:txBody>
      </p:sp>
    </p:spTree>
    <p:extLst>
      <p:ext uri="{BB962C8B-B14F-4D97-AF65-F5344CB8AC3E}">
        <p14:creationId xmlns:p14="http://schemas.microsoft.com/office/powerpoint/2010/main" val="13611227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73604F64-4882-451C-8BD3-2620106DF353}" type="datetimeFigureOut">
              <a:rPr kumimoji="1" lang="ja-JP" altLang="en-US" smtClean="0"/>
              <a:pPr/>
              <a:t>2014/7/31</a:t>
            </a:fld>
            <a:endParaRPr kumimoji="1" lang="ja-JP" altLang="en-US"/>
          </a:p>
        </p:txBody>
      </p:sp>
      <p:sp>
        <p:nvSpPr>
          <p:cNvPr id="4" name="スライド イメージ プレースホルダ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73577" y="4686499"/>
            <a:ext cx="5388610" cy="4439841"/>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C0A330FC-C3A1-468E-BDCF-53CBC41BDEFE}" type="slidenum">
              <a:rPr kumimoji="1" lang="ja-JP" altLang="en-US" smtClean="0"/>
              <a:pPr/>
              <a:t>‹#›</a:t>
            </a:fld>
            <a:endParaRPr kumimoji="1" lang="ja-JP" altLang="en-US"/>
          </a:p>
        </p:txBody>
      </p:sp>
    </p:spTree>
    <p:extLst>
      <p:ext uri="{BB962C8B-B14F-4D97-AF65-F5344CB8AC3E}">
        <p14:creationId xmlns:p14="http://schemas.microsoft.com/office/powerpoint/2010/main" val="420413425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Thanks</a:t>
            </a:r>
            <a:r>
              <a:rPr kumimoji="1" lang="en-US" altLang="ja-JP" baseline="0" dirty="0" smtClean="0"/>
              <a:t> for the introduction. Hello, I’m Kenshi Takayama.</a:t>
            </a:r>
          </a:p>
          <a:p>
            <a:r>
              <a:rPr kumimoji="1" lang="en-US" altLang="ja-JP" baseline="0" dirty="0" smtClean="0"/>
              <a:t>Today I’m going to present our work on volumetric modeling with Diffusion Surfaces.</a:t>
            </a:r>
          </a:p>
          <a:p>
            <a:r>
              <a:rPr kumimoji="1" lang="en-US" altLang="ja-JP" baseline="0" dirty="0" smtClean="0"/>
              <a:t>This is a joint collaboration with Olga Sorkine, Andy Nealen, and my advisor Takeo Igarashi.</a:t>
            </a:r>
          </a:p>
          <a:p>
            <a:endParaRPr kumimoji="1" lang="ja-JP" altLang="en-US" dirty="0"/>
          </a:p>
        </p:txBody>
      </p:sp>
      <p:sp>
        <p:nvSpPr>
          <p:cNvPr id="4" name="スライド番号プレースホルダ 3"/>
          <p:cNvSpPr>
            <a:spLocks noGrp="1"/>
          </p:cNvSpPr>
          <p:nvPr>
            <p:ph type="sldNum" sz="quarter" idx="10"/>
          </p:nvPr>
        </p:nvSpPr>
        <p:spPr/>
        <p:txBody>
          <a:bodyPr/>
          <a:lstStyle/>
          <a:p>
            <a:fld id="{C0A330FC-C3A1-468E-BDCF-53CBC41BDEFE}" type="slidenum">
              <a:rPr kumimoji="1" lang="ja-JP" altLang="en-US" smtClean="0"/>
              <a:pPr/>
              <a:t>1</a:t>
            </a:fld>
            <a:endParaRPr kumimoji="1" lang="ja-JP"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So, our idea is to replace solving Poisson</a:t>
            </a:r>
            <a:r>
              <a:rPr kumimoji="1" lang="en-US" altLang="ja-JP" baseline="0" dirty="0" smtClean="0"/>
              <a:t> equation with a technique called PMVC.</a:t>
            </a:r>
          </a:p>
          <a:p>
            <a:r>
              <a:rPr kumimoji="1" lang="en-US" altLang="ja-JP" baseline="0" dirty="0" smtClean="0"/>
              <a:t>PMVC stands for positive mean value coordinates proposed by </a:t>
            </a:r>
            <a:r>
              <a:rPr kumimoji="1" lang="en-US" altLang="ja-JP" baseline="0" dirty="0" err="1" smtClean="0"/>
              <a:t>Lipman</a:t>
            </a:r>
            <a:r>
              <a:rPr kumimoji="1" lang="en-US" altLang="ja-JP" baseline="0" dirty="0" smtClean="0"/>
              <a:t> et al. in 2007.</a:t>
            </a:r>
          </a:p>
          <a:p>
            <a:r>
              <a:rPr kumimoji="1" lang="en-US" altLang="ja-JP" baseline="0" dirty="0" smtClean="0"/>
              <a:t>It was originally developed for cage-based mesh deformation.</a:t>
            </a:r>
          </a:p>
          <a:p>
            <a:endParaRPr kumimoji="1" lang="en-US" altLang="ja-JP" baseline="0" dirty="0" smtClean="0"/>
          </a:p>
          <a:p>
            <a:r>
              <a:rPr kumimoji="1" lang="en-US" altLang="ja-JP" baseline="0" dirty="0" smtClean="0"/>
              <a:t>Although their context is quite different from ours, PMVC is useful for us because it can diffuse properties defined on 3D surfaces over 3D volume.</a:t>
            </a:r>
          </a:p>
          <a:p>
            <a:r>
              <a:rPr kumimoji="1" lang="en-US" altLang="ja-JP" baseline="0" dirty="0" smtClean="0"/>
              <a:t>In their case they diffuse coordinates which are essentially weights of deformation, while in our case we diffuse colors.</a:t>
            </a:r>
          </a:p>
          <a:p>
            <a:r>
              <a:rPr kumimoji="1" lang="en-US" altLang="ja-JP" baseline="0" dirty="0" smtClean="0"/>
              <a:t>An important advantage of PMVC is that it doesn’t require volume tessellation, which means it is very easy to compute.</a:t>
            </a:r>
            <a:br>
              <a:rPr kumimoji="1" lang="en-US" altLang="ja-JP" baseline="0" dirty="0" smtClean="0"/>
            </a:br>
            <a:endParaRPr kumimoji="1" lang="en-US" altLang="ja-JP" dirty="0" smtClean="0"/>
          </a:p>
        </p:txBody>
      </p:sp>
      <p:sp>
        <p:nvSpPr>
          <p:cNvPr id="4" name="スライド番号プレースホルダ 3"/>
          <p:cNvSpPr>
            <a:spLocks noGrp="1"/>
          </p:cNvSpPr>
          <p:nvPr>
            <p:ph type="sldNum" sz="quarter" idx="10"/>
          </p:nvPr>
        </p:nvSpPr>
        <p:spPr/>
        <p:txBody>
          <a:bodyPr/>
          <a:lstStyle/>
          <a:p>
            <a:fld id="{C0A330FC-C3A1-468E-BDCF-53CBC41BDEFE}" type="slidenum">
              <a:rPr kumimoji="1" lang="ja-JP" altLang="en-US" smtClean="0"/>
              <a:pPr/>
              <a:t>10</a:t>
            </a:fld>
            <a:endParaRPr kumimoji="1" lang="ja-JP"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Here is the actual algorithm</a:t>
            </a:r>
            <a:r>
              <a:rPr kumimoji="1" lang="en-US" altLang="ja-JP" baseline="0" dirty="0" smtClean="0"/>
              <a:t> for diffusing colors using PMVC, in 2D, just for the ease of illustration.</a:t>
            </a:r>
          </a:p>
          <a:p>
            <a:endParaRPr kumimoji="1" lang="en-US" altLang="ja-JP" dirty="0" smtClean="0"/>
          </a:p>
          <a:p>
            <a:r>
              <a:rPr kumimoji="1" lang="en-US" altLang="ja-JP" baseline="0" dirty="0" smtClean="0"/>
              <a:t>Given the model as a set of colored curves, and the user’s cutting stroke, we first tessellate the cross-section with vertices and edges.</a:t>
            </a:r>
          </a:p>
          <a:p>
            <a:r>
              <a:rPr kumimoji="1" lang="en-US" altLang="ja-JP" baseline="0" dirty="0" smtClean="0"/>
              <a:t>Now our goal is to compute colors for all interior vertices which are shown as white circles here.</a:t>
            </a:r>
          </a:p>
          <a:p>
            <a:endParaRPr kumimoji="1" lang="en-US" altLang="ja-JP" baseline="0" dirty="0" smtClean="0"/>
          </a:p>
        </p:txBody>
      </p:sp>
      <p:sp>
        <p:nvSpPr>
          <p:cNvPr id="4" name="スライド番号プレースホルダ 3"/>
          <p:cNvSpPr>
            <a:spLocks noGrp="1"/>
          </p:cNvSpPr>
          <p:nvPr>
            <p:ph type="sldNum" sz="quarter" idx="10"/>
          </p:nvPr>
        </p:nvSpPr>
        <p:spPr/>
        <p:txBody>
          <a:bodyPr/>
          <a:lstStyle/>
          <a:p>
            <a:fld id="{C0A330FC-C3A1-468E-BDCF-53CBC41BDEFE}" type="slidenum">
              <a:rPr kumimoji="1" lang="ja-JP" altLang="en-US" smtClean="0"/>
              <a:pPr/>
              <a:t>11</a:t>
            </a:fld>
            <a:endParaRPr kumimoji="1" lang="ja-JP"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To</a:t>
            </a:r>
            <a:r>
              <a:rPr kumimoji="1" lang="en-US" altLang="ja-JP" baseline="0" dirty="0" smtClean="0"/>
              <a:t> do so,</a:t>
            </a:r>
            <a:r>
              <a:rPr kumimoji="1" lang="en-US" altLang="ja-JP" dirty="0" smtClean="0"/>
              <a:t> for each vertex,</a:t>
            </a:r>
            <a:r>
              <a:rPr kumimoji="1" lang="en-US" altLang="ja-JP" baseline="0" dirty="0" smtClean="0"/>
              <a:t> </a:t>
            </a:r>
            <a:r>
              <a:rPr kumimoji="1" lang="en-US" altLang="ja-JP" dirty="0" smtClean="0"/>
              <a:t>we utilize GPU’s rendering capability.</a:t>
            </a:r>
          </a:p>
          <a:p>
            <a:r>
              <a:rPr kumimoji="1" lang="en-US" altLang="ja-JP" dirty="0" smtClean="0"/>
              <a:t>First,</a:t>
            </a:r>
            <a:r>
              <a:rPr kumimoji="1" lang="en-US" altLang="ja-JP" baseline="0" dirty="0" smtClean="0"/>
              <a:t> w</a:t>
            </a:r>
            <a:r>
              <a:rPr kumimoji="1" lang="en-US" altLang="ja-JP" dirty="0" smtClean="0"/>
              <a:t>e</a:t>
            </a:r>
            <a:r>
              <a:rPr kumimoji="1" lang="en-US" altLang="ja-JP" baseline="0" dirty="0" smtClean="0"/>
              <a:t> render the whole model viewed from that vertex into a buffer in the GPU.</a:t>
            </a:r>
          </a:p>
          <a:p>
            <a:r>
              <a:rPr kumimoji="1" lang="en-US" altLang="ja-JP" baseline="0" dirty="0" smtClean="0"/>
              <a:t>We do this for all four directions, and take a weighted average of the colors in the buffer, and assign it to that vertex as the resulting color.</a:t>
            </a:r>
          </a:p>
          <a:p>
            <a:endParaRPr kumimoji="1" lang="en-US" altLang="ja-JP" baseline="0" dirty="0" smtClean="0"/>
          </a:p>
        </p:txBody>
      </p:sp>
      <p:sp>
        <p:nvSpPr>
          <p:cNvPr id="4" name="スライド番号プレースホルダ 3"/>
          <p:cNvSpPr>
            <a:spLocks noGrp="1"/>
          </p:cNvSpPr>
          <p:nvPr>
            <p:ph type="sldNum" sz="quarter" idx="10"/>
          </p:nvPr>
        </p:nvSpPr>
        <p:spPr/>
        <p:txBody>
          <a:bodyPr/>
          <a:lstStyle/>
          <a:p>
            <a:fld id="{C0A330FC-C3A1-468E-BDCF-53CBC41BDEFE}" type="slidenum">
              <a:rPr kumimoji="1" lang="ja-JP" altLang="en-US" smtClean="0"/>
              <a:pPr/>
              <a:t>12</a:t>
            </a:fld>
            <a:endParaRPr kumimoji="1" lang="ja-JP"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We do</a:t>
            </a:r>
            <a:r>
              <a:rPr kumimoji="1" lang="en-US" altLang="ja-JP" baseline="0" dirty="0" smtClean="0"/>
              <a:t> </a:t>
            </a:r>
            <a:r>
              <a:rPr kumimoji="1" lang="en-US" altLang="ja-JP" dirty="0" smtClean="0"/>
              <a:t>this for all the interior vertices, and finally</a:t>
            </a:r>
            <a:r>
              <a:rPr kumimoji="1" lang="en-US" altLang="ja-JP" baseline="0" dirty="0" smtClean="0"/>
              <a:t> render the cross-section by simply using linear interpolation.</a:t>
            </a:r>
          </a:p>
          <a:p>
            <a:endParaRPr kumimoji="1" lang="ja-JP" altLang="en-US" dirty="0"/>
          </a:p>
        </p:txBody>
      </p:sp>
      <p:sp>
        <p:nvSpPr>
          <p:cNvPr id="4" name="スライド番号プレースホルダ 3"/>
          <p:cNvSpPr>
            <a:spLocks noGrp="1"/>
          </p:cNvSpPr>
          <p:nvPr>
            <p:ph type="sldNum" sz="quarter" idx="10"/>
          </p:nvPr>
        </p:nvSpPr>
        <p:spPr/>
        <p:txBody>
          <a:bodyPr/>
          <a:lstStyle/>
          <a:p>
            <a:fld id="{C0A330FC-C3A1-468E-BDCF-53CBC41BDEFE}" type="slidenum">
              <a:rPr kumimoji="1" lang="ja-JP" altLang="en-US" smtClean="0"/>
              <a:pPr/>
              <a:t>13</a:t>
            </a:fld>
            <a:endParaRPr kumimoji="1" lang="ja-JP"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Here I try to explain what happens in 3D. Basically the process is the same as</a:t>
            </a:r>
            <a:r>
              <a:rPr kumimoji="1" lang="en-US" altLang="ja-JP" baseline="0" dirty="0" smtClean="0"/>
              <a:t> in the 2D case.</a:t>
            </a:r>
          </a:p>
          <a:p>
            <a:r>
              <a:rPr kumimoji="1" lang="en-US" altLang="ja-JP" baseline="0" dirty="0" smtClean="0"/>
              <a:t>The model consists of 3D colored surfaces, and here I show cut halves of them.</a:t>
            </a:r>
          </a:p>
          <a:p>
            <a:r>
              <a:rPr kumimoji="1" lang="en-US" altLang="ja-JP" baseline="0" dirty="0" smtClean="0"/>
              <a:t>The cross-section is tessellated with triangles. For each interior vertex, we render the whole surfaces viewed from that vertex into a cube map, and take the weighted average of the cube map colors as the resulting color. We do this for all interior vertices, and finally render the cross-section using linear interpolation.</a:t>
            </a:r>
          </a:p>
          <a:p>
            <a:endParaRPr kumimoji="1" lang="en-US" altLang="ja-JP" baseline="0" dirty="0" smtClean="0"/>
          </a:p>
          <a:p>
            <a:r>
              <a:rPr kumimoji="1" lang="en-US" altLang="ja-JP" dirty="0" smtClean="0"/>
              <a:t>Note that this algorithm always produces consistent color at the same</a:t>
            </a:r>
            <a:r>
              <a:rPr kumimoji="1" lang="en-US" altLang="ja-JP" baseline="0" dirty="0" smtClean="0"/>
              <a:t> 3D position. Thus we have a consistent volumetric color distribution.</a:t>
            </a:r>
          </a:p>
          <a:p>
            <a:endParaRPr kumimoji="1" lang="ja-JP" altLang="en-US" dirty="0"/>
          </a:p>
        </p:txBody>
      </p:sp>
      <p:sp>
        <p:nvSpPr>
          <p:cNvPr id="4" name="スライド番号プレースホルダ 3"/>
          <p:cNvSpPr>
            <a:spLocks noGrp="1"/>
          </p:cNvSpPr>
          <p:nvPr>
            <p:ph type="sldNum" sz="quarter" idx="10"/>
          </p:nvPr>
        </p:nvSpPr>
        <p:spPr/>
        <p:txBody>
          <a:bodyPr/>
          <a:lstStyle/>
          <a:p>
            <a:fld id="{C0A330FC-C3A1-468E-BDCF-53CBC41BDEFE}" type="slidenum">
              <a:rPr kumimoji="1" lang="ja-JP" altLang="en-US" smtClean="0"/>
              <a:pPr/>
              <a:t>14</a:t>
            </a:fld>
            <a:endParaRPr kumimoji="1" lang="ja-JP"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Here is a comparison of</a:t>
            </a:r>
            <a:r>
              <a:rPr kumimoji="1" lang="en-US" altLang="ja-JP" baseline="0" dirty="0" smtClean="0"/>
              <a:t> the </a:t>
            </a:r>
            <a:r>
              <a:rPr kumimoji="1" lang="en-US" altLang="ja-JP" dirty="0" smtClean="0"/>
              <a:t>Poisson</a:t>
            </a:r>
            <a:r>
              <a:rPr kumimoji="1" lang="en-US" altLang="ja-JP" baseline="0" dirty="0" smtClean="0"/>
              <a:t> diffusion</a:t>
            </a:r>
            <a:r>
              <a:rPr kumimoji="1" lang="en-US" altLang="ja-JP" dirty="0" smtClean="0"/>
              <a:t> and the PMVC</a:t>
            </a:r>
            <a:r>
              <a:rPr kumimoji="1" lang="en-US" altLang="ja-JP" baseline="0" dirty="0" smtClean="0"/>
              <a:t> diffusion.</a:t>
            </a:r>
          </a:p>
          <a:p>
            <a:r>
              <a:rPr kumimoji="1" lang="en-US" altLang="ja-JP" baseline="0" dirty="0" smtClean="0"/>
              <a:t>We can see that PMVC diffusion provides comparable or even better quality, </a:t>
            </a:r>
          </a:p>
          <a:p>
            <a:r>
              <a:rPr kumimoji="1" lang="en-US" altLang="ja-JP" baseline="0" dirty="0" smtClean="0"/>
              <a:t>while it requires much smaller memory, </a:t>
            </a:r>
          </a:p>
          <a:p>
            <a:r>
              <a:rPr kumimoji="1" lang="en-US" altLang="ja-JP" baseline="0" dirty="0" smtClean="0"/>
              <a:t>and it does not require any precomputation, which is very suitable for interactive creation of fruit.</a:t>
            </a:r>
          </a:p>
          <a:p>
            <a:r>
              <a:rPr kumimoji="1" lang="en-US" altLang="ja-JP" baseline="0" dirty="0" smtClean="0"/>
              <a:t>For the interactive cutting at runtime, it requires a little bit of time, but it’s still acceptable.</a:t>
            </a:r>
          </a:p>
          <a:p>
            <a:endParaRPr kumimoji="1" lang="en-US" altLang="ja-JP" baseline="0" dirty="0" smtClean="0"/>
          </a:p>
          <a:p>
            <a:r>
              <a:rPr kumimoji="1" lang="en-US" altLang="ja-JP" baseline="0" dirty="0" smtClean="0"/>
              <a:t>Therefore, we conclude that PMVC diffusion is better suited for our purpose than Poisson diffusion.</a:t>
            </a:r>
          </a:p>
          <a:p>
            <a:endParaRPr kumimoji="1" lang="en-US" altLang="ja-JP" baseline="0" dirty="0" smtClean="0"/>
          </a:p>
        </p:txBody>
      </p:sp>
      <p:sp>
        <p:nvSpPr>
          <p:cNvPr id="4" name="スライド番号プレースホルダ 3"/>
          <p:cNvSpPr>
            <a:spLocks noGrp="1"/>
          </p:cNvSpPr>
          <p:nvPr>
            <p:ph type="sldNum" sz="quarter" idx="10"/>
          </p:nvPr>
        </p:nvSpPr>
        <p:spPr/>
        <p:txBody>
          <a:bodyPr/>
          <a:lstStyle/>
          <a:p>
            <a:fld id="{C0A330FC-C3A1-468E-BDCF-53CBC41BDEFE}" type="slidenum">
              <a:rPr kumimoji="1" lang="ja-JP" altLang="en-US" smtClean="0"/>
              <a:pPr/>
              <a:t>15</a:t>
            </a:fld>
            <a:endParaRPr kumimoji="1" lang="ja-JP"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OK, from</a:t>
            </a:r>
            <a:r>
              <a:rPr kumimoji="1" lang="en-US" altLang="ja-JP" baseline="0" dirty="0" smtClean="0"/>
              <a:t> now on, I’d like to focus on the user interface for creating Diffusion Surfaces.</a:t>
            </a:r>
          </a:p>
          <a:p>
            <a:endParaRPr kumimoji="1" lang="ja-JP" altLang="en-US" dirty="0"/>
          </a:p>
        </p:txBody>
      </p:sp>
      <p:sp>
        <p:nvSpPr>
          <p:cNvPr id="4" name="スライド番号プレースホルダ 3"/>
          <p:cNvSpPr>
            <a:spLocks noGrp="1"/>
          </p:cNvSpPr>
          <p:nvPr>
            <p:ph type="sldNum" sz="quarter" idx="10"/>
          </p:nvPr>
        </p:nvSpPr>
        <p:spPr/>
        <p:txBody>
          <a:bodyPr/>
          <a:lstStyle/>
          <a:p>
            <a:fld id="{C0A330FC-C3A1-468E-BDCF-53CBC41BDEFE}" type="slidenum">
              <a:rPr kumimoji="1" lang="ja-JP" altLang="en-US" smtClean="0"/>
              <a:pPr/>
              <a:t>16</a:t>
            </a:fld>
            <a:endParaRPr kumimoji="1" lang="ja-JP"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So, how to</a:t>
            </a:r>
            <a:r>
              <a:rPr kumimoji="1" lang="en-US" altLang="ja-JP" baseline="0" dirty="0" smtClean="0"/>
              <a:t> model </a:t>
            </a:r>
            <a:r>
              <a:rPr kumimoji="1" lang="en-US" altLang="ja-JP" dirty="0" smtClean="0"/>
              <a:t>fruit and vegetables?</a:t>
            </a:r>
          </a:p>
          <a:p>
            <a:endParaRPr kumimoji="1" lang="en-US" altLang="ja-JP" dirty="0" smtClean="0"/>
          </a:p>
          <a:p>
            <a:r>
              <a:rPr kumimoji="1" lang="en-US" altLang="ja-JP" baseline="0" dirty="0" smtClean="0"/>
              <a:t>Because the Diffusion Surfaces representation is simple and general, any existing 3D modeling tool could be used, such as 3ds Max and Maya.</a:t>
            </a:r>
          </a:p>
          <a:p>
            <a:r>
              <a:rPr kumimoji="1" lang="en-US" altLang="ja-JP" dirty="0" smtClean="0"/>
              <a:t>But traditional modeling is</a:t>
            </a:r>
            <a:r>
              <a:rPr kumimoji="1" lang="en-US" altLang="ja-JP" baseline="0" dirty="0" smtClean="0"/>
              <a:t> </a:t>
            </a:r>
            <a:r>
              <a:rPr kumimoji="1" lang="en-US" altLang="ja-JP" dirty="0" smtClean="0"/>
              <a:t>tedious especially</a:t>
            </a:r>
            <a:r>
              <a:rPr kumimoji="1" lang="en-US" altLang="ja-JP" baseline="0" dirty="0" smtClean="0"/>
              <a:t> when we want to deal with intricate and repetitive structures of fruit and vegetables.</a:t>
            </a:r>
          </a:p>
          <a:p>
            <a:endParaRPr kumimoji="1" lang="en-US" altLang="ja-JP" dirty="0" smtClean="0"/>
          </a:p>
          <a:p>
            <a:r>
              <a:rPr kumimoji="1" lang="en-US" altLang="ja-JP" dirty="0" smtClean="0"/>
              <a:t>Therefore, we</a:t>
            </a:r>
            <a:r>
              <a:rPr kumimoji="1" lang="en-US" altLang="ja-JP" baseline="0" dirty="0" smtClean="0"/>
              <a:t> exploit rotational symmetry present in most fruit and vegetables to greatly simplify the modeling process.</a:t>
            </a:r>
          </a:p>
        </p:txBody>
      </p:sp>
      <p:sp>
        <p:nvSpPr>
          <p:cNvPr id="4" name="スライド番号プレースホルダ 3"/>
          <p:cNvSpPr>
            <a:spLocks noGrp="1"/>
          </p:cNvSpPr>
          <p:nvPr>
            <p:ph type="sldNum" sz="quarter" idx="10"/>
          </p:nvPr>
        </p:nvSpPr>
        <p:spPr/>
        <p:txBody>
          <a:bodyPr/>
          <a:lstStyle/>
          <a:p>
            <a:fld id="{C0A330FC-C3A1-468E-BDCF-53CBC41BDEFE}" type="slidenum">
              <a:rPr kumimoji="1" lang="ja-JP" altLang="en-US" smtClean="0"/>
              <a:pPr/>
              <a:t>17</a:t>
            </a:fld>
            <a:endParaRPr kumimoji="1" lang="ja-JP"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In particular, we consider two types of rotational symmetry. One is cylindrical symmetry which is typically seen in objects like </a:t>
            </a:r>
            <a:r>
              <a:rPr kumimoji="1" lang="en-US" altLang="ja-JP" baseline="0" dirty="0" smtClean="0"/>
              <a:t>onions, for example. And the other is N-fold symmetry which is typically seen in objects like tomatoes for example. Here, this tomato has 3-fold symmetry.</a:t>
            </a:r>
          </a:p>
          <a:p>
            <a:r>
              <a:rPr kumimoji="1" lang="en-US" altLang="ja-JP" dirty="0" smtClean="0"/>
              <a:t>We</a:t>
            </a:r>
            <a:r>
              <a:rPr kumimoji="1" lang="en-US" altLang="ja-JP" baseline="0" dirty="0" smtClean="0"/>
              <a:t> exploit this classification of rotational symmetry and design the user interfaces accordingly. I’m not going to talk about the details of our user interfaces, please refer to the paper for them, but the basic idea is like this.</a:t>
            </a:r>
            <a:endParaRPr kumimoji="1" lang="ja-JP" altLang="en-US" dirty="0"/>
          </a:p>
        </p:txBody>
      </p:sp>
      <p:sp>
        <p:nvSpPr>
          <p:cNvPr id="4" name="スライド番号プレースホルダ 3"/>
          <p:cNvSpPr>
            <a:spLocks noGrp="1"/>
          </p:cNvSpPr>
          <p:nvPr>
            <p:ph type="sldNum" sz="quarter" idx="10"/>
          </p:nvPr>
        </p:nvSpPr>
        <p:spPr/>
        <p:txBody>
          <a:bodyPr/>
          <a:lstStyle/>
          <a:p>
            <a:fld id="{C0A330FC-C3A1-468E-BDCF-53CBC41BDEFE}" type="slidenum">
              <a:rPr kumimoji="1" lang="ja-JP" altLang="en-US" smtClean="0"/>
              <a:pPr/>
              <a:t>18</a:t>
            </a:fld>
            <a:endParaRPr kumimoji="1" lang="ja-JP"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baseline="0" dirty="0" smtClean="0"/>
              <a:t>The user first sketches several profile curves in 2D to create 3D shapes.</a:t>
            </a:r>
          </a:p>
          <a:p>
            <a:r>
              <a:rPr kumimoji="1" lang="en-US" altLang="ja-JP" baseline="0" dirty="0" smtClean="0"/>
              <a:t>The user can use images as a guide, and draws several profile curves from different views.</a:t>
            </a:r>
          </a:p>
          <a:p>
            <a:r>
              <a:rPr kumimoji="1" lang="en-US" altLang="ja-JP" baseline="0" dirty="0" smtClean="0"/>
              <a:t>Given these pairs of curves, the system generates 3D surfaces by sweeping.</a:t>
            </a:r>
          </a:p>
          <a:p>
            <a:endParaRPr kumimoji="1" lang="en-US" altLang="ja-JP" baseline="0" dirty="0" smtClean="0"/>
          </a:p>
          <a:p>
            <a:r>
              <a:rPr kumimoji="1" lang="en-US" altLang="ja-JP" baseline="0" dirty="0" smtClean="0"/>
              <a:t>After 3D shapes are created, the user paints colors in 3D.</a:t>
            </a:r>
          </a:p>
          <a:p>
            <a:endParaRPr kumimoji="1" lang="en-US" altLang="ja-JP" baseline="0" dirty="0" smtClean="0"/>
          </a:p>
          <a:p>
            <a:r>
              <a:rPr kumimoji="1" lang="en-US" altLang="ja-JP" baseline="0" dirty="0" smtClean="0"/>
              <a:t>Here I’m going to show you a demo.</a:t>
            </a:r>
          </a:p>
          <a:p>
            <a:endParaRPr kumimoji="1" lang="en-US" altLang="ja-JP" baseline="0" dirty="0" smtClean="0"/>
          </a:p>
          <a:p>
            <a:r>
              <a:rPr kumimoji="1" lang="en-US" altLang="ja-JP" baseline="0" dirty="0" smtClean="0"/>
              <a:t>----(demo begins)----</a:t>
            </a:r>
          </a:p>
          <a:p>
            <a:r>
              <a:rPr kumimoji="1" lang="en-US" altLang="ja-JP" baseline="0" dirty="0" smtClean="0"/>
              <a:t>First I load an image as a guide, and trace some profile curves.</a:t>
            </a:r>
            <a:r>
              <a:rPr kumimoji="1" lang="ja-JP" altLang="en-US" baseline="0" dirty="0" smtClean="0"/>
              <a:t> </a:t>
            </a:r>
            <a:r>
              <a:rPr kumimoji="1" lang="en-US" altLang="ja-JP" baseline="0" dirty="0" smtClean="0"/>
              <a:t>I can use several curve editing tools such as deformation and smoothing. Let’s say I completed the sketching like this.</a:t>
            </a:r>
          </a:p>
          <a:p>
            <a:endParaRPr kumimoji="1" lang="en-US" altLang="ja-JP" baseline="0" dirty="0" smtClean="0"/>
          </a:p>
          <a:p>
            <a:r>
              <a:rPr kumimoji="1" lang="en-US" altLang="ja-JP" baseline="0" dirty="0" smtClean="0"/>
              <a:t>Next I load another image from a different view. Then I move the image to a canonical location, and adjust the angles of the symmetry fold. Now I can start sketching. This curve corresponds to this curve drawn in the previous step. For this curve, I have to draw a set of 3 closed loops because this tomato has 3-fold rotational symmetry. Let’s say I completed the sketching like this.</a:t>
            </a:r>
          </a:p>
          <a:p>
            <a:endParaRPr kumimoji="1" lang="en-US" altLang="ja-JP" baseline="0" dirty="0" smtClean="0"/>
          </a:p>
          <a:p>
            <a:r>
              <a:rPr kumimoji="1" lang="en-US" altLang="ja-JP" baseline="0" dirty="0" smtClean="0"/>
              <a:t>Then the system generates 3D surfaces by sweeping. I can optionally delete some part of the surfaces.</a:t>
            </a:r>
          </a:p>
          <a:p>
            <a:endParaRPr kumimoji="1" lang="en-US" altLang="ja-JP" baseline="0" dirty="0" smtClean="0"/>
          </a:p>
          <a:p>
            <a:r>
              <a:rPr kumimoji="1" lang="en-US" altLang="ja-JP" baseline="0" dirty="0" smtClean="0"/>
              <a:t>Next I specify parameters for distributing small grains. This is important because many fruit and vegetables often have numerous small structures distributed randomly over some base surface regions, like this tomato seed.</a:t>
            </a:r>
          </a:p>
          <a:p>
            <a:endParaRPr kumimoji="1" lang="en-US" altLang="ja-JP" baseline="0" dirty="0" smtClean="0"/>
          </a:p>
          <a:p>
            <a:r>
              <a:rPr kumimoji="1" lang="en-US" altLang="ja-JP" baseline="0" dirty="0" smtClean="0"/>
              <a:t>The next step is painting colors in 3D. I use the guide image and pick up colors from it, and simply paint them over the surfaces.</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aseline="0" dirty="0" smtClean="0"/>
              <a:t>Note that I can paint different colors for different sides. For this surface, the outer side is brighter than the inner side. For this surface, the outer side is much darker than the inner side.</a:t>
            </a:r>
          </a:p>
          <a:p>
            <a:r>
              <a:rPr kumimoji="1" lang="en-US" altLang="ja-JP" baseline="0" dirty="0" smtClean="0"/>
              <a:t>Let’s say I completed painting colors like this.</a:t>
            </a:r>
          </a:p>
          <a:p>
            <a:endParaRPr kumimoji="1" lang="en-US" altLang="ja-JP" baseline="0" dirty="0" smtClean="0"/>
          </a:p>
          <a:p>
            <a:r>
              <a:rPr kumimoji="1" lang="en-US" altLang="ja-JP" baseline="0" dirty="0" smtClean="0"/>
              <a:t>Now the modeling is done. As an additional benefit of assuming rotational symmetry, the system can instantly generate random variations of models once the user completes modeling. I can also change the number of symmetry folds. Please refer to the paper for the actual algorithm of how we generate</a:t>
            </a:r>
            <a:r>
              <a:rPr kumimoji="1" lang="ja-JP" altLang="en-US" baseline="0" dirty="0" smtClean="0"/>
              <a:t> </a:t>
            </a:r>
            <a:r>
              <a:rPr kumimoji="1" lang="en-US" altLang="ja-JP" baseline="0" dirty="0" smtClean="0"/>
              <a:t>random variations.</a:t>
            </a:r>
          </a:p>
          <a:p>
            <a:endParaRPr kumimoji="1" lang="en-US" altLang="ja-JP" baseline="0" dirty="0" smtClean="0"/>
          </a:p>
          <a:p>
            <a:r>
              <a:rPr kumimoji="1" lang="en-US" altLang="ja-JP" baseline="0" dirty="0" smtClean="0"/>
              <a:t>OK, now we are ready to cut and see the cross-section.</a:t>
            </a:r>
          </a:p>
          <a:p>
            <a:r>
              <a:rPr kumimoji="1" lang="en-US" altLang="ja-JP" baseline="0" dirty="0" smtClean="0"/>
              <a:t>Let me show you another cross-section.</a:t>
            </a:r>
          </a:p>
          <a:p>
            <a:r>
              <a:rPr kumimoji="1" lang="en-US" altLang="ja-JP" baseline="0" dirty="0" smtClean="0"/>
              <a:t>We admit that this does not look super-realistic unfortunately, so we rather opt for non-photorealistic rendering approach. Here we simply apply procedural noise and artistic silhouettes to add more expressivity to the plain color rendering.</a:t>
            </a:r>
          </a:p>
          <a:p>
            <a:endParaRPr kumimoji="1" lang="en-US" altLang="ja-JP" baseline="0" dirty="0" smtClean="0"/>
          </a:p>
          <a:p>
            <a:r>
              <a:rPr kumimoji="1" lang="en-US" altLang="ja-JP" baseline="0" dirty="0" smtClean="0"/>
              <a:t>OK now let’s stop here and go back to the slides.</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aseline="0" dirty="0" smtClean="0"/>
              <a:t>----(demo ends)----</a:t>
            </a:r>
          </a:p>
          <a:p>
            <a:endParaRPr kumimoji="1" lang="en-US" altLang="ja-JP" baseline="0" dirty="0" smtClean="0"/>
          </a:p>
        </p:txBody>
      </p:sp>
      <p:sp>
        <p:nvSpPr>
          <p:cNvPr id="4" name="スライド番号プレースホルダ 3"/>
          <p:cNvSpPr>
            <a:spLocks noGrp="1"/>
          </p:cNvSpPr>
          <p:nvPr>
            <p:ph type="sldNum" sz="quarter" idx="10"/>
          </p:nvPr>
        </p:nvSpPr>
        <p:spPr/>
        <p:txBody>
          <a:bodyPr/>
          <a:lstStyle/>
          <a:p>
            <a:fld id="{C0A330FC-C3A1-468E-BDCF-53CBC41BDEFE}" type="slidenum">
              <a:rPr kumimoji="1" lang="ja-JP" altLang="en-US" smtClean="0"/>
              <a:pPr/>
              <a:t>19</a:t>
            </a:fld>
            <a:endParaRPr kumimoji="1"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The</a:t>
            </a:r>
            <a:r>
              <a:rPr kumimoji="1" lang="en-US" altLang="ja-JP" baseline="0" dirty="0" smtClean="0"/>
              <a:t> </a:t>
            </a:r>
            <a:r>
              <a:rPr kumimoji="1" lang="en-US" altLang="ja-JP" dirty="0" smtClean="0"/>
              <a:t>motivation of our work is to allow interactive and</a:t>
            </a:r>
            <a:r>
              <a:rPr kumimoji="1" lang="en-US" altLang="ja-JP" baseline="0" dirty="0" smtClean="0"/>
              <a:t> </a:t>
            </a:r>
            <a:r>
              <a:rPr kumimoji="1" lang="en-US" altLang="ja-JP" dirty="0" smtClean="0"/>
              <a:t>freeform cutting of 3D fruits and vegetables</a:t>
            </a:r>
            <a:r>
              <a:rPr kumimoji="1" lang="en-US" altLang="ja-JP" baseline="0" dirty="0" smtClean="0"/>
              <a:t>.</a:t>
            </a:r>
          </a:p>
          <a:p>
            <a:r>
              <a:rPr kumimoji="1" lang="en-US" altLang="ja-JP" baseline="0" dirty="0" smtClean="0"/>
              <a:t>Here I’m </a:t>
            </a:r>
            <a:r>
              <a:rPr kumimoji="1" lang="en-US" altLang="ja-JP" baseline="0" dirty="0" err="1" smtClean="0"/>
              <a:t>gonna</a:t>
            </a:r>
            <a:r>
              <a:rPr kumimoji="1" lang="en-US" altLang="ja-JP" baseline="0" dirty="0" smtClean="0"/>
              <a:t> show you a quick demo.</a:t>
            </a:r>
          </a:p>
          <a:p>
            <a:endParaRPr kumimoji="1" lang="en-US" altLang="ja-JP"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aseline="0" dirty="0" smtClean="0"/>
              <a:t>----(demo begins)----</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aseline="0" dirty="0" smtClean="0"/>
              <a:t>This is a 3D tomato model, and I can cut it by drawing a freeform stroke.</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aseline="0" dirty="0" smtClean="0"/>
              <a:t>It takes about 7 or 8 seconds to compute the cross-section.</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aseline="0" dirty="0" smtClean="0"/>
              <a:t>Let me show you another cross-section.</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aseline="0" dirty="0" smtClean="0"/>
              <a:t>OK let’s go back to the slides.</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aseline="0" dirty="0" smtClean="0"/>
              <a:t>----(demo ends)----</a:t>
            </a:r>
          </a:p>
          <a:p>
            <a:endParaRPr kumimoji="1" lang="en-US" altLang="ja-JP" dirty="0" smtClean="0"/>
          </a:p>
          <a:p>
            <a:r>
              <a:rPr kumimoji="1" lang="en-US" altLang="ja-JP" dirty="0" smtClean="0"/>
              <a:t>So why do we care about fruit?</a:t>
            </a:r>
          </a:p>
          <a:p>
            <a:r>
              <a:rPr kumimoji="1" lang="en-US" altLang="ja-JP" baseline="0" dirty="0" smtClean="0"/>
              <a:t>It’s because we consider fruit modeling as just one example problem in volumetric modeling that is still hard to solve.</a:t>
            </a:r>
          </a:p>
          <a:p>
            <a:r>
              <a:rPr kumimoji="1" lang="en-US" altLang="ja-JP" dirty="0" smtClean="0"/>
              <a:t>We also think that fruit</a:t>
            </a:r>
            <a:r>
              <a:rPr kumimoji="1" lang="en-US" altLang="ja-JP" baseline="0" dirty="0" smtClean="0"/>
              <a:t> is one of the most common volumetric objects in our daily lives, and our result can be useful for many applications.</a:t>
            </a:r>
          </a:p>
          <a:p>
            <a:endParaRPr kumimoji="1" lang="en-US" altLang="ja-JP" baseline="0" dirty="0" smtClean="0"/>
          </a:p>
        </p:txBody>
      </p:sp>
      <p:sp>
        <p:nvSpPr>
          <p:cNvPr id="4" name="スライド番号プレースホルダ 3"/>
          <p:cNvSpPr>
            <a:spLocks noGrp="1"/>
          </p:cNvSpPr>
          <p:nvPr>
            <p:ph type="sldNum" sz="quarter" idx="10"/>
          </p:nvPr>
        </p:nvSpPr>
        <p:spPr/>
        <p:txBody>
          <a:bodyPr/>
          <a:lstStyle/>
          <a:p>
            <a:fld id="{C0A330FC-C3A1-468E-BDCF-53CBC41BDEFE}" type="slidenum">
              <a:rPr kumimoji="1" lang="ja-JP" altLang="en-US" smtClean="0"/>
              <a:pPr/>
              <a:t>2</a:t>
            </a:fld>
            <a:endParaRPr kumimoji="1" lang="ja-JP"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Here</a:t>
            </a:r>
            <a:r>
              <a:rPr kumimoji="1" lang="en-US" altLang="ja-JP" baseline="0" dirty="0" smtClean="0"/>
              <a:t> I show some more results.</a:t>
            </a:r>
            <a:endParaRPr kumimoji="1" lang="ja-JP" altLang="en-US" dirty="0"/>
          </a:p>
        </p:txBody>
      </p:sp>
      <p:sp>
        <p:nvSpPr>
          <p:cNvPr id="4" name="スライド番号プレースホルダ 3"/>
          <p:cNvSpPr>
            <a:spLocks noGrp="1"/>
          </p:cNvSpPr>
          <p:nvPr>
            <p:ph type="sldNum" sz="quarter" idx="10"/>
          </p:nvPr>
        </p:nvSpPr>
        <p:spPr/>
        <p:txBody>
          <a:bodyPr/>
          <a:lstStyle/>
          <a:p>
            <a:fld id="{C0A330FC-C3A1-468E-BDCF-53CBC41BDEFE}" type="slidenum">
              <a:rPr kumimoji="1" lang="ja-JP" altLang="en-US" smtClean="0"/>
              <a:pPr/>
              <a:t>20</a:t>
            </a:fld>
            <a:endParaRPr kumimoji="1" lang="ja-JP"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C9218705-A8C6-4613-AE54-8AAB7C97CA21}" type="slidenum">
              <a:rPr kumimoji="1" lang="ja-JP" altLang="en-US" smtClean="0"/>
              <a:pPr/>
              <a:t>21</a:t>
            </a:fld>
            <a:endParaRPr kumimoji="1" lang="ja-JP"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And we</a:t>
            </a:r>
            <a:r>
              <a:rPr kumimoji="1" lang="en-US" altLang="ja-JP" baseline="0" dirty="0" smtClean="0"/>
              <a:t> can easily create a </a:t>
            </a:r>
            <a:r>
              <a:rPr kumimoji="1" lang="en-US" altLang="ja-JP" dirty="0" smtClean="0"/>
              <a:t>scene like this fruit</a:t>
            </a:r>
            <a:r>
              <a:rPr kumimoji="1" lang="en-US" altLang="ja-JP" baseline="0" dirty="0" smtClean="0"/>
              <a:t> bowl</a:t>
            </a:r>
            <a:r>
              <a:rPr kumimoji="1" lang="en-US" altLang="ja-JP" dirty="0" smtClean="0"/>
              <a:t>.</a:t>
            </a:r>
            <a:endParaRPr kumimoji="1" lang="ja-JP" altLang="en-US" dirty="0"/>
          </a:p>
        </p:txBody>
      </p:sp>
      <p:sp>
        <p:nvSpPr>
          <p:cNvPr id="4" name="スライド番号プレースホルダ 3"/>
          <p:cNvSpPr>
            <a:spLocks noGrp="1"/>
          </p:cNvSpPr>
          <p:nvPr>
            <p:ph type="sldNum" sz="quarter" idx="10"/>
          </p:nvPr>
        </p:nvSpPr>
        <p:spPr/>
        <p:txBody>
          <a:bodyPr/>
          <a:lstStyle/>
          <a:p>
            <a:fld id="{C0A330FC-C3A1-468E-BDCF-53CBC41BDEFE}" type="slidenum">
              <a:rPr kumimoji="1" lang="ja-JP" altLang="en-US" smtClean="0"/>
              <a:pPr/>
              <a:t>27</a:t>
            </a:fld>
            <a:endParaRPr kumimoji="1" lang="ja-JP"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Of course we tried to model</a:t>
            </a:r>
            <a:r>
              <a:rPr kumimoji="1" lang="en-US" altLang="ja-JP" baseline="0" dirty="0" smtClean="0"/>
              <a:t> objects other than fruit, and here are two experimental results, volcano and kidney.</a:t>
            </a:r>
          </a:p>
        </p:txBody>
      </p:sp>
      <p:sp>
        <p:nvSpPr>
          <p:cNvPr id="4" name="スライド番号プレースホルダ 3"/>
          <p:cNvSpPr>
            <a:spLocks noGrp="1"/>
          </p:cNvSpPr>
          <p:nvPr>
            <p:ph type="sldNum" sz="quarter" idx="10"/>
          </p:nvPr>
        </p:nvSpPr>
        <p:spPr/>
        <p:txBody>
          <a:bodyPr/>
          <a:lstStyle/>
          <a:p>
            <a:fld id="{C9218705-A8C6-4613-AE54-8AAB7C97CA21}" type="slidenum">
              <a:rPr kumimoji="1" lang="ja-JP" altLang="en-US" smtClean="0"/>
              <a:pPr/>
              <a:t>28</a:t>
            </a:fld>
            <a:endParaRPr kumimoji="1" lang="ja-JP"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One big </a:t>
            </a:r>
            <a:r>
              <a:rPr kumimoji="1" lang="en-US" altLang="ja-JP" baseline="0" dirty="0" smtClean="0"/>
              <a:t>limitation of our approach is the lack of texture details.</a:t>
            </a:r>
          </a:p>
          <a:p>
            <a:r>
              <a:rPr kumimoji="1" lang="en-US" altLang="ja-JP" baseline="0" dirty="0" smtClean="0"/>
              <a:t>Also, currently we are not considering translucency at all.</a:t>
            </a:r>
          </a:p>
          <a:p>
            <a:r>
              <a:rPr kumimoji="1" lang="en-US" altLang="ja-JP" baseline="0" dirty="0" smtClean="0"/>
              <a:t>Solving these issues is very important for achieving truly realistic appearances.</a:t>
            </a:r>
          </a:p>
          <a:p>
            <a:endParaRPr kumimoji="1" lang="en-US" altLang="ja-JP" baseline="0" dirty="0" smtClean="0"/>
          </a:p>
        </p:txBody>
      </p:sp>
      <p:sp>
        <p:nvSpPr>
          <p:cNvPr id="4" name="スライド番号プレースホルダ 3"/>
          <p:cNvSpPr>
            <a:spLocks noGrp="1"/>
          </p:cNvSpPr>
          <p:nvPr>
            <p:ph type="sldNum" sz="quarter" idx="10"/>
          </p:nvPr>
        </p:nvSpPr>
        <p:spPr/>
        <p:txBody>
          <a:bodyPr/>
          <a:lstStyle/>
          <a:p>
            <a:fld id="{C9218705-A8C6-4613-AE54-8AAB7C97CA21}" type="slidenum">
              <a:rPr kumimoji="1" lang="ja-JP" altLang="en-US" smtClean="0"/>
              <a:pPr/>
              <a:t>29</a:t>
            </a:fld>
            <a:endParaRPr kumimoji="1" lang="ja-JP"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As a future</a:t>
            </a:r>
            <a:r>
              <a:rPr kumimoji="1" lang="en-US" altLang="ja-JP" baseline="0" dirty="0" smtClean="0"/>
              <a:t> work, we plan to explore modeling user interface for other classes of objects such as human organism and various food materials.</a:t>
            </a:r>
          </a:p>
          <a:p>
            <a:endParaRPr kumimoji="1" lang="ja-JP" altLang="en-US" dirty="0"/>
          </a:p>
        </p:txBody>
      </p:sp>
      <p:sp>
        <p:nvSpPr>
          <p:cNvPr id="4" name="スライド番号プレースホルダ 3"/>
          <p:cNvSpPr>
            <a:spLocks noGrp="1"/>
          </p:cNvSpPr>
          <p:nvPr>
            <p:ph type="sldNum" sz="quarter" idx="10"/>
          </p:nvPr>
        </p:nvSpPr>
        <p:spPr/>
        <p:txBody>
          <a:bodyPr/>
          <a:lstStyle/>
          <a:p>
            <a:fld id="{C0A330FC-C3A1-468E-BDCF-53CBC41BDEFE}" type="slidenum">
              <a:rPr kumimoji="1" lang="ja-JP" altLang="en-US" smtClean="0"/>
              <a:pPr/>
              <a:t>30</a:t>
            </a:fld>
            <a:endParaRPr kumimoji="1" lang="ja-JP"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Another</a:t>
            </a:r>
            <a:r>
              <a:rPr kumimoji="1" lang="en-US" altLang="ja-JP" baseline="0" dirty="0" smtClean="0"/>
              <a:t> interesting direction is to convert scanned volume data such as those shown below, to Diffusion Surfaces.</a:t>
            </a:r>
          </a:p>
        </p:txBody>
      </p:sp>
      <p:sp>
        <p:nvSpPr>
          <p:cNvPr id="4" name="スライド番号プレースホルダ 3"/>
          <p:cNvSpPr>
            <a:spLocks noGrp="1"/>
          </p:cNvSpPr>
          <p:nvPr>
            <p:ph type="sldNum" sz="quarter" idx="10"/>
          </p:nvPr>
        </p:nvSpPr>
        <p:spPr/>
        <p:txBody>
          <a:bodyPr/>
          <a:lstStyle/>
          <a:p>
            <a:fld id="{C0A330FC-C3A1-468E-BDCF-53CBC41BDEFE}" type="slidenum">
              <a:rPr kumimoji="1" lang="ja-JP" altLang="en-US" smtClean="0"/>
              <a:pPr/>
              <a:t>31</a:t>
            </a:fld>
            <a:endParaRPr kumimoji="1" lang="ja-JP"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In</a:t>
            </a:r>
            <a:r>
              <a:rPr kumimoji="1" lang="en-US" altLang="ja-JP" baseline="0" dirty="0" smtClean="0"/>
              <a:t> </a:t>
            </a:r>
            <a:r>
              <a:rPr kumimoji="1" lang="en-US" altLang="ja-JP" dirty="0" smtClean="0"/>
              <a:t>conclusion,</a:t>
            </a:r>
            <a:r>
              <a:rPr kumimoji="1" lang="en-US" altLang="ja-JP" baseline="0" dirty="0" smtClean="0"/>
              <a:t> the motivation of our work is to allow interactive and freeform cutting of 3D fruit.</a:t>
            </a:r>
          </a:p>
          <a:p>
            <a:endParaRPr kumimoji="1" lang="en-US" altLang="ja-JP" baseline="0" dirty="0" smtClean="0"/>
          </a:p>
          <a:p>
            <a:r>
              <a:rPr kumimoji="1" lang="en-US" altLang="ja-JP" baseline="0" dirty="0" smtClean="0"/>
              <a:t>Our contributions are, first we propose the Diffusion Surfaces representation, and second, we develop a simple sketch-based interface for modeling fruit.</a:t>
            </a:r>
          </a:p>
        </p:txBody>
      </p:sp>
      <p:sp>
        <p:nvSpPr>
          <p:cNvPr id="4" name="スライド番号プレースホルダ 3"/>
          <p:cNvSpPr>
            <a:spLocks noGrp="1"/>
          </p:cNvSpPr>
          <p:nvPr>
            <p:ph type="sldNum" sz="quarter" idx="10"/>
          </p:nvPr>
        </p:nvSpPr>
        <p:spPr/>
        <p:txBody>
          <a:bodyPr/>
          <a:lstStyle/>
          <a:p>
            <a:fld id="{C0A330FC-C3A1-468E-BDCF-53CBC41BDEFE}" type="slidenum">
              <a:rPr kumimoji="1" lang="ja-JP" altLang="en-US" smtClean="0"/>
              <a:pPr/>
              <a:t>32</a:t>
            </a:fld>
            <a:endParaRPr kumimoji="1" lang="ja-JP"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I’d like to thank these people</a:t>
            </a:r>
            <a:r>
              <a:rPr kumimoji="1" lang="en-US" altLang="ja-JP" baseline="0" dirty="0" smtClean="0"/>
              <a:t> who helped us with this research, and the following funding agencies.</a:t>
            </a:r>
          </a:p>
          <a:p>
            <a:endParaRPr kumimoji="1" lang="en-US" altLang="ja-JP" baseline="0" dirty="0" smtClean="0"/>
          </a:p>
        </p:txBody>
      </p:sp>
      <p:sp>
        <p:nvSpPr>
          <p:cNvPr id="4" name="スライド番号プレースホルダ 3"/>
          <p:cNvSpPr>
            <a:spLocks noGrp="1"/>
          </p:cNvSpPr>
          <p:nvPr>
            <p:ph type="sldNum" sz="quarter" idx="10"/>
          </p:nvPr>
        </p:nvSpPr>
        <p:spPr/>
        <p:txBody>
          <a:bodyPr/>
          <a:lstStyle/>
          <a:p>
            <a:fld id="{C0A330FC-C3A1-468E-BDCF-53CBC41BDEFE}" type="slidenum">
              <a:rPr kumimoji="1" lang="ja-JP" altLang="en-US" smtClean="0"/>
              <a:pPr/>
              <a:t>33</a:t>
            </a:fld>
            <a:endParaRPr kumimoji="1" lang="ja-JP"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This</a:t>
            </a:r>
            <a:r>
              <a:rPr kumimoji="1" lang="en-US" altLang="ja-JP" baseline="0" dirty="0" smtClean="0"/>
              <a:t> concludes my talk, thank you!</a:t>
            </a:r>
          </a:p>
          <a:p>
            <a:endParaRPr kumimoji="1" lang="en-US" altLang="ja-JP" baseline="0" dirty="0" smtClean="0"/>
          </a:p>
        </p:txBody>
      </p:sp>
      <p:sp>
        <p:nvSpPr>
          <p:cNvPr id="4" name="スライド番号プレースホルダ 3"/>
          <p:cNvSpPr>
            <a:spLocks noGrp="1"/>
          </p:cNvSpPr>
          <p:nvPr>
            <p:ph type="sldNum" sz="quarter" idx="10"/>
          </p:nvPr>
        </p:nvSpPr>
        <p:spPr/>
        <p:txBody>
          <a:bodyPr/>
          <a:lstStyle/>
          <a:p>
            <a:fld id="{C0A330FC-C3A1-468E-BDCF-53CBC41BDEFE}" type="slidenum">
              <a:rPr kumimoji="1" lang="ja-JP" altLang="en-US" smtClean="0"/>
              <a:pPr/>
              <a:t>34</a:t>
            </a:fld>
            <a:endParaRPr kumimoji="1"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Volumetric modeling is a very hard problem in general, mainly because of</a:t>
            </a:r>
            <a:r>
              <a:rPr kumimoji="1" lang="en-US" altLang="ja-JP" baseline="0" dirty="0" smtClean="0"/>
              <a:t> </a:t>
            </a:r>
            <a:r>
              <a:rPr kumimoji="1" lang="en-US" altLang="ja-JP" dirty="0" smtClean="0"/>
              <a:t>the so-called curse</a:t>
            </a:r>
            <a:r>
              <a:rPr kumimoji="1" lang="en-US" altLang="ja-JP" baseline="0" dirty="0" smtClean="0"/>
              <a:t> of dimensionality.</a:t>
            </a:r>
          </a:p>
          <a:p>
            <a:r>
              <a:rPr kumimoji="1" lang="en-US" altLang="ja-JP" baseline="0" dirty="0" smtClean="0"/>
              <a:t>First, </a:t>
            </a:r>
            <a:r>
              <a:rPr kumimoji="1" lang="en-US" altLang="ja-JP" dirty="0" smtClean="0"/>
              <a:t>3D volumes are hard to capture.</a:t>
            </a:r>
            <a:r>
              <a:rPr kumimoji="1" lang="en-US" altLang="ja-JP" baseline="0" dirty="0" smtClean="0"/>
              <a:t> There are scanning devices such as CT and MRI, but they require large setup of course. Also they cannot be used for graphics applications directly because they cannot capture color data.</a:t>
            </a:r>
          </a:p>
          <a:p>
            <a:endParaRPr kumimoji="1" lang="en-US" altLang="ja-JP" dirty="0" smtClean="0"/>
          </a:p>
          <a:p>
            <a:r>
              <a:rPr kumimoji="1" lang="en-US" altLang="ja-JP" dirty="0" smtClean="0"/>
              <a:t>Second, 3D volumes are hard to create. We have tried a</a:t>
            </a:r>
            <a:r>
              <a:rPr kumimoji="1" lang="en-US" altLang="ja-JP" baseline="0" dirty="0" smtClean="0"/>
              <a:t> very trivial approach of “painting” to voxels by hand, which proved to be really, really painful.</a:t>
            </a:r>
            <a:endParaRPr kumimoji="1" lang="en-US" altLang="ja-JP" dirty="0" smtClean="0"/>
          </a:p>
          <a:p>
            <a:endParaRPr kumimoji="1" lang="ja-JP" altLang="en-US" dirty="0"/>
          </a:p>
        </p:txBody>
      </p:sp>
      <p:sp>
        <p:nvSpPr>
          <p:cNvPr id="4" name="スライド番号プレースホルダ 3"/>
          <p:cNvSpPr>
            <a:spLocks noGrp="1"/>
          </p:cNvSpPr>
          <p:nvPr>
            <p:ph type="sldNum" sz="quarter" idx="10"/>
          </p:nvPr>
        </p:nvSpPr>
        <p:spPr/>
        <p:txBody>
          <a:bodyPr/>
          <a:lstStyle/>
          <a:p>
            <a:fld id="{C0A330FC-C3A1-468E-BDCF-53CBC41BDEFE}" type="slidenum">
              <a:rPr kumimoji="1" lang="ja-JP" altLang="en-US" smtClean="0"/>
              <a:pPr/>
              <a:t>3</a:t>
            </a:fld>
            <a:endParaRPr kumimoji="1"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Previous</a:t>
            </a:r>
            <a:r>
              <a:rPr kumimoji="1" lang="en-US" altLang="ja-JP" baseline="0" dirty="0" smtClean="0"/>
              <a:t> </a:t>
            </a:r>
            <a:r>
              <a:rPr kumimoji="1" lang="en-US" altLang="ja-JP" dirty="0" smtClean="0"/>
              <a:t>approaches to volumetric</a:t>
            </a:r>
            <a:r>
              <a:rPr kumimoji="1" lang="en-US" altLang="ja-JP" baseline="0" dirty="0" smtClean="0"/>
              <a:t> modeling have been mostly based on texture synthesis, including procedural texture functions by Perlin in 1985, 2D texture synthesis on 3D cross-sections by </a:t>
            </a:r>
            <a:r>
              <a:rPr kumimoji="1" lang="en-US" altLang="ja-JP" baseline="0" dirty="0" err="1" smtClean="0"/>
              <a:t>Owada</a:t>
            </a:r>
            <a:r>
              <a:rPr kumimoji="1" lang="en-US" altLang="ja-JP" baseline="0" dirty="0" smtClean="0"/>
              <a:t> et al. in 2004, solid texture synthesis from 2D exemplars by Kopf et al. in 2007, and patch-based solid texture synthesis by Takayama et al. in 2008.</a:t>
            </a:r>
          </a:p>
          <a:p>
            <a:endParaRPr kumimoji="1" lang="en-US" altLang="ja-JP" baseline="0" dirty="0" smtClean="0"/>
          </a:p>
          <a:p>
            <a:r>
              <a:rPr kumimoji="1" lang="en-US" altLang="ja-JP" baseline="0" dirty="0" smtClean="0"/>
              <a:t>These are great works! However, they cannot candle global structures which are very often found in various fruits and vegetables such as tomatoes, strawberries, apples, and persimmons. Here, I emphasize such global structures with black lines.</a:t>
            </a:r>
          </a:p>
          <a:p>
            <a:endParaRPr kumimoji="1" lang="en-US" altLang="ja-JP" baseline="0" dirty="0" smtClean="0"/>
          </a:p>
          <a:p>
            <a:r>
              <a:rPr kumimoji="1" lang="en-US" altLang="ja-JP" baseline="0" dirty="0" smtClean="0"/>
              <a:t>Also note that these methods don’t have much control over global structures in the synthesis process; They feed some data such as function parameters, texture exemplars, and control maps as input, and they have to wait until the system completes the synthesis to see what comes out of it. In other words, they only have indirect control over global structures.</a:t>
            </a:r>
          </a:p>
          <a:p>
            <a:endParaRPr kumimoji="1" lang="en-US" altLang="ja-JP" baseline="0" dirty="0" smtClean="0"/>
          </a:p>
        </p:txBody>
      </p:sp>
      <p:sp>
        <p:nvSpPr>
          <p:cNvPr id="4" name="スライド番号プレースホルダ 3"/>
          <p:cNvSpPr>
            <a:spLocks noGrp="1"/>
          </p:cNvSpPr>
          <p:nvPr>
            <p:ph type="sldNum" sz="quarter" idx="10"/>
          </p:nvPr>
        </p:nvSpPr>
        <p:spPr/>
        <p:txBody>
          <a:bodyPr/>
          <a:lstStyle/>
          <a:p>
            <a:fld id="{C0A330FC-C3A1-468E-BDCF-53CBC41BDEFE}" type="slidenum">
              <a:rPr kumimoji="1" lang="ja-JP" altLang="en-US" smtClean="0"/>
              <a:pPr/>
              <a:t>4</a:t>
            </a:fld>
            <a:endParaRPr kumimoji="1" lang="ja-JP"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So</a:t>
            </a:r>
            <a:r>
              <a:rPr kumimoji="1" lang="en-US" altLang="ja-JP" baseline="0" dirty="0" smtClean="0"/>
              <a:t>, </a:t>
            </a:r>
            <a:r>
              <a:rPr kumimoji="1" lang="en-US" altLang="ja-JP" dirty="0" smtClean="0"/>
              <a:t>our goal</a:t>
            </a:r>
            <a:r>
              <a:rPr kumimoji="1" lang="en-US" altLang="ja-JP" baseline="0" dirty="0" smtClean="0"/>
              <a:t> is to provide direct control over such global structures.</a:t>
            </a:r>
          </a:p>
          <a:p>
            <a:r>
              <a:rPr kumimoji="1" lang="en-US" altLang="ja-JP" dirty="0" smtClean="0"/>
              <a:t>To</a:t>
            </a:r>
            <a:r>
              <a:rPr kumimoji="1" lang="en-US" altLang="ja-JP" baseline="0" dirty="0" smtClean="0"/>
              <a:t> enable this</a:t>
            </a:r>
            <a:r>
              <a:rPr kumimoji="1" lang="en-US" altLang="ja-JP" dirty="0" smtClean="0"/>
              <a:t>, we propose a new representation called Diffusion Surfaces.</a:t>
            </a:r>
          </a:p>
          <a:p>
            <a:endParaRPr kumimoji="1" lang="en-US" altLang="ja-JP" dirty="0" smtClean="0"/>
          </a:p>
          <a:p>
            <a:r>
              <a:rPr kumimoji="1" lang="en-US" altLang="ja-JP" dirty="0" smtClean="0"/>
              <a:t>Here I</a:t>
            </a:r>
            <a:r>
              <a:rPr kumimoji="1" lang="en-US" altLang="ja-JP" baseline="0" dirty="0" smtClean="0"/>
              <a:t> show </a:t>
            </a:r>
            <a:r>
              <a:rPr kumimoji="1" lang="en-US" altLang="ja-JP" dirty="0" smtClean="0"/>
              <a:t>a translucent visualization of</a:t>
            </a:r>
            <a:r>
              <a:rPr kumimoji="1" lang="en-US" altLang="ja-JP" baseline="0" dirty="0" smtClean="0"/>
              <a:t> the 3D tomato model which I showed earlier in the demo.</a:t>
            </a:r>
          </a:p>
          <a:p>
            <a:r>
              <a:rPr kumimoji="1" lang="en-US" altLang="ja-JP" baseline="0" dirty="0" smtClean="0"/>
              <a:t>In our representation, colors are defined on 3D surfaces, and such colors are diffused in 3D space to define a volumetric color distribution.</a:t>
            </a:r>
          </a:p>
          <a:p>
            <a:endParaRPr kumimoji="1" lang="en-US" altLang="ja-JP" baseline="0" dirty="0" smtClean="0"/>
          </a:p>
          <a:p>
            <a:r>
              <a:rPr kumimoji="1" lang="en-US" altLang="ja-JP" dirty="0" smtClean="0"/>
              <a:t>This is strongly</a:t>
            </a:r>
            <a:r>
              <a:rPr kumimoji="1" lang="en-US" altLang="ja-JP" baseline="0" dirty="0" smtClean="0"/>
              <a:t> </a:t>
            </a:r>
            <a:r>
              <a:rPr kumimoji="1" lang="en-US" altLang="ja-JP" dirty="0" smtClean="0"/>
              <a:t>inspired by Diffusion Curves which I will explain</a:t>
            </a:r>
            <a:r>
              <a:rPr kumimoji="1" lang="en-US" altLang="ja-JP" baseline="0" dirty="0" smtClean="0"/>
              <a:t> shortly.</a:t>
            </a:r>
          </a:p>
          <a:p>
            <a:endParaRPr kumimoji="1" lang="en-US" altLang="ja-JP" dirty="0" smtClean="0"/>
          </a:p>
          <a:p>
            <a:r>
              <a:rPr kumimoji="1" lang="en-US" altLang="ja-JP" baseline="0" dirty="0" smtClean="0"/>
              <a:t>Also in this work, we propose a simple sketch-based 3D modeling interface that allows the user to create 3D fruit models with intricate structures like this tomato more easily. I will explain this in the last half of my talk.</a:t>
            </a:r>
          </a:p>
          <a:p>
            <a:endParaRPr kumimoji="1" lang="en-US" altLang="ja-JP" baseline="0" dirty="0" smtClean="0"/>
          </a:p>
        </p:txBody>
      </p:sp>
      <p:sp>
        <p:nvSpPr>
          <p:cNvPr id="4" name="スライド番号プレースホルダ 3"/>
          <p:cNvSpPr>
            <a:spLocks noGrp="1"/>
          </p:cNvSpPr>
          <p:nvPr>
            <p:ph type="sldNum" sz="quarter" idx="10"/>
          </p:nvPr>
        </p:nvSpPr>
        <p:spPr/>
        <p:txBody>
          <a:bodyPr/>
          <a:lstStyle/>
          <a:p>
            <a:fld id="{C0A330FC-C3A1-468E-BDCF-53CBC41BDEFE}" type="slidenum">
              <a:rPr kumimoji="1" lang="ja-JP" altLang="en-US" smtClean="0"/>
              <a:pPr/>
              <a:t>5</a:t>
            </a:fld>
            <a:endParaRPr kumimoji="1" lang="ja-JP"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OK, first I introduce</a:t>
            </a:r>
            <a:r>
              <a:rPr kumimoji="1" lang="en-US" altLang="ja-JP" baseline="0" dirty="0" smtClean="0"/>
              <a:t> </a:t>
            </a:r>
            <a:r>
              <a:rPr kumimoji="1" lang="en-US" altLang="ja-JP" dirty="0" smtClean="0"/>
              <a:t>the definition of Diffusion Surfaces.</a:t>
            </a:r>
            <a:endParaRPr kumimoji="1" lang="ja-JP" altLang="en-US" dirty="0"/>
          </a:p>
        </p:txBody>
      </p:sp>
      <p:sp>
        <p:nvSpPr>
          <p:cNvPr id="4" name="スライド番号プレースホルダ 3"/>
          <p:cNvSpPr>
            <a:spLocks noGrp="1"/>
          </p:cNvSpPr>
          <p:nvPr>
            <p:ph type="sldNum" sz="quarter" idx="10"/>
          </p:nvPr>
        </p:nvSpPr>
        <p:spPr/>
        <p:txBody>
          <a:bodyPr/>
          <a:lstStyle/>
          <a:p>
            <a:fld id="{C0A330FC-C3A1-468E-BDCF-53CBC41BDEFE}" type="slidenum">
              <a:rPr kumimoji="1" lang="ja-JP" altLang="en-US" smtClean="0"/>
              <a:pPr/>
              <a:t>6</a:t>
            </a:fld>
            <a:endParaRPr kumimoji="1" lang="ja-JP"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Because it’s strongly in</a:t>
            </a:r>
            <a:r>
              <a:rPr kumimoji="1" lang="en-US" altLang="ja-JP" baseline="0" dirty="0" smtClean="0"/>
              <a:t>spired by Diffusion Curves proposed by </a:t>
            </a:r>
            <a:r>
              <a:rPr kumimoji="1" lang="en-US" altLang="ja-JP" baseline="0" dirty="0" err="1" smtClean="0"/>
              <a:t>Orzan</a:t>
            </a:r>
            <a:r>
              <a:rPr kumimoji="1" lang="en-US" altLang="ja-JP" baseline="0" dirty="0" smtClean="0"/>
              <a:t> et al. in 2008, let me first explain their work briefly.</a:t>
            </a:r>
          </a:p>
          <a:p>
            <a:endParaRPr kumimoji="1" lang="en-US" altLang="ja-JP" baseline="0" dirty="0" smtClean="0"/>
          </a:p>
          <a:p>
            <a:r>
              <a:rPr kumimoji="1" lang="en-US" altLang="ja-JP" baseline="0" dirty="0" smtClean="0"/>
              <a:t>Diffusion Curves are simply 2D curves with colors assigned on either side.</a:t>
            </a:r>
          </a:p>
          <a:p>
            <a:r>
              <a:rPr kumimoji="1" lang="en-US" altLang="ja-JP" baseline="0" dirty="0" smtClean="0"/>
              <a:t>And such colors are diffused over 2D raster image to produce a smooth color distribution.</a:t>
            </a:r>
          </a:p>
          <a:p>
            <a:r>
              <a:rPr kumimoji="1" lang="en-US" altLang="ja-JP" baseline="0" dirty="0" smtClean="0"/>
              <a:t>For this diffusion, the system solves a 2D Poisson equation.</a:t>
            </a:r>
          </a:p>
          <a:p>
            <a:endParaRPr kumimoji="1" lang="en-US" altLang="ja-JP" baseline="0" dirty="0" smtClean="0"/>
          </a:p>
        </p:txBody>
      </p:sp>
      <p:sp>
        <p:nvSpPr>
          <p:cNvPr id="4" name="スライド番号プレースホルダ 3"/>
          <p:cNvSpPr>
            <a:spLocks noGrp="1"/>
          </p:cNvSpPr>
          <p:nvPr>
            <p:ph type="sldNum" sz="quarter" idx="10"/>
          </p:nvPr>
        </p:nvSpPr>
        <p:spPr/>
        <p:txBody>
          <a:bodyPr/>
          <a:lstStyle/>
          <a:p>
            <a:fld id="{C0A330FC-C3A1-468E-BDCF-53CBC41BDEFE}" type="slidenum">
              <a:rPr kumimoji="1" lang="ja-JP" altLang="en-US" smtClean="0"/>
              <a:pPr/>
              <a:t>7</a:t>
            </a:fld>
            <a:endParaRPr kumimoji="1" lang="ja-JP"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Analogous to Diffusion Curves, Diffusion</a:t>
            </a:r>
            <a:r>
              <a:rPr kumimoji="1" lang="en-US" altLang="ja-JP" baseline="0" dirty="0" smtClean="0"/>
              <a:t> Surfaces are simply 3D surfaces with colors assigned to either side.</a:t>
            </a:r>
          </a:p>
          <a:p>
            <a:r>
              <a:rPr kumimoji="1" lang="en-US" altLang="ja-JP" baseline="0" dirty="0" smtClean="0"/>
              <a:t>Such colors are diffused smoothly over 3D volume to produce a volumetric color distribution.</a:t>
            </a:r>
          </a:p>
          <a:p>
            <a:r>
              <a:rPr kumimoji="1" lang="en-US" altLang="ja-JP" baseline="0" dirty="0" smtClean="0"/>
              <a:t>To compute this diffusion, one straightforward way would be to solve a 3D Poisson equation,…</a:t>
            </a:r>
            <a:endParaRPr kumimoji="1" lang="ja-JP" altLang="en-US" dirty="0"/>
          </a:p>
        </p:txBody>
      </p:sp>
      <p:sp>
        <p:nvSpPr>
          <p:cNvPr id="4" name="スライド番号プレースホルダ 3"/>
          <p:cNvSpPr>
            <a:spLocks noGrp="1"/>
          </p:cNvSpPr>
          <p:nvPr>
            <p:ph type="sldNum" sz="quarter" idx="10"/>
          </p:nvPr>
        </p:nvSpPr>
        <p:spPr/>
        <p:txBody>
          <a:bodyPr/>
          <a:lstStyle/>
          <a:p>
            <a:fld id="{C0A330FC-C3A1-468E-BDCF-53CBC41BDEFE}" type="slidenum">
              <a:rPr kumimoji="1" lang="ja-JP" altLang="en-US" smtClean="0"/>
              <a:pPr/>
              <a:t>8</a:t>
            </a:fld>
            <a:endParaRPr kumimoji="1" lang="ja-JP"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But we found that 3D Poisson equation is very</a:t>
            </a:r>
            <a:r>
              <a:rPr kumimoji="1" lang="en-US" altLang="ja-JP" baseline="0" dirty="0" smtClean="0"/>
              <a:t> </a:t>
            </a:r>
            <a:r>
              <a:rPr kumimoji="1" lang="en-US" altLang="ja-JP" dirty="0" smtClean="0"/>
              <a:t>expensive to solve.</a:t>
            </a:r>
            <a:endParaRPr kumimoji="1" lang="en-US" altLang="ja-JP" baseline="0" dirty="0" smtClean="0"/>
          </a:p>
          <a:p>
            <a:r>
              <a:rPr kumimoji="1" lang="en-US" altLang="ja-JP" baseline="0" dirty="0" smtClean="0"/>
              <a:t>This is because it requires large memory and heavy precomputation.</a:t>
            </a:r>
          </a:p>
          <a:p>
            <a:r>
              <a:rPr kumimoji="1" lang="en-US" altLang="ja-JP" baseline="0" dirty="0" smtClean="0"/>
              <a:t>In particular, it requires dense volume tessellation for achieving satisfactory quality.</a:t>
            </a:r>
            <a:endParaRPr kumimoji="1" lang="en-US" altLang="ja-JP" dirty="0" smtClean="0"/>
          </a:p>
          <a:p>
            <a:endParaRPr kumimoji="1" lang="en-US" altLang="ja-JP" dirty="0" smtClean="0"/>
          </a:p>
          <a:p>
            <a:r>
              <a:rPr kumimoji="1" lang="en-US" altLang="ja-JP" dirty="0" smtClean="0"/>
              <a:t>Here taking</a:t>
            </a:r>
            <a:r>
              <a:rPr kumimoji="1" lang="en-US" altLang="ja-JP" baseline="0" dirty="0" smtClean="0"/>
              <a:t> persimmon as an example, this is a case where we use a coarse tetrahedral mesh to tessellate the volume. And clearly we can see artifacts in some regions.</a:t>
            </a:r>
          </a:p>
          <a:p>
            <a:endParaRPr kumimoji="1" lang="en-US" altLang="ja-JP" baseline="0" dirty="0" smtClean="0"/>
          </a:p>
          <a:p>
            <a:r>
              <a:rPr kumimoji="1" lang="en-US" altLang="ja-JP" baseline="0" dirty="0" smtClean="0"/>
              <a:t>So we need to use a much denser tetrahedral mesh, but in this case it requires much more memory, and it takes much longer time to </a:t>
            </a:r>
            <a:r>
              <a:rPr kumimoji="1" lang="en-US" altLang="ja-JP" baseline="0" dirty="0" err="1" smtClean="0"/>
              <a:t>precompute</a:t>
            </a:r>
            <a:r>
              <a:rPr kumimoji="1" lang="en-US" altLang="ja-JP" baseline="0" dirty="0" smtClean="0"/>
              <a:t>.</a:t>
            </a:r>
          </a:p>
          <a:p>
            <a:r>
              <a:rPr kumimoji="1" lang="en-US" altLang="ja-JP" baseline="0" dirty="0" smtClean="0"/>
              <a:t>Note that this happens every time the model geometry is changed.</a:t>
            </a:r>
          </a:p>
          <a:p>
            <a:r>
              <a:rPr kumimoji="1" lang="en-US" altLang="ja-JP" baseline="0" dirty="0" smtClean="0"/>
              <a:t>Interactive cutting at runtime is not that slow, thanks to the heavy precomputation, though.</a:t>
            </a:r>
          </a:p>
          <a:p>
            <a:endParaRPr kumimoji="1" lang="en-US" altLang="ja-JP" baseline="0" dirty="0" smtClean="0"/>
          </a:p>
          <a:p>
            <a:r>
              <a:rPr kumimoji="1" lang="en-US" altLang="ja-JP" baseline="0" dirty="0" smtClean="0"/>
              <a:t>Anyway, we think that this heavy precomputation is unsuitable for interactive creation of fruit which involves much trial and error.</a:t>
            </a:r>
          </a:p>
          <a:p>
            <a:endParaRPr kumimoji="1" lang="en-US" altLang="ja-JP" baseline="0" dirty="0" smtClean="0"/>
          </a:p>
        </p:txBody>
      </p:sp>
      <p:sp>
        <p:nvSpPr>
          <p:cNvPr id="4" name="スライド番号プレースホルダ 3"/>
          <p:cNvSpPr>
            <a:spLocks noGrp="1"/>
          </p:cNvSpPr>
          <p:nvPr>
            <p:ph type="sldNum" sz="quarter" idx="10"/>
          </p:nvPr>
        </p:nvSpPr>
        <p:spPr/>
        <p:txBody>
          <a:bodyPr/>
          <a:lstStyle/>
          <a:p>
            <a:fld id="{C0A330FC-C3A1-468E-BDCF-53CBC41BDEFE}" type="slidenum">
              <a:rPr kumimoji="1" lang="ja-JP" altLang="en-US" smtClean="0"/>
              <a:pPr/>
              <a:t>9</a:t>
            </a:fld>
            <a:endParaRPr kumimoji="1"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lvl1pPr algn="ctr">
              <a:defRPr/>
            </a:lvl1p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1F407270-8E5F-4050-9162-37A8EF80FD9D}" type="datetime1">
              <a:rPr kumimoji="1" lang="ja-JP" altLang="en-US" smtClean="0"/>
              <a:pPr/>
              <a:t>2014/7/31</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dirty="0"/>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Tree>
  </p:cSld>
  <p:clrMapOvr>
    <a:masterClrMapping/>
  </p:clrMapOv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dirty="0" smtClean="0"/>
              <a:t>マスタ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4" name="日付プレースホルダ 3"/>
          <p:cNvSpPr>
            <a:spLocks noGrp="1"/>
          </p:cNvSpPr>
          <p:nvPr>
            <p:ph type="dt" sz="half" idx="10"/>
          </p:nvPr>
        </p:nvSpPr>
        <p:spPr/>
        <p:txBody>
          <a:bodyPr/>
          <a:lstStyle/>
          <a:p>
            <a:fld id="{7F89893C-C0AA-49D1-87BE-6720A651BFA0}" type="datetime1">
              <a:rPr kumimoji="1" lang="ja-JP" altLang="en-US" smtClean="0"/>
              <a:pPr/>
              <a:t>2014/7/31</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dirty="0"/>
          </a:p>
        </p:txBody>
      </p:sp>
      <p:sp>
        <p:nvSpPr>
          <p:cNvPr id="6" name="スライド番号プレースホルダ 5"/>
          <p:cNvSpPr>
            <a:spLocks noGrp="1"/>
          </p:cNvSpPr>
          <p:nvPr>
            <p:ph type="sldNum" sz="quarter" idx="12"/>
          </p:nvPr>
        </p:nvSpPr>
        <p:spPr/>
        <p:txBody>
          <a:bodyPr/>
          <a:lstStyle/>
          <a:p>
            <a:fld id="{BE387D97-BE28-4FFD-BA13-A9D9CEA3CCD0}" type="slidenum">
              <a:rPr kumimoji="1" lang="ja-JP" altLang="en-US" smtClean="0"/>
              <a:pPr/>
              <a:t>‹#›</a:t>
            </a:fld>
            <a:endParaRPr kumimoji="1" lang="ja-JP" altLang="en-US" dirty="0"/>
          </a:p>
        </p:txBody>
      </p:sp>
    </p:spTree>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マスタ タイトルの書式設定</a:t>
            </a:r>
            <a:endParaRPr kumimoji="1" lang="ja-JP" altLang="en-US" dirty="0"/>
          </a:p>
        </p:txBody>
      </p:sp>
      <p:sp>
        <p:nvSpPr>
          <p:cNvPr id="3" name="コンテンツ プレースホルダ 2"/>
          <p:cNvSpPr>
            <a:spLocks noGrp="1"/>
          </p:cNvSpPr>
          <p:nvPr>
            <p:ph sz="half" idx="1"/>
          </p:nvPr>
        </p:nvSpPr>
        <p:spPr>
          <a:xfrm>
            <a:off x="251520" y="1340768"/>
            <a:ext cx="4244280" cy="4785395"/>
          </a:xfrm>
        </p:spPr>
        <p:txBody>
          <a:bodyPr>
            <a:normAutofit/>
          </a:bodyPr>
          <a:lstStyle>
            <a:lvl1pPr>
              <a:defRPr sz="3200"/>
            </a:lvl1pPr>
            <a:lvl2pPr>
              <a:defRPr sz="2800"/>
            </a:lvl2pPr>
            <a:lvl3pPr>
              <a:defRPr sz="2400"/>
            </a:lvl3pPr>
            <a:lvl4pPr>
              <a:defRPr sz="2000"/>
            </a:lvl4pPr>
            <a:lvl5pPr>
              <a:defRPr sz="2000"/>
            </a:lvl5pPr>
            <a:lvl6pPr>
              <a:defRPr sz="1800"/>
            </a:lvl6pPr>
            <a:lvl7pPr>
              <a:defRPr sz="1800"/>
            </a:lvl7pPr>
            <a:lvl8pPr>
              <a:defRPr sz="1800"/>
            </a:lvl8pPr>
            <a:lvl9pPr>
              <a:defRPr sz="1800"/>
            </a:lvl9pPr>
          </a:lstStyle>
          <a:p>
            <a:pPr lvl="0"/>
            <a:r>
              <a:rPr kumimoji="1" lang="ja-JP" altLang="en-US" dirty="0" smtClean="0"/>
              <a:t>マスタ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4" name="コンテンツ プレースホルダ 3"/>
          <p:cNvSpPr>
            <a:spLocks noGrp="1"/>
          </p:cNvSpPr>
          <p:nvPr>
            <p:ph sz="half" idx="2"/>
          </p:nvPr>
        </p:nvSpPr>
        <p:spPr>
          <a:xfrm>
            <a:off x="4648200" y="1340768"/>
            <a:ext cx="4244280" cy="4785395"/>
          </a:xfrm>
        </p:spPr>
        <p:txBody>
          <a:bodyPr>
            <a:normAutofit/>
          </a:bodyPr>
          <a:lstStyle>
            <a:lvl1pPr>
              <a:defRPr sz="3200"/>
            </a:lvl1pPr>
            <a:lvl2pPr>
              <a:defRPr sz="2800"/>
            </a:lvl2pPr>
            <a:lvl3pPr>
              <a:defRPr sz="2400"/>
            </a:lvl3pPr>
            <a:lvl4pPr>
              <a:defRPr sz="2000"/>
            </a:lvl4pPr>
            <a:lvl5pPr>
              <a:defRPr sz="2000"/>
            </a:lvl5pPr>
            <a:lvl6pPr>
              <a:defRPr sz="1800"/>
            </a:lvl6pPr>
            <a:lvl7pPr>
              <a:defRPr sz="1800"/>
            </a:lvl7pPr>
            <a:lvl8pPr>
              <a:defRPr sz="1800"/>
            </a:lvl8pPr>
            <a:lvl9pPr>
              <a:defRPr sz="1800"/>
            </a:lvl9pPr>
          </a:lstStyle>
          <a:p>
            <a:pPr lvl="0"/>
            <a:r>
              <a:rPr kumimoji="1" lang="ja-JP" altLang="en-US" dirty="0" smtClean="0"/>
              <a:t>マスタ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5" name="日付プレースホルダ 4"/>
          <p:cNvSpPr>
            <a:spLocks noGrp="1"/>
          </p:cNvSpPr>
          <p:nvPr>
            <p:ph type="dt" sz="half" idx="10"/>
          </p:nvPr>
        </p:nvSpPr>
        <p:spPr/>
        <p:txBody>
          <a:bodyPr/>
          <a:lstStyle/>
          <a:p>
            <a:fld id="{908442EB-ED70-43A6-9F41-2B5CFCBC4833}" type="datetime1">
              <a:rPr kumimoji="1" lang="ja-JP" altLang="en-US" smtClean="0"/>
              <a:pPr/>
              <a:t>2014/7/31</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Tree>
  </p:cSld>
  <p:clrMapOvr>
    <a:masterClrMapping/>
  </p:clrMapOv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EC84DE35-0206-477C-A3E7-B44FEE8C7004}" type="datetime1">
              <a:rPr kumimoji="1" lang="ja-JP" altLang="en-US" smtClean="0"/>
              <a:pPr/>
              <a:t>2014/7/31</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Tree>
  </p:cSld>
  <p:clrMapOvr>
    <a:masterClrMapping/>
  </p:clrMapOv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99365D9C-3C98-4A21-83B3-9107973B36AA}" type="datetime1">
              <a:rPr kumimoji="1" lang="ja-JP" altLang="en-US" smtClean="0"/>
              <a:pPr/>
              <a:t>2014/7/31</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Tree>
  </p:cSld>
  <p:clrMapOvr>
    <a:masterClrMapping/>
  </p:clrMapOv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251520" y="116632"/>
            <a:ext cx="8640960" cy="1115616"/>
          </a:xfrm>
          <a:prstGeom prst="rect">
            <a:avLst/>
          </a:prstGeom>
        </p:spPr>
        <p:txBody>
          <a:bodyPr vert="horz" lIns="91440" tIns="45720" rIns="91440" bIns="45720" rtlCol="0" anchor="ctr">
            <a:normAutofit/>
          </a:bodyPr>
          <a:lstStyle/>
          <a:p>
            <a:r>
              <a:rPr kumimoji="1" lang="ja-JP" altLang="en-US" dirty="0" smtClean="0"/>
              <a:t>マスタ タイトルの書式設定</a:t>
            </a:r>
            <a:endParaRPr kumimoji="1" lang="ja-JP" altLang="en-US" dirty="0"/>
          </a:p>
        </p:txBody>
      </p:sp>
      <p:sp>
        <p:nvSpPr>
          <p:cNvPr id="3" name="テキスト プレースホルダ 2"/>
          <p:cNvSpPr>
            <a:spLocks noGrp="1"/>
          </p:cNvSpPr>
          <p:nvPr>
            <p:ph type="body" idx="1"/>
          </p:nvPr>
        </p:nvSpPr>
        <p:spPr>
          <a:xfrm>
            <a:off x="251520" y="1340768"/>
            <a:ext cx="8640960" cy="5400600"/>
          </a:xfrm>
          <a:prstGeom prst="rect">
            <a:avLst/>
          </a:prstGeom>
        </p:spPr>
        <p:txBody>
          <a:bodyPr vert="horz" lIns="91440" tIns="45720" rIns="91440" bIns="45720" rtlCol="0">
            <a:normAutofit/>
          </a:bodyPr>
          <a:lstStyle/>
          <a:p>
            <a:pPr lvl="0"/>
            <a:r>
              <a:rPr kumimoji="1" lang="ja-JP" altLang="en-US" dirty="0" smtClean="0"/>
              <a:t>マスタ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B94138-5DF3-4710-A057-BE9077063D44}" type="datetime1">
              <a:rPr kumimoji="1" lang="ja-JP" altLang="en-US" smtClean="0"/>
              <a:pPr/>
              <a:t>2014/7/31</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スライド番号プレースホルダ 5"/>
          <p:cNvSpPr>
            <a:spLocks noGrp="1"/>
          </p:cNvSpPr>
          <p:nvPr>
            <p:ph type="sldNum" sz="quarter" idx="4"/>
          </p:nvPr>
        </p:nvSpPr>
        <p:spPr>
          <a:xfrm>
            <a:off x="7020272" y="6525344"/>
            <a:ext cx="2133600" cy="365125"/>
          </a:xfrm>
          <a:prstGeom prst="rect">
            <a:avLst/>
          </a:prstGeom>
        </p:spPr>
        <p:txBody>
          <a:bodyPr vert="horz" lIns="91440" tIns="45720" rIns="91440" bIns="45720" rtlCol="0" anchor="ctr"/>
          <a:lstStyle>
            <a:lvl1pPr algn="r">
              <a:defRPr sz="1400">
                <a:solidFill>
                  <a:schemeClr val="tx1">
                    <a:tint val="75000"/>
                  </a:schemeClr>
                </a:solidFill>
              </a:defRPr>
            </a:lvl1pPr>
          </a:lstStyle>
          <a:p>
            <a:fld id="{D2D8002D-B5B0-4BAC-B1F6-782DDCCE6D9C}" type="slidenum">
              <a:rPr lang="ja-JP" altLang="en-US" smtClean="0"/>
              <a:pPr/>
              <a:t>‹#›</a:t>
            </a:fld>
            <a:endParaRPr lang="ja-JP" altLang="en-US" dirty="0"/>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5" r:id="rId3"/>
    <p:sldLayoutId id="2147483667" r:id="rId4"/>
    <p:sldLayoutId id="2147483668" r:id="rId5"/>
  </p:sldLayoutIdLst>
  <p:transition/>
  <p:timing>
    <p:tnLst>
      <p:par>
        <p:cTn id="1" dur="indefinite" restart="never" nodeType="tmRoot"/>
      </p:par>
    </p:tnLst>
  </p:timing>
  <p:hf hdr="0" ftr="0" dt="0"/>
  <p:txStyles>
    <p:titleStyle>
      <a:lvl1pPr algn="l"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kenshi84@gmail.com" TargetMode="External"/><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mailto:takeo@acm.org" TargetMode="External"/><Relationship Id="rId5" Type="http://schemas.openxmlformats.org/officeDocument/2006/relationships/hyperlink" Target="mailto:andy@nealen.net" TargetMode="External"/><Relationship Id="rId4" Type="http://schemas.openxmlformats.org/officeDocument/2006/relationships/hyperlink" Target="mailto:sorkine@cs.nyu.ed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43.jpeg"/><Relationship Id="rId11" Type="http://schemas.openxmlformats.org/officeDocument/2006/relationships/image" Target="../media/image33.jpeg"/><Relationship Id="rId5" Type="http://schemas.openxmlformats.org/officeDocument/2006/relationships/image" Target="../media/image42.png"/><Relationship Id="rId10" Type="http://schemas.openxmlformats.org/officeDocument/2006/relationships/image" Target="../media/image39.jpeg"/><Relationship Id="rId4" Type="http://schemas.openxmlformats.org/officeDocument/2006/relationships/image" Target="../media/image41.png"/><Relationship Id="rId9"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avi"/><Relationship Id="rId1" Type="http://schemas.microsoft.com/office/2007/relationships/media" Target="../media/media2.avi"/><Relationship Id="rId5" Type="http://schemas.openxmlformats.org/officeDocument/2006/relationships/image" Target="../media/image51.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avi"/><Relationship Id="rId1" Type="http://schemas.microsoft.com/office/2007/relationships/media" Target="../media/media3.avi"/><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4.avi"/><Relationship Id="rId1" Type="http://schemas.microsoft.com/office/2007/relationships/media" Target="../media/media4.avi"/><Relationship Id="rId5" Type="http://schemas.openxmlformats.org/officeDocument/2006/relationships/image" Target="../media/image55.pn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5.avi"/><Relationship Id="rId1" Type="http://schemas.microsoft.com/office/2007/relationships/media" Target="../media/media5.avi"/><Relationship Id="rId5" Type="http://schemas.openxmlformats.org/officeDocument/2006/relationships/image" Target="../media/image57.png"/><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6.avi"/><Relationship Id="rId1" Type="http://schemas.microsoft.com/office/2007/relationships/media" Target="../media/media6.avi"/><Relationship Id="rId5" Type="http://schemas.openxmlformats.org/officeDocument/2006/relationships/image" Target="../media/image59.png"/><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63.png"/><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31.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hyperlink" Target="http://insideinsides.blogspot.com/" TargetMode="External"/><Relationship Id="rId4" Type="http://schemas.openxmlformats.org/officeDocument/2006/relationships/image" Target="../media/image69.gif"/></Relationships>
</file>

<file path=ppt/slides/_rels/slide3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9.png"/><Relationship Id="rId7"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20.png"/><Relationship Id="rId9" Type="http://schemas.openxmlformats.org/officeDocument/2006/relationships/image" Target="../media/image2.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75.png"/><Relationship Id="rId11" Type="http://schemas.openxmlformats.org/officeDocument/2006/relationships/hyperlink" Target="mailto:kenshi84@gmail.com" TargetMode="External"/><Relationship Id="rId5" Type="http://schemas.openxmlformats.org/officeDocument/2006/relationships/image" Target="../media/image74.png"/><Relationship Id="rId10" Type="http://schemas.openxmlformats.org/officeDocument/2006/relationships/hyperlink" Target="http://www-ui.is.s.u-tokyo.ac.jp/~kenshi/DiffusionSurfaces" TargetMode="External"/><Relationship Id="rId4" Type="http://schemas.openxmlformats.org/officeDocument/2006/relationships/image" Target="../media/image73.png"/><Relationship Id="rId9" Type="http://schemas.openxmlformats.org/officeDocument/2006/relationships/image" Target="../media/image62.png"/></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en-US" altLang="ja-JP" dirty="0" smtClean="0"/>
              <a:t>Volumetric Modeling with Diffusion Surfaces</a:t>
            </a:r>
            <a:endParaRPr kumimoji="1" lang="ja-JP" altLang="en-US" dirty="0"/>
          </a:p>
        </p:txBody>
      </p:sp>
      <p:sp>
        <p:nvSpPr>
          <p:cNvPr id="4" name="スライド番号プレースホルダ 3"/>
          <p:cNvSpPr>
            <a:spLocks noGrp="1"/>
          </p:cNvSpPr>
          <p:nvPr>
            <p:ph type="sldNum" sz="quarter" idx="12"/>
          </p:nvPr>
        </p:nvSpPr>
        <p:spPr/>
        <p:txBody>
          <a:bodyPr/>
          <a:lstStyle/>
          <a:p>
            <a:fld id="{D2D8002D-B5B0-4BAC-B1F6-782DDCCE6D9C}" type="slidenum">
              <a:rPr kumimoji="1" lang="ja-JP" altLang="en-US" smtClean="0"/>
              <a:pPr/>
              <a:t>1</a:t>
            </a:fld>
            <a:endParaRPr kumimoji="1" lang="ja-JP" altLang="en-US"/>
          </a:p>
        </p:txBody>
      </p:sp>
      <p:sp>
        <p:nvSpPr>
          <p:cNvPr id="5" name="テキスト ボックス 4"/>
          <p:cNvSpPr txBox="1"/>
          <p:nvPr/>
        </p:nvSpPr>
        <p:spPr>
          <a:xfrm>
            <a:off x="215516" y="4149080"/>
            <a:ext cx="2412268" cy="923330"/>
          </a:xfrm>
          <a:prstGeom prst="rect">
            <a:avLst/>
          </a:prstGeom>
          <a:noFill/>
        </p:spPr>
        <p:txBody>
          <a:bodyPr wrap="square" rtlCol="0">
            <a:spAutoFit/>
          </a:bodyPr>
          <a:lstStyle/>
          <a:p>
            <a:r>
              <a:rPr kumimoji="1" lang="en-US" altLang="ja-JP" sz="2000" b="1" dirty="0" smtClean="0"/>
              <a:t>Kenshi Takayama</a:t>
            </a:r>
          </a:p>
          <a:p>
            <a:r>
              <a:rPr lang="en-US" altLang="ja-JP" dirty="0" smtClean="0">
                <a:solidFill>
                  <a:schemeClr val="bg1">
                    <a:lumMod val="50000"/>
                  </a:schemeClr>
                </a:solidFill>
              </a:rPr>
              <a:t>The University of Tokyo</a:t>
            </a:r>
          </a:p>
          <a:p>
            <a:r>
              <a:rPr kumimoji="1" lang="en-US" altLang="ja-JP" sz="1600" dirty="0" smtClean="0">
                <a:hlinkClick r:id="rId3"/>
              </a:rPr>
              <a:t>kenshi84@gmail.com</a:t>
            </a:r>
            <a:endParaRPr lang="en-US" altLang="ja-JP" dirty="0"/>
          </a:p>
        </p:txBody>
      </p:sp>
      <p:sp>
        <p:nvSpPr>
          <p:cNvPr id="6" name="テキスト ボックス 5"/>
          <p:cNvSpPr txBox="1"/>
          <p:nvPr/>
        </p:nvSpPr>
        <p:spPr>
          <a:xfrm>
            <a:off x="2591780" y="4149080"/>
            <a:ext cx="2124236" cy="923330"/>
          </a:xfrm>
          <a:prstGeom prst="rect">
            <a:avLst/>
          </a:prstGeom>
          <a:noFill/>
        </p:spPr>
        <p:txBody>
          <a:bodyPr wrap="square" rtlCol="0">
            <a:spAutoFit/>
          </a:bodyPr>
          <a:lstStyle/>
          <a:p>
            <a:r>
              <a:rPr kumimoji="1" lang="en-US" altLang="ja-JP" sz="2000" b="1" dirty="0" smtClean="0"/>
              <a:t>Olga Sorkine</a:t>
            </a:r>
          </a:p>
          <a:p>
            <a:r>
              <a:rPr lang="en-US" altLang="ja-JP" dirty="0" smtClean="0">
                <a:solidFill>
                  <a:schemeClr val="bg1">
                    <a:lumMod val="50000"/>
                  </a:schemeClr>
                </a:solidFill>
              </a:rPr>
              <a:t>New York University</a:t>
            </a:r>
          </a:p>
          <a:p>
            <a:r>
              <a:rPr kumimoji="1" lang="en-US" altLang="ja-JP" sz="1600" dirty="0" smtClean="0">
                <a:hlinkClick r:id="rId4"/>
              </a:rPr>
              <a:t>sorkine@cs</a:t>
            </a:r>
            <a:r>
              <a:rPr lang="en-US" altLang="ja-JP" sz="1600" dirty="0" smtClean="0">
                <a:hlinkClick r:id="rId4"/>
              </a:rPr>
              <a:t>.nyu.edu</a:t>
            </a:r>
            <a:endParaRPr lang="en-US" altLang="ja-JP" sz="1600" dirty="0" smtClean="0"/>
          </a:p>
        </p:txBody>
      </p:sp>
      <p:sp>
        <p:nvSpPr>
          <p:cNvPr id="7" name="テキスト ボックス 6"/>
          <p:cNvSpPr txBox="1"/>
          <p:nvPr/>
        </p:nvSpPr>
        <p:spPr>
          <a:xfrm>
            <a:off x="4680012" y="4149080"/>
            <a:ext cx="2268252" cy="923330"/>
          </a:xfrm>
          <a:prstGeom prst="rect">
            <a:avLst/>
          </a:prstGeom>
          <a:noFill/>
        </p:spPr>
        <p:txBody>
          <a:bodyPr wrap="square" rtlCol="0">
            <a:spAutoFit/>
          </a:bodyPr>
          <a:lstStyle/>
          <a:p>
            <a:r>
              <a:rPr kumimoji="1" lang="en-US" altLang="ja-JP" sz="2000" b="1" dirty="0" smtClean="0"/>
              <a:t>Andrew Nealen</a:t>
            </a:r>
          </a:p>
          <a:p>
            <a:r>
              <a:rPr lang="en-US" altLang="ja-JP" dirty="0" smtClean="0">
                <a:solidFill>
                  <a:schemeClr val="bg1">
                    <a:lumMod val="50000"/>
                  </a:schemeClr>
                </a:solidFill>
              </a:rPr>
              <a:t>Rutgers University</a:t>
            </a:r>
          </a:p>
          <a:p>
            <a:r>
              <a:rPr kumimoji="1" lang="en-US" altLang="ja-JP" sz="1600" dirty="0" smtClean="0">
                <a:hlinkClick r:id="rId5"/>
              </a:rPr>
              <a:t>andy@nealen.net</a:t>
            </a:r>
            <a:endParaRPr kumimoji="1" lang="en-US" altLang="ja-JP" sz="1600" dirty="0" smtClean="0"/>
          </a:p>
        </p:txBody>
      </p:sp>
      <p:sp>
        <p:nvSpPr>
          <p:cNvPr id="8" name="テキスト ボックス 7"/>
          <p:cNvSpPr txBox="1"/>
          <p:nvPr/>
        </p:nvSpPr>
        <p:spPr>
          <a:xfrm>
            <a:off x="6660232" y="4149080"/>
            <a:ext cx="2483768" cy="1200329"/>
          </a:xfrm>
          <a:prstGeom prst="rect">
            <a:avLst/>
          </a:prstGeom>
          <a:noFill/>
        </p:spPr>
        <p:txBody>
          <a:bodyPr wrap="square" rtlCol="0">
            <a:spAutoFit/>
          </a:bodyPr>
          <a:lstStyle/>
          <a:p>
            <a:r>
              <a:rPr kumimoji="1" lang="en-US" altLang="ja-JP" sz="2000" b="1" dirty="0" smtClean="0"/>
              <a:t>Takeo Igarashi</a:t>
            </a:r>
          </a:p>
          <a:p>
            <a:r>
              <a:rPr lang="en-US" altLang="ja-JP" dirty="0" smtClean="0">
                <a:solidFill>
                  <a:schemeClr val="bg1">
                    <a:lumMod val="50000"/>
                  </a:schemeClr>
                </a:solidFill>
              </a:rPr>
              <a:t>The University of Tokyo</a:t>
            </a:r>
          </a:p>
          <a:p>
            <a:r>
              <a:rPr kumimoji="1" lang="en-US" altLang="ja-JP" dirty="0" smtClean="0">
                <a:solidFill>
                  <a:schemeClr val="bg1">
                    <a:lumMod val="50000"/>
                  </a:schemeClr>
                </a:solidFill>
              </a:rPr>
              <a:t>JST ERATO</a:t>
            </a:r>
          </a:p>
          <a:p>
            <a:r>
              <a:rPr lang="en-US" altLang="ja-JP" sz="1600" dirty="0" smtClean="0">
                <a:hlinkClick r:id="rId6"/>
              </a:rPr>
              <a:t>takeo@acm.org</a:t>
            </a:r>
            <a:endParaRPr lang="en-US" altLang="ja-JP" sz="1600" dirty="0" smtClean="0"/>
          </a:p>
        </p:txBody>
      </p:sp>
      <p:pic>
        <p:nvPicPr>
          <p:cNvPr id="9" name="Picture 10" descr="C:\Users\kenshi\Documents\material - videos\asia2010 - DiffusionSurfaces\still\capture_57890.bmp"/>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3059832" y="72008"/>
            <a:ext cx="2939819" cy="2204864"/>
          </a:xfrm>
          <a:prstGeom prst="rect">
            <a:avLst/>
          </a:prstGeom>
          <a:noFill/>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mtClean="0"/>
              <a:t>Replace Poisson eq. with PMVC</a:t>
            </a:r>
            <a:endParaRPr lang="ja-JP" altLang="en-US" dirty="0"/>
          </a:p>
        </p:txBody>
      </p:sp>
      <p:sp>
        <p:nvSpPr>
          <p:cNvPr id="3" name="コンテンツ プレースホルダ 2"/>
          <p:cNvSpPr>
            <a:spLocks noGrp="1"/>
          </p:cNvSpPr>
          <p:nvPr>
            <p:ph idx="1"/>
          </p:nvPr>
        </p:nvSpPr>
        <p:spPr/>
        <p:txBody>
          <a:bodyPr>
            <a:normAutofit lnSpcReduction="10000"/>
          </a:bodyPr>
          <a:lstStyle/>
          <a:p>
            <a:r>
              <a:rPr lang="en-US" altLang="ja-JP" b="1" dirty="0" smtClean="0"/>
              <a:t>P</a:t>
            </a:r>
            <a:r>
              <a:rPr lang="en-US" altLang="ja-JP" dirty="0" smtClean="0"/>
              <a:t>ositive </a:t>
            </a:r>
            <a:r>
              <a:rPr lang="en-US" altLang="ja-JP" b="1" dirty="0" smtClean="0"/>
              <a:t>M</a:t>
            </a:r>
            <a:r>
              <a:rPr lang="en-US" altLang="ja-JP" dirty="0" smtClean="0"/>
              <a:t>ean </a:t>
            </a:r>
            <a:r>
              <a:rPr lang="en-US" altLang="ja-JP" b="1" dirty="0" smtClean="0"/>
              <a:t>V</a:t>
            </a:r>
            <a:r>
              <a:rPr lang="en-US" altLang="ja-JP" dirty="0" smtClean="0"/>
              <a:t>alue </a:t>
            </a:r>
            <a:r>
              <a:rPr lang="en-US" altLang="ja-JP" b="1" dirty="0" smtClean="0"/>
              <a:t>C</a:t>
            </a:r>
            <a:r>
              <a:rPr lang="en-US" altLang="ja-JP" dirty="0" smtClean="0"/>
              <a:t>oordinates [</a:t>
            </a:r>
            <a:r>
              <a:rPr lang="en-US" altLang="ja-JP" dirty="0" err="1" smtClean="0"/>
              <a:t>Lipman</a:t>
            </a:r>
            <a:r>
              <a:rPr lang="en-US" altLang="ja-JP" dirty="0" smtClean="0"/>
              <a:t> 2007]</a:t>
            </a:r>
            <a:endParaRPr lang="ja-JP" altLang="en-US" dirty="0" smtClean="0"/>
          </a:p>
          <a:p>
            <a:pPr lvl="1"/>
            <a:r>
              <a:rPr lang="en-US" altLang="ja-JP" dirty="0" smtClean="0"/>
              <a:t>Developed for cage-based mesh deformation</a:t>
            </a:r>
          </a:p>
          <a:p>
            <a:pPr lvl="1"/>
            <a:endParaRPr lang="en-US" altLang="ja-JP" dirty="0" smtClean="0"/>
          </a:p>
          <a:p>
            <a:pPr lvl="1"/>
            <a:endParaRPr lang="en-US" altLang="ja-JP" dirty="0" smtClean="0"/>
          </a:p>
          <a:p>
            <a:pPr lvl="1"/>
            <a:endParaRPr lang="en-US" altLang="ja-JP" dirty="0" smtClean="0"/>
          </a:p>
          <a:p>
            <a:pPr lvl="1"/>
            <a:endParaRPr lang="en-US" altLang="ja-JP" dirty="0" smtClean="0"/>
          </a:p>
          <a:p>
            <a:pPr lvl="1"/>
            <a:endParaRPr lang="en-US" altLang="ja-JP" dirty="0" smtClean="0"/>
          </a:p>
          <a:p>
            <a:pPr lvl="1"/>
            <a:endParaRPr lang="en-US" altLang="ja-JP" dirty="0" smtClean="0"/>
          </a:p>
          <a:p>
            <a:pPr lvl="1"/>
            <a:r>
              <a:rPr lang="en-US" altLang="ja-JP" dirty="0" smtClean="0"/>
              <a:t>Diffuse properties on 3D surfaces over 3D volume</a:t>
            </a:r>
          </a:p>
          <a:p>
            <a:pPr lvl="1"/>
            <a:endParaRPr lang="en-US" altLang="ja-JP" dirty="0" smtClean="0"/>
          </a:p>
          <a:p>
            <a:pPr lvl="1"/>
            <a:r>
              <a:rPr lang="en-US" altLang="ja-JP" dirty="0" smtClean="0"/>
              <a:t>Advantage: no volume tessellation</a:t>
            </a:r>
          </a:p>
        </p:txBody>
      </p:sp>
      <p:sp>
        <p:nvSpPr>
          <p:cNvPr id="8" name="スライド番号プレースホルダ 7"/>
          <p:cNvSpPr>
            <a:spLocks noGrp="1"/>
          </p:cNvSpPr>
          <p:nvPr>
            <p:ph type="sldNum" sz="quarter" idx="12"/>
          </p:nvPr>
        </p:nvSpPr>
        <p:spPr/>
        <p:txBody>
          <a:bodyPr/>
          <a:lstStyle/>
          <a:p>
            <a:fld id="{BE387D97-BE28-4FFD-BA13-A9D9CEA3CCD0}" type="slidenum">
              <a:rPr lang="ja-JP" altLang="en-US" smtClean="0"/>
              <a:pPr/>
              <a:t>10</a:t>
            </a:fld>
            <a:endParaRPr lang="ja-JP" altLang="en-US" dirty="0"/>
          </a:p>
        </p:txBody>
      </p:sp>
      <p:pic>
        <p:nvPicPr>
          <p:cNvPr id="1027" name="Picture 3"/>
          <p:cNvPicPr>
            <a:picLocks noChangeAspect="1" noChangeArrowheads="1"/>
          </p:cNvPicPr>
          <p:nvPr/>
        </p:nvPicPr>
        <p:blipFill>
          <a:blip r:embed="rId3"/>
          <a:stretch>
            <a:fillRect/>
          </a:stretch>
        </p:blipFill>
        <p:spPr bwMode="auto">
          <a:xfrm>
            <a:off x="1763688" y="2241247"/>
            <a:ext cx="1716763" cy="2956648"/>
          </a:xfrm>
          <a:prstGeom prst="rect">
            <a:avLst/>
          </a:prstGeom>
          <a:noFill/>
          <a:ln>
            <a:noFill/>
          </a:ln>
        </p:spPr>
      </p:pic>
      <p:pic>
        <p:nvPicPr>
          <p:cNvPr id="1028" name="Picture 4"/>
          <p:cNvPicPr>
            <a:picLocks noChangeAspect="1" noChangeArrowheads="1"/>
          </p:cNvPicPr>
          <p:nvPr/>
        </p:nvPicPr>
        <p:blipFill>
          <a:blip r:embed="rId4"/>
          <a:srcRect b="2259"/>
          <a:stretch>
            <a:fillRect/>
          </a:stretch>
        </p:blipFill>
        <p:spPr bwMode="auto">
          <a:xfrm>
            <a:off x="5544108" y="2241248"/>
            <a:ext cx="1800200" cy="2988331"/>
          </a:xfrm>
          <a:prstGeom prst="rect">
            <a:avLst/>
          </a:prstGeom>
          <a:noFill/>
          <a:ln>
            <a:noFill/>
          </a:ln>
        </p:spPr>
      </p:pic>
      <p:sp>
        <p:nvSpPr>
          <p:cNvPr id="15" name="右矢印 14"/>
          <p:cNvSpPr/>
          <p:nvPr/>
        </p:nvSpPr>
        <p:spPr>
          <a:xfrm>
            <a:off x="4031940" y="3610422"/>
            <a:ext cx="1152128" cy="7920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t>deform</a:t>
            </a:r>
            <a:endParaRPr kumimoji="1" lang="ja-JP" altLang="en-US" dirty="0"/>
          </a:p>
        </p:txBody>
      </p:sp>
      <p:cxnSp>
        <p:nvCxnSpPr>
          <p:cNvPr id="14" name="直線矢印コネクタ 13"/>
          <p:cNvCxnSpPr/>
          <p:nvPr/>
        </p:nvCxnSpPr>
        <p:spPr>
          <a:xfrm>
            <a:off x="5076056" y="5839680"/>
            <a:ext cx="756084" cy="1588"/>
          </a:xfrm>
          <a:prstGeom prst="straightConnector1">
            <a:avLst/>
          </a:prstGeom>
          <a:ln w="47625" cap="rnd">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1079612" y="5608320"/>
            <a:ext cx="3924436" cy="461665"/>
          </a:xfrm>
          <a:prstGeom prst="rect">
            <a:avLst/>
          </a:prstGeom>
          <a:noFill/>
        </p:spPr>
        <p:txBody>
          <a:bodyPr wrap="square" rtlCol="0">
            <a:spAutoFit/>
          </a:bodyPr>
          <a:lstStyle/>
          <a:p>
            <a:r>
              <a:rPr kumimoji="1" lang="en-US" altLang="ja-JP" sz="2400" dirty="0" smtClean="0"/>
              <a:t>(</a:t>
            </a:r>
            <a:r>
              <a:rPr kumimoji="1" lang="en-US" altLang="ja-JP" sz="2400" dirty="0" err="1" smtClean="0"/>
              <a:t>Lipman’s</a:t>
            </a:r>
            <a:r>
              <a:rPr lang="en-US" altLang="ja-JP" sz="2400" dirty="0" smtClean="0"/>
              <a:t>)</a:t>
            </a:r>
            <a:r>
              <a:rPr kumimoji="1" lang="en-US" altLang="ja-JP" sz="2400" dirty="0" smtClean="0"/>
              <a:t> diffuse coordinates</a:t>
            </a:r>
            <a:endParaRPr kumimoji="1" lang="ja-JP" altLang="en-US" sz="2400" dirty="0"/>
          </a:p>
        </p:txBody>
      </p:sp>
      <p:sp>
        <p:nvSpPr>
          <p:cNvPr id="10" name="テキスト ボックス 9"/>
          <p:cNvSpPr txBox="1"/>
          <p:nvPr/>
        </p:nvSpPr>
        <p:spPr>
          <a:xfrm>
            <a:off x="5985440" y="5608320"/>
            <a:ext cx="2799028" cy="461665"/>
          </a:xfrm>
          <a:prstGeom prst="rect">
            <a:avLst/>
          </a:prstGeom>
          <a:noFill/>
        </p:spPr>
        <p:txBody>
          <a:bodyPr wrap="square" rtlCol="0">
            <a:spAutoFit/>
          </a:bodyPr>
          <a:lstStyle/>
          <a:p>
            <a:r>
              <a:rPr kumimoji="1" lang="en-US" altLang="ja-JP" sz="2400" dirty="0" smtClean="0"/>
              <a:t>(ours</a:t>
            </a:r>
            <a:r>
              <a:rPr lang="en-US" altLang="ja-JP" sz="2400" dirty="0" smtClean="0"/>
              <a:t>)</a:t>
            </a:r>
            <a:r>
              <a:rPr kumimoji="1" lang="en-US" altLang="ja-JP" sz="2400" dirty="0" smtClean="0"/>
              <a:t> diffuse colors</a:t>
            </a:r>
            <a:endParaRPr kumimoji="1" lang="ja-JP" altLang="en-US" sz="24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dirty="0" smtClean="0"/>
              <a:t>Color diffusion using PMVC (in 2D)</a:t>
            </a:r>
            <a:endParaRPr kumimoji="1" lang="ja-JP" altLang="en-US" dirty="0"/>
          </a:p>
        </p:txBody>
      </p:sp>
      <p:sp>
        <p:nvSpPr>
          <p:cNvPr id="4" name="スライド番号プレースホルダ 3"/>
          <p:cNvSpPr>
            <a:spLocks noGrp="1"/>
          </p:cNvSpPr>
          <p:nvPr>
            <p:ph type="sldNum" sz="quarter" idx="12"/>
          </p:nvPr>
        </p:nvSpPr>
        <p:spPr/>
        <p:txBody>
          <a:bodyPr/>
          <a:lstStyle/>
          <a:p>
            <a:fld id="{BE387D97-BE28-4FFD-BA13-A9D9CEA3CCD0}" type="slidenum">
              <a:rPr kumimoji="1" lang="ja-JP" altLang="en-US" smtClean="0"/>
              <a:pPr/>
              <a:t>11</a:t>
            </a:fld>
            <a:endParaRPr kumimoji="1" lang="ja-JP" altLang="en-US" dirty="0"/>
          </a:p>
        </p:txBody>
      </p:sp>
      <p:grpSp>
        <p:nvGrpSpPr>
          <p:cNvPr id="3" name="curve"/>
          <p:cNvGrpSpPr/>
          <p:nvPr/>
        </p:nvGrpSpPr>
        <p:grpSpPr>
          <a:xfrm>
            <a:off x="0" y="1520034"/>
            <a:ext cx="6985534" cy="4932548"/>
            <a:chOff x="1691680" y="1844824"/>
            <a:chExt cx="5376863" cy="3651250"/>
          </a:xfrm>
        </p:grpSpPr>
        <p:sp>
          <p:nvSpPr>
            <p:cNvPr id="7" name="正方形/長方形 6"/>
            <p:cNvSpPr/>
            <p:nvPr/>
          </p:nvSpPr>
          <p:spPr>
            <a:xfrm>
              <a:off x="1943708" y="1880828"/>
              <a:ext cx="4716524" cy="3528392"/>
            </a:xfrm>
            <a:prstGeom prst="rect">
              <a:avLst/>
            </a:prstGeom>
            <a:gradFill flip="none" rotWithShape="1">
              <a:gsLst>
                <a:gs pos="20000">
                  <a:srgbClr val="FF0000"/>
                </a:gs>
                <a:gs pos="50000">
                  <a:srgbClr val="808000"/>
                </a:gs>
                <a:gs pos="80000">
                  <a:srgbClr val="00FF00"/>
                </a:gs>
              </a:gsLst>
              <a:lin ang="18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0" scaled="1"/>
                  <a:tileRect/>
                </a:gradFill>
              </a:endParaRPr>
            </a:p>
          </p:txBody>
        </p:sp>
        <p:sp>
          <p:nvSpPr>
            <p:cNvPr id="8" name="正方形/長方形 7"/>
            <p:cNvSpPr/>
            <p:nvPr/>
          </p:nvSpPr>
          <p:spPr>
            <a:xfrm>
              <a:off x="3023828" y="2996952"/>
              <a:ext cx="2655912" cy="1908212"/>
            </a:xfrm>
            <a:prstGeom prst="rect">
              <a:avLst/>
            </a:prstGeom>
            <a:gradFill flip="none" rotWithShape="1">
              <a:gsLst>
                <a:gs pos="20000">
                  <a:srgbClr val="0000FF"/>
                </a:gs>
                <a:gs pos="50000">
                  <a:srgbClr val="808080"/>
                </a:gs>
                <a:gs pos="80000">
                  <a:srgbClr val="FFFF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0" scaled="1"/>
                  <a:tileRect/>
                </a:gradFill>
              </a:endParaRPr>
            </a:p>
          </p:txBody>
        </p:sp>
        <p:pic>
          <p:nvPicPr>
            <p:cNvPr id="2052" name="Picture 4" descr="C:\Users\kenshi\Desktop\図1.png"/>
            <p:cNvPicPr>
              <a:picLocks noChangeAspect="1" noChangeArrowheads="1"/>
            </p:cNvPicPr>
            <p:nvPr/>
          </p:nvPicPr>
          <p:blipFill>
            <a:blip r:embed="rId3">
              <a:clrChange>
                <a:clrFrom>
                  <a:srgbClr val="000000"/>
                </a:clrFrom>
                <a:clrTo>
                  <a:srgbClr val="000000">
                    <a:alpha val="0"/>
                  </a:srgbClr>
                </a:clrTo>
              </a:clrChange>
            </a:blip>
            <a:srcRect/>
            <a:stretch>
              <a:fillRect/>
            </a:stretch>
          </p:blipFill>
          <p:spPr bwMode="auto">
            <a:xfrm>
              <a:off x="1691680" y="1844824"/>
              <a:ext cx="5376863" cy="3651250"/>
            </a:xfrm>
            <a:prstGeom prst="rect">
              <a:avLst/>
            </a:prstGeom>
            <a:noFill/>
          </p:spPr>
        </p:pic>
      </p:grpSp>
      <p:sp>
        <p:nvSpPr>
          <p:cNvPr id="133" name="cutting stroke"/>
          <p:cNvSpPr/>
          <p:nvPr/>
        </p:nvSpPr>
        <p:spPr>
          <a:xfrm>
            <a:off x="279083" y="2047096"/>
            <a:ext cx="5996940" cy="2606040"/>
          </a:xfrm>
          <a:custGeom>
            <a:avLst/>
            <a:gdLst>
              <a:gd name="connsiteX0" fmla="*/ 0 w 5996940"/>
              <a:gd name="connsiteY0" fmla="*/ 2606040 h 2606040"/>
              <a:gd name="connsiteX1" fmla="*/ 2606040 w 5996940"/>
              <a:gd name="connsiteY1" fmla="*/ 2148840 h 2606040"/>
              <a:gd name="connsiteX2" fmla="*/ 4762500 w 5996940"/>
              <a:gd name="connsiteY2" fmla="*/ 1173480 h 2606040"/>
              <a:gd name="connsiteX3" fmla="*/ 5996940 w 5996940"/>
              <a:gd name="connsiteY3" fmla="*/ 0 h 2606040"/>
              <a:gd name="connsiteX0" fmla="*/ 0 w 5996940"/>
              <a:gd name="connsiteY0" fmla="*/ 2606040 h 2606040"/>
              <a:gd name="connsiteX1" fmla="*/ 2606040 w 5996940"/>
              <a:gd name="connsiteY1" fmla="*/ 2148840 h 2606040"/>
              <a:gd name="connsiteX2" fmla="*/ 4007168 w 5996940"/>
              <a:gd name="connsiteY2" fmla="*/ 1558117 h 2606040"/>
              <a:gd name="connsiteX3" fmla="*/ 4762500 w 5996940"/>
              <a:gd name="connsiteY3" fmla="*/ 1173480 h 2606040"/>
              <a:gd name="connsiteX4" fmla="*/ 5996940 w 5996940"/>
              <a:gd name="connsiteY4" fmla="*/ 0 h 2606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6940" h="2606040">
                <a:moveTo>
                  <a:pt x="0" y="2606040"/>
                </a:moveTo>
                <a:cubicBezTo>
                  <a:pt x="906145" y="2496820"/>
                  <a:pt x="1812290" y="2387600"/>
                  <a:pt x="2606040" y="2148840"/>
                </a:cubicBezTo>
                <a:cubicBezTo>
                  <a:pt x="3277870" y="1977361"/>
                  <a:pt x="3647758" y="1720677"/>
                  <a:pt x="4007168" y="1558117"/>
                </a:cubicBezTo>
                <a:cubicBezTo>
                  <a:pt x="4366578" y="1395557"/>
                  <a:pt x="4430871" y="1433166"/>
                  <a:pt x="4762500" y="1173480"/>
                </a:cubicBezTo>
                <a:cubicBezTo>
                  <a:pt x="5094129" y="913794"/>
                  <a:pt x="5662295" y="407670"/>
                  <a:pt x="5996940" y="0"/>
                </a:cubicBezTo>
              </a:path>
            </a:pathLst>
          </a:custGeom>
          <a:ln w="5715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34" name="cursor"/>
          <p:cNvSpPr/>
          <p:nvPr/>
        </p:nvSpPr>
        <p:spPr>
          <a:xfrm>
            <a:off x="6300192" y="2024844"/>
            <a:ext cx="264318" cy="457200"/>
          </a:xfrm>
          <a:custGeom>
            <a:avLst/>
            <a:gdLst>
              <a:gd name="connsiteX0" fmla="*/ 4762 w 264318"/>
              <a:gd name="connsiteY0" fmla="*/ 0 h 457200"/>
              <a:gd name="connsiteX1" fmla="*/ 0 w 264318"/>
              <a:gd name="connsiteY1" fmla="*/ 390525 h 457200"/>
              <a:gd name="connsiteX2" fmla="*/ 78581 w 264318"/>
              <a:gd name="connsiteY2" fmla="*/ 309562 h 457200"/>
              <a:gd name="connsiteX3" fmla="*/ 147637 w 264318"/>
              <a:gd name="connsiteY3" fmla="*/ 454818 h 457200"/>
              <a:gd name="connsiteX4" fmla="*/ 192881 w 264318"/>
              <a:gd name="connsiteY4" fmla="*/ 457200 h 457200"/>
              <a:gd name="connsiteX5" fmla="*/ 228600 w 264318"/>
              <a:gd name="connsiteY5" fmla="*/ 426243 h 457200"/>
              <a:gd name="connsiteX6" fmla="*/ 145256 w 264318"/>
              <a:gd name="connsiteY6" fmla="*/ 276225 h 457200"/>
              <a:gd name="connsiteX7" fmla="*/ 264318 w 264318"/>
              <a:gd name="connsiteY7" fmla="*/ 278606 h 457200"/>
              <a:gd name="connsiteX8" fmla="*/ 4762 w 264318"/>
              <a:gd name="connsiteY8" fmla="*/ 0 h 457200"/>
              <a:gd name="connsiteX0" fmla="*/ 4762 w 264318"/>
              <a:gd name="connsiteY0" fmla="*/ 0 h 457200"/>
              <a:gd name="connsiteX1" fmla="*/ 0 w 264318"/>
              <a:gd name="connsiteY1" fmla="*/ 390525 h 457200"/>
              <a:gd name="connsiteX2" fmla="*/ 78581 w 264318"/>
              <a:gd name="connsiteY2" fmla="*/ 309562 h 457200"/>
              <a:gd name="connsiteX3" fmla="*/ 147637 w 264318"/>
              <a:gd name="connsiteY3" fmla="*/ 454818 h 457200"/>
              <a:gd name="connsiteX4" fmla="*/ 192881 w 264318"/>
              <a:gd name="connsiteY4" fmla="*/ 457200 h 457200"/>
              <a:gd name="connsiteX5" fmla="*/ 228600 w 264318"/>
              <a:gd name="connsiteY5" fmla="*/ 426243 h 457200"/>
              <a:gd name="connsiteX6" fmla="*/ 144016 w 264318"/>
              <a:gd name="connsiteY6" fmla="*/ 288032 h 457200"/>
              <a:gd name="connsiteX7" fmla="*/ 264318 w 264318"/>
              <a:gd name="connsiteY7" fmla="*/ 278606 h 457200"/>
              <a:gd name="connsiteX8" fmla="*/ 4762 w 264318"/>
              <a:gd name="connsiteY8" fmla="*/ 0 h 457200"/>
              <a:gd name="connsiteX0" fmla="*/ 4762 w 264318"/>
              <a:gd name="connsiteY0" fmla="*/ 0 h 457200"/>
              <a:gd name="connsiteX1" fmla="*/ 0 w 264318"/>
              <a:gd name="connsiteY1" fmla="*/ 390525 h 457200"/>
              <a:gd name="connsiteX2" fmla="*/ 78581 w 264318"/>
              <a:gd name="connsiteY2" fmla="*/ 309562 h 457200"/>
              <a:gd name="connsiteX3" fmla="*/ 147637 w 264318"/>
              <a:gd name="connsiteY3" fmla="*/ 454818 h 457200"/>
              <a:gd name="connsiteX4" fmla="*/ 192881 w 264318"/>
              <a:gd name="connsiteY4" fmla="*/ 457200 h 457200"/>
              <a:gd name="connsiteX5" fmla="*/ 228600 w 264318"/>
              <a:gd name="connsiteY5" fmla="*/ 426243 h 457200"/>
              <a:gd name="connsiteX6" fmla="*/ 153541 w 264318"/>
              <a:gd name="connsiteY6" fmla="*/ 283270 h 457200"/>
              <a:gd name="connsiteX7" fmla="*/ 264318 w 264318"/>
              <a:gd name="connsiteY7" fmla="*/ 278606 h 457200"/>
              <a:gd name="connsiteX8" fmla="*/ 4762 w 264318"/>
              <a:gd name="connsiteY8"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318" h="457200">
                <a:moveTo>
                  <a:pt x="4762" y="0"/>
                </a:moveTo>
                <a:cubicBezTo>
                  <a:pt x="3175" y="130175"/>
                  <a:pt x="1587" y="260350"/>
                  <a:pt x="0" y="390525"/>
                </a:cubicBezTo>
                <a:lnTo>
                  <a:pt x="78581" y="309562"/>
                </a:lnTo>
                <a:lnTo>
                  <a:pt x="147637" y="454818"/>
                </a:lnTo>
                <a:lnTo>
                  <a:pt x="192881" y="457200"/>
                </a:lnTo>
                <a:lnTo>
                  <a:pt x="228600" y="426243"/>
                </a:lnTo>
                <a:lnTo>
                  <a:pt x="153541" y="283270"/>
                </a:lnTo>
                <a:lnTo>
                  <a:pt x="264318" y="278606"/>
                </a:lnTo>
                <a:lnTo>
                  <a:pt x="4762" y="0"/>
                </a:lnTo>
                <a:close/>
              </a:path>
            </a:pathLst>
          </a:cu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grpSp>
        <p:nvGrpSpPr>
          <p:cNvPr id="169" name="edges"/>
          <p:cNvGrpSpPr/>
          <p:nvPr/>
        </p:nvGrpSpPr>
        <p:grpSpPr>
          <a:xfrm>
            <a:off x="651052" y="2284201"/>
            <a:ext cx="5174211" cy="2319785"/>
            <a:chOff x="651052" y="2284201"/>
            <a:chExt cx="5174211" cy="2319785"/>
          </a:xfrm>
          <a:solidFill>
            <a:schemeClr val="tx1"/>
          </a:solidFill>
        </p:grpSpPr>
        <p:sp>
          <p:nvSpPr>
            <p:cNvPr id="137" name="角丸四角形 136"/>
            <p:cNvSpPr/>
            <p:nvPr/>
          </p:nvSpPr>
          <p:spPr>
            <a:xfrm rot="21163451">
              <a:off x="651052" y="4514260"/>
              <a:ext cx="671090" cy="8972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0" name="角丸四角形 149"/>
            <p:cNvSpPr/>
            <p:nvPr/>
          </p:nvSpPr>
          <p:spPr>
            <a:xfrm rot="21002551">
              <a:off x="1284659" y="4420914"/>
              <a:ext cx="654399" cy="8972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1" name="角丸四角形 150"/>
            <p:cNvSpPr/>
            <p:nvPr/>
          </p:nvSpPr>
          <p:spPr>
            <a:xfrm rot="20926635">
              <a:off x="1900249" y="4297890"/>
              <a:ext cx="638389" cy="8972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0" name="角丸四角形 159"/>
            <p:cNvSpPr/>
            <p:nvPr/>
          </p:nvSpPr>
          <p:spPr>
            <a:xfrm rot="20708802">
              <a:off x="2474395" y="4147824"/>
              <a:ext cx="690992" cy="8972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1" name="角丸四角形 160"/>
            <p:cNvSpPr/>
            <p:nvPr/>
          </p:nvSpPr>
          <p:spPr>
            <a:xfrm rot="20424494">
              <a:off x="3113339" y="3953714"/>
              <a:ext cx="690992" cy="8972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2" name="角丸四角形 161"/>
            <p:cNvSpPr/>
            <p:nvPr/>
          </p:nvSpPr>
          <p:spPr>
            <a:xfrm rot="20041435">
              <a:off x="3740190" y="3694657"/>
              <a:ext cx="635390" cy="8972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3" name="角丸四角形 162"/>
            <p:cNvSpPr/>
            <p:nvPr/>
          </p:nvSpPr>
          <p:spPr>
            <a:xfrm rot="20041346">
              <a:off x="4291906" y="3464263"/>
              <a:ext cx="466566" cy="8972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4" name="角丸四角形 163"/>
            <p:cNvSpPr/>
            <p:nvPr/>
          </p:nvSpPr>
          <p:spPr>
            <a:xfrm rot="19557417">
              <a:off x="4645289" y="3232811"/>
              <a:ext cx="572732" cy="8972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5" name="角丸四角形 164"/>
            <p:cNvSpPr/>
            <p:nvPr/>
          </p:nvSpPr>
          <p:spPr>
            <a:xfrm rot="19277564">
              <a:off x="5075930" y="2916964"/>
              <a:ext cx="602739" cy="8972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6" name="角丸四角形 165"/>
            <p:cNvSpPr/>
            <p:nvPr/>
          </p:nvSpPr>
          <p:spPr>
            <a:xfrm rot="18834761">
              <a:off x="5483858" y="2535880"/>
              <a:ext cx="593083" cy="8972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82" name="points"/>
          <p:cNvGrpSpPr/>
          <p:nvPr/>
        </p:nvGrpSpPr>
        <p:grpSpPr>
          <a:xfrm>
            <a:off x="613014" y="2283465"/>
            <a:ext cx="5473824" cy="2414938"/>
            <a:chOff x="613014" y="2283465"/>
            <a:chExt cx="5473824" cy="2414938"/>
          </a:xfrm>
        </p:grpSpPr>
        <p:sp>
          <p:nvSpPr>
            <p:cNvPr id="138" name="円/楕円 137"/>
            <p:cNvSpPr/>
            <p:nvPr/>
          </p:nvSpPr>
          <p:spPr>
            <a:xfrm rot="10800000">
              <a:off x="5049884" y="3032956"/>
              <a:ext cx="216024" cy="21602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9" name="円/楕円 138"/>
            <p:cNvSpPr/>
            <p:nvPr/>
          </p:nvSpPr>
          <p:spPr>
            <a:xfrm rot="10800000">
              <a:off x="4608004" y="3320988"/>
              <a:ext cx="216024" cy="21602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2" name="円/楕円 141"/>
            <p:cNvSpPr/>
            <p:nvPr/>
          </p:nvSpPr>
          <p:spPr>
            <a:xfrm rot="10800000">
              <a:off x="5472100" y="2672916"/>
              <a:ext cx="216024" cy="21602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3" name="円/楕円 142"/>
            <p:cNvSpPr/>
            <p:nvPr/>
          </p:nvSpPr>
          <p:spPr>
            <a:xfrm rot="10800000">
              <a:off x="3671900" y="3753036"/>
              <a:ext cx="216024" cy="21602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6" name="円/楕円 145"/>
            <p:cNvSpPr/>
            <p:nvPr/>
          </p:nvSpPr>
          <p:spPr>
            <a:xfrm rot="10800000">
              <a:off x="2390044" y="4168130"/>
              <a:ext cx="216024" cy="21602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7" name="円/楕円 146"/>
            <p:cNvSpPr/>
            <p:nvPr/>
          </p:nvSpPr>
          <p:spPr>
            <a:xfrm rot="10800000">
              <a:off x="3023828" y="4005064"/>
              <a:ext cx="216024" cy="21602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8" name="円/楕円 147"/>
            <p:cNvSpPr/>
            <p:nvPr/>
          </p:nvSpPr>
          <p:spPr>
            <a:xfrm rot="10800000">
              <a:off x="1187624" y="4401108"/>
              <a:ext cx="216024" cy="21602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0" name="円/楕円 169"/>
            <p:cNvSpPr/>
            <p:nvPr/>
          </p:nvSpPr>
          <p:spPr>
            <a:xfrm rot="10800000">
              <a:off x="4194414" y="3524436"/>
              <a:ext cx="216024" cy="216024"/>
            </a:xfrm>
            <a:prstGeom prst="ellipse">
              <a:avLst/>
            </a:prstGeom>
            <a:solidFill>
              <a:srgbClr val="E8E818"/>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9" name="円/楕円 178"/>
            <p:cNvSpPr/>
            <p:nvPr/>
          </p:nvSpPr>
          <p:spPr>
            <a:xfrm rot="10800000">
              <a:off x="613014" y="4482379"/>
              <a:ext cx="216024" cy="216024"/>
            </a:xfrm>
            <a:prstGeom prst="ellipse">
              <a:avLst/>
            </a:prstGeom>
            <a:solidFill>
              <a:srgbClr val="D729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0" name="円/楕円 179"/>
            <p:cNvSpPr/>
            <p:nvPr/>
          </p:nvSpPr>
          <p:spPr>
            <a:xfrm rot="10800000">
              <a:off x="5870814" y="2283465"/>
              <a:ext cx="216024" cy="216024"/>
            </a:xfrm>
            <a:prstGeom prst="ellipse">
              <a:avLst/>
            </a:prstGeom>
            <a:solidFill>
              <a:srgbClr val="3AC5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1" name="円/楕円 180"/>
            <p:cNvSpPr/>
            <p:nvPr/>
          </p:nvSpPr>
          <p:spPr>
            <a:xfrm rot="10800000">
              <a:off x="1808110" y="4292251"/>
              <a:ext cx="216024" cy="216024"/>
            </a:xfrm>
            <a:prstGeom prst="ellipse">
              <a:avLst/>
            </a:prstGeom>
            <a:solidFill>
              <a:srgbClr val="0000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3" name="cut!"/>
          <p:cNvSpPr txBox="1"/>
          <p:nvPr/>
        </p:nvSpPr>
        <p:spPr>
          <a:xfrm>
            <a:off x="6300192" y="2420888"/>
            <a:ext cx="756084" cy="461665"/>
          </a:xfrm>
          <a:prstGeom prst="rect">
            <a:avLst/>
          </a:prstGeom>
          <a:noFill/>
        </p:spPr>
        <p:txBody>
          <a:bodyPr wrap="square" rtlCol="0">
            <a:spAutoFit/>
          </a:bodyPr>
          <a:lstStyle/>
          <a:p>
            <a:r>
              <a:rPr kumimoji="1" lang="en-US" altLang="ja-JP" sz="2400" dirty="0" smtClean="0"/>
              <a:t>cut!</a:t>
            </a:r>
            <a:endParaRPr kumimoji="1" lang="ja-JP" altLang="en-US" sz="24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9"/>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133"/>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34"/>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animBg="1"/>
      <p:bldP spid="133" grpId="1" animBg="1"/>
      <p:bldP spid="134" grpId="0" animBg="1"/>
      <p:bldP spid="134" grpId="1" animBg="1"/>
      <p:bldP spid="33" grpId="0"/>
      <p:bldP spid="33"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dirty="0" smtClean="0"/>
              <a:t>Color diffusion using PMVC (in 2D)</a:t>
            </a:r>
            <a:endParaRPr kumimoji="1" lang="ja-JP" altLang="en-US" dirty="0"/>
          </a:p>
        </p:txBody>
      </p:sp>
      <p:sp>
        <p:nvSpPr>
          <p:cNvPr id="4" name="スライド番号プレースホルダ 3"/>
          <p:cNvSpPr>
            <a:spLocks noGrp="1"/>
          </p:cNvSpPr>
          <p:nvPr>
            <p:ph type="sldNum" sz="quarter" idx="12"/>
          </p:nvPr>
        </p:nvSpPr>
        <p:spPr/>
        <p:txBody>
          <a:bodyPr/>
          <a:lstStyle/>
          <a:p>
            <a:fld id="{BE387D97-BE28-4FFD-BA13-A9D9CEA3CCD0}" type="slidenum">
              <a:rPr kumimoji="1" lang="ja-JP" altLang="en-US" smtClean="0"/>
              <a:pPr/>
              <a:t>12</a:t>
            </a:fld>
            <a:endParaRPr kumimoji="1" lang="ja-JP" altLang="en-US" dirty="0"/>
          </a:p>
        </p:txBody>
      </p:sp>
      <p:grpSp>
        <p:nvGrpSpPr>
          <p:cNvPr id="17" name="curve"/>
          <p:cNvGrpSpPr/>
          <p:nvPr/>
        </p:nvGrpSpPr>
        <p:grpSpPr>
          <a:xfrm>
            <a:off x="0" y="1520034"/>
            <a:ext cx="6985534" cy="4932548"/>
            <a:chOff x="1691680" y="1844824"/>
            <a:chExt cx="5376863" cy="3651250"/>
          </a:xfrm>
        </p:grpSpPr>
        <p:sp>
          <p:nvSpPr>
            <p:cNvPr id="7" name="正方形/長方形 6"/>
            <p:cNvSpPr/>
            <p:nvPr/>
          </p:nvSpPr>
          <p:spPr>
            <a:xfrm>
              <a:off x="1943708" y="1880828"/>
              <a:ext cx="4716524" cy="3528392"/>
            </a:xfrm>
            <a:prstGeom prst="rect">
              <a:avLst/>
            </a:prstGeom>
            <a:gradFill flip="none" rotWithShape="1">
              <a:gsLst>
                <a:gs pos="20000">
                  <a:srgbClr val="FF0000"/>
                </a:gs>
                <a:gs pos="50000">
                  <a:srgbClr val="808000"/>
                </a:gs>
                <a:gs pos="80000">
                  <a:srgbClr val="00FF00"/>
                </a:gs>
              </a:gsLst>
              <a:lin ang="18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0" scaled="1"/>
                  <a:tileRect/>
                </a:gradFill>
              </a:endParaRPr>
            </a:p>
          </p:txBody>
        </p:sp>
        <p:sp>
          <p:nvSpPr>
            <p:cNvPr id="8" name="正方形/長方形 7"/>
            <p:cNvSpPr/>
            <p:nvPr/>
          </p:nvSpPr>
          <p:spPr>
            <a:xfrm>
              <a:off x="3023828" y="2996952"/>
              <a:ext cx="2655912" cy="1908212"/>
            </a:xfrm>
            <a:prstGeom prst="rect">
              <a:avLst/>
            </a:prstGeom>
            <a:gradFill flip="none" rotWithShape="1">
              <a:gsLst>
                <a:gs pos="20000">
                  <a:srgbClr val="0000FF"/>
                </a:gs>
                <a:gs pos="50000">
                  <a:srgbClr val="808080"/>
                </a:gs>
                <a:gs pos="80000">
                  <a:srgbClr val="FFFF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0" scaled="1"/>
                  <a:tileRect/>
                </a:gradFill>
              </a:endParaRPr>
            </a:p>
          </p:txBody>
        </p:sp>
        <p:pic>
          <p:nvPicPr>
            <p:cNvPr id="2052" name="Picture 4" descr="C:\Users\kenshi\Desktop\図1.png"/>
            <p:cNvPicPr>
              <a:picLocks noChangeAspect="1" noChangeArrowheads="1"/>
            </p:cNvPicPr>
            <p:nvPr/>
          </p:nvPicPr>
          <p:blipFill>
            <a:blip r:embed="rId3">
              <a:clrChange>
                <a:clrFrom>
                  <a:srgbClr val="000000"/>
                </a:clrFrom>
                <a:clrTo>
                  <a:srgbClr val="000000">
                    <a:alpha val="0"/>
                  </a:srgbClr>
                </a:clrTo>
              </a:clrChange>
            </a:blip>
            <a:srcRect/>
            <a:stretch>
              <a:fillRect/>
            </a:stretch>
          </p:blipFill>
          <p:spPr bwMode="auto">
            <a:xfrm>
              <a:off x="1691680" y="1844824"/>
              <a:ext cx="5376863" cy="3651250"/>
            </a:xfrm>
            <a:prstGeom prst="rect">
              <a:avLst/>
            </a:prstGeom>
            <a:noFill/>
          </p:spPr>
        </p:pic>
      </p:grpSp>
      <p:grpSp>
        <p:nvGrpSpPr>
          <p:cNvPr id="137" name="edges"/>
          <p:cNvGrpSpPr/>
          <p:nvPr/>
        </p:nvGrpSpPr>
        <p:grpSpPr>
          <a:xfrm>
            <a:off x="651052" y="2284201"/>
            <a:ext cx="5174211" cy="2319785"/>
            <a:chOff x="651052" y="2284201"/>
            <a:chExt cx="5174211" cy="2319785"/>
          </a:xfrm>
          <a:solidFill>
            <a:schemeClr val="bg1">
              <a:lumMod val="85000"/>
            </a:schemeClr>
          </a:solidFill>
        </p:grpSpPr>
        <p:sp>
          <p:nvSpPr>
            <p:cNvPr id="138" name="角丸四角形 137"/>
            <p:cNvSpPr/>
            <p:nvPr/>
          </p:nvSpPr>
          <p:spPr>
            <a:xfrm rot="21163451">
              <a:off x="651052" y="4514260"/>
              <a:ext cx="671090" cy="8972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9" name="角丸四角形 138"/>
            <p:cNvSpPr/>
            <p:nvPr/>
          </p:nvSpPr>
          <p:spPr>
            <a:xfrm rot="21002551">
              <a:off x="1284659" y="4420914"/>
              <a:ext cx="654399" cy="8972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0" name="角丸四角形 139"/>
            <p:cNvSpPr/>
            <p:nvPr/>
          </p:nvSpPr>
          <p:spPr>
            <a:xfrm rot="20926635">
              <a:off x="1900249" y="4297890"/>
              <a:ext cx="638389" cy="8972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1" name="角丸四角形 140"/>
            <p:cNvSpPr/>
            <p:nvPr/>
          </p:nvSpPr>
          <p:spPr>
            <a:xfrm rot="20708802">
              <a:off x="2474395" y="4147824"/>
              <a:ext cx="690992" cy="8972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2" name="角丸四角形 141"/>
            <p:cNvSpPr/>
            <p:nvPr/>
          </p:nvSpPr>
          <p:spPr>
            <a:xfrm rot="20424494">
              <a:off x="3113339" y="3953714"/>
              <a:ext cx="690992" cy="8972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3" name="角丸四角形 142"/>
            <p:cNvSpPr/>
            <p:nvPr/>
          </p:nvSpPr>
          <p:spPr>
            <a:xfrm rot="20041435">
              <a:off x="3740190" y="3694657"/>
              <a:ext cx="635390" cy="8972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4" name="角丸四角形 143"/>
            <p:cNvSpPr/>
            <p:nvPr/>
          </p:nvSpPr>
          <p:spPr>
            <a:xfrm rot="20041346">
              <a:off x="4291906" y="3464263"/>
              <a:ext cx="466566" cy="8972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5" name="角丸四角形 144"/>
            <p:cNvSpPr/>
            <p:nvPr/>
          </p:nvSpPr>
          <p:spPr>
            <a:xfrm rot="19557417">
              <a:off x="4645289" y="3232811"/>
              <a:ext cx="572732" cy="8972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6" name="角丸四角形 145"/>
            <p:cNvSpPr/>
            <p:nvPr/>
          </p:nvSpPr>
          <p:spPr>
            <a:xfrm rot="19277564">
              <a:off x="5075930" y="2916964"/>
              <a:ext cx="602739" cy="8972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7" name="角丸四角形 146"/>
            <p:cNvSpPr/>
            <p:nvPr/>
          </p:nvSpPr>
          <p:spPr>
            <a:xfrm rot="18834761">
              <a:off x="5483858" y="2535880"/>
              <a:ext cx="593083" cy="8972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48" name="points"/>
          <p:cNvGrpSpPr/>
          <p:nvPr/>
        </p:nvGrpSpPr>
        <p:grpSpPr>
          <a:xfrm>
            <a:off x="613014" y="2283465"/>
            <a:ext cx="5473824" cy="2414938"/>
            <a:chOff x="613014" y="2283465"/>
            <a:chExt cx="5473824" cy="2414938"/>
          </a:xfrm>
          <a:solidFill>
            <a:schemeClr val="bg1">
              <a:lumMod val="85000"/>
            </a:schemeClr>
          </a:solidFill>
        </p:grpSpPr>
        <p:sp>
          <p:nvSpPr>
            <p:cNvPr id="149" name="円/楕円 148"/>
            <p:cNvSpPr/>
            <p:nvPr/>
          </p:nvSpPr>
          <p:spPr>
            <a:xfrm rot="10800000">
              <a:off x="5049884" y="3032956"/>
              <a:ext cx="216024" cy="216024"/>
            </a:xfrm>
            <a:prstGeom prst="ellips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0" name="円/楕円 149"/>
            <p:cNvSpPr/>
            <p:nvPr/>
          </p:nvSpPr>
          <p:spPr>
            <a:xfrm rot="10800000">
              <a:off x="4608004" y="3320988"/>
              <a:ext cx="216024" cy="216024"/>
            </a:xfrm>
            <a:prstGeom prst="ellipse">
              <a:avLst/>
            </a:prstGeom>
            <a:grp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1" name="円/楕円 150"/>
            <p:cNvSpPr/>
            <p:nvPr/>
          </p:nvSpPr>
          <p:spPr>
            <a:xfrm rot="10800000">
              <a:off x="5472100" y="2672916"/>
              <a:ext cx="216024" cy="216024"/>
            </a:xfrm>
            <a:prstGeom prst="ellipse">
              <a:avLst/>
            </a:prstGeom>
            <a:grp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0" name="円/楕円 159"/>
            <p:cNvSpPr/>
            <p:nvPr/>
          </p:nvSpPr>
          <p:spPr>
            <a:xfrm rot="10800000">
              <a:off x="3671900" y="3753036"/>
              <a:ext cx="216024" cy="216024"/>
            </a:xfrm>
            <a:prstGeom prst="ellipse">
              <a:avLst/>
            </a:prstGeom>
            <a:grp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1" name="円/楕円 160"/>
            <p:cNvSpPr/>
            <p:nvPr/>
          </p:nvSpPr>
          <p:spPr>
            <a:xfrm rot="10800000">
              <a:off x="2390044" y="4168130"/>
              <a:ext cx="216024" cy="216024"/>
            </a:xfrm>
            <a:prstGeom prst="ellipse">
              <a:avLst/>
            </a:prstGeom>
            <a:grp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3" name="円/楕円 162"/>
            <p:cNvSpPr/>
            <p:nvPr/>
          </p:nvSpPr>
          <p:spPr>
            <a:xfrm rot="10800000">
              <a:off x="3023828" y="4005064"/>
              <a:ext cx="216024" cy="216024"/>
            </a:xfrm>
            <a:prstGeom prst="ellipse">
              <a:avLst/>
            </a:prstGeom>
            <a:grp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4" name="円/楕円 163"/>
            <p:cNvSpPr/>
            <p:nvPr/>
          </p:nvSpPr>
          <p:spPr>
            <a:xfrm rot="10800000">
              <a:off x="1187624" y="4401108"/>
              <a:ext cx="216024" cy="216024"/>
            </a:xfrm>
            <a:prstGeom prst="ellipse">
              <a:avLst/>
            </a:prstGeom>
            <a:grp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5" name="円/楕円 164"/>
            <p:cNvSpPr/>
            <p:nvPr/>
          </p:nvSpPr>
          <p:spPr>
            <a:xfrm rot="10800000">
              <a:off x="4194414" y="3524436"/>
              <a:ext cx="216024" cy="216024"/>
            </a:xfrm>
            <a:prstGeom prst="ellipse">
              <a:avLst/>
            </a:prstGeom>
            <a:grp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6" name="円/楕円 165"/>
            <p:cNvSpPr/>
            <p:nvPr/>
          </p:nvSpPr>
          <p:spPr>
            <a:xfrm rot="10800000">
              <a:off x="613014" y="4482379"/>
              <a:ext cx="216024" cy="216024"/>
            </a:xfrm>
            <a:prstGeom prst="ellipse">
              <a:avLst/>
            </a:prstGeom>
            <a:grp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7" name="円/楕円 166"/>
            <p:cNvSpPr/>
            <p:nvPr/>
          </p:nvSpPr>
          <p:spPr>
            <a:xfrm rot="10800000">
              <a:off x="5870814" y="2283465"/>
              <a:ext cx="216024" cy="216024"/>
            </a:xfrm>
            <a:prstGeom prst="ellipse">
              <a:avLst/>
            </a:prstGeom>
            <a:grp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8" name="円/楕円 167"/>
            <p:cNvSpPr/>
            <p:nvPr/>
          </p:nvSpPr>
          <p:spPr>
            <a:xfrm rot="10800000">
              <a:off x="1808110" y="4292251"/>
              <a:ext cx="216024" cy="216024"/>
            </a:xfrm>
            <a:prstGeom prst="ellipse">
              <a:avLst/>
            </a:prstGeom>
            <a:grp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93" name="averaging"/>
          <p:cNvSpPr/>
          <p:nvPr/>
        </p:nvSpPr>
        <p:spPr>
          <a:xfrm rot="5400000">
            <a:off x="7506325" y="4851158"/>
            <a:ext cx="1116124" cy="7200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average</a:t>
            </a:r>
            <a:endParaRPr kumimoji="1" lang="ja-JP" altLang="en-US" dirty="0"/>
          </a:p>
        </p:txBody>
      </p:sp>
      <p:sp>
        <p:nvSpPr>
          <p:cNvPr id="294" name="average_color"/>
          <p:cNvSpPr/>
          <p:nvPr/>
        </p:nvSpPr>
        <p:spPr>
          <a:xfrm rot="10800000">
            <a:off x="7750185" y="5867439"/>
            <a:ext cx="612068" cy="612068"/>
          </a:xfrm>
          <a:prstGeom prst="ellipse">
            <a:avLst/>
          </a:prstGeom>
          <a:solidFill>
            <a:srgbClr val="81A80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2" name="right_ray"/>
          <p:cNvGrpSpPr/>
          <p:nvPr/>
        </p:nvGrpSpPr>
        <p:grpSpPr>
          <a:xfrm>
            <a:off x="5188511" y="2371725"/>
            <a:ext cx="1150377" cy="1919287"/>
            <a:chOff x="968423" y="3379837"/>
            <a:chExt cx="1150377" cy="1919287"/>
          </a:xfrm>
        </p:grpSpPr>
        <p:cxnSp>
          <p:nvCxnSpPr>
            <p:cNvPr id="31" name="直線コネクタ 30"/>
            <p:cNvCxnSpPr/>
            <p:nvPr/>
          </p:nvCxnSpPr>
          <p:spPr>
            <a:xfrm rot="16200000" flipH="1">
              <a:off x="963827" y="4153676"/>
              <a:ext cx="1150045" cy="1140851"/>
            </a:xfrm>
            <a:prstGeom prst="line">
              <a:avLst/>
            </a:prstGeom>
            <a:ln w="38100" cap="rnd">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rot="5400000" flipH="1" flipV="1">
              <a:off x="966108" y="3382152"/>
              <a:ext cx="769244" cy="764614"/>
            </a:xfrm>
            <a:prstGeom prst="line">
              <a:avLst/>
            </a:prstGeom>
            <a:ln w="38100" cap="rnd">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a:off x="968424" y="4149079"/>
              <a:ext cx="1088463" cy="2283"/>
            </a:xfrm>
            <a:prstGeom prst="line">
              <a:avLst/>
            </a:prstGeom>
            <a:ln w="19050" cap="rnd">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flipV="1">
              <a:off x="968424" y="3560812"/>
              <a:ext cx="926538" cy="588268"/>
            </a:xfrm>
            <a:prstGeom prst="line">
              <a:avLst/>
            </a:prstGeom>
            <a:ln w="19050" cap="rnd">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flipV="1">
              <a:off x="968424" y="3770362"/>
              <a:ext cx="993213" cy="378718"/>
            </a:xfrm>
            <a:prstGeom prst="line">
              <a:avLst/>
            </a:prstGeom>
            <a:ln w="19050" cap="rnd">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flipV="1">
              <a:off x="968424" y="3946575"/>
              <a:ext cx="1088463" cy="202505"/>
            </a:xfrm>
            <a:prstGeom prst="line">
              <a:avLst/>
            </a:prstGeom>
            <a:ln w="19050" cap="rnd">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p:nvPr/>
          </p:nvCxnSpPr>
          <p:spPr>
            <a:xfrm>
              <a:off x="968424" y="4149080"/>
              <a:ext cx="1150376" cy="459482"/>
            </a:xfrm>
            <a:prstGeom prst="line">
              <a:avLst/>
            </a:prstGeom>
            <a:ln w="19050" cap="rnd">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4" name="直線コネクタ 53"/>
            <p:cNvCxnSpPr/>
            <p:nvPr/>
          </p:nvCxnSpPr>
          <p:spPr>
            <a:xfrm>
              <a:off x="968425" y="4149079"/>
              <a:ext cx="1083703" cy="211836"/>
            </a:xfrm>
            <a:prstGeom prst="line">
              <a:avLst/>
            </a:prstGeom>
            <a:ln w="19050" cap="rnd">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a:xfrm>
              <a:off x="968424" y="4149079"/>
              <a:ext cx="1145613" cy="745233"/>
            </a:xfrm>
            <a:prstGeom prst="line">
              <a:avLst/>
            </a:prstGeom>
            <a:ln w="19050" cap="rnd">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243" name="right_color"/>
          <p:cNvGrpSpPr/>
          <p:nvPr/>
        </p:nvGrpSpPr>
        <p:grpSpPr>
          <a:xfrm rot="16200000">
            <a:off x="5305941" y="2970911"/>
            <a:ext cx="1158430" cy="336895"/>
            <a:chOff x="4582003" y="3704371"/>
            <a:chExt cx="1158430" cy="336895"/>
          </a:xfrm>
        </p:grpSpPr>
        <p:sp>
          <p:nvSpPr>
            <p:cNvPr id="244" name="円/楕円 243"/>
            <p:cNvSpPr/>
            <p:nvPr/>
          </p:nvSpPr>
          <p:spPr>
            <a:xfrm>
              <a:off x="4582003" y="3713894"/>
              <a:ext cx="144016" cy="146397"/>
            </a:xfrm>
            <a:prstGeom prst="ellipse">
              <a:avLst/>
            </a:prstGeom>
            <a:solidFill>
              <a:srgbClr val="00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5" name="円/楕円 244"/>
            <p:cNvSpPr/>
            <p:nvPr/>
          </p:nvSpPr>
          <p:spPr>
            <a:xfrm>
              <a:off x="4724878" y="3809144"/>
              <a:ext cx="144016" cy="146397"/>
            </a:xfrm>
            <a:prstGeom prst="ellipse">
              <a:avLst/>
            </a:prstGeom>
            <a:solidFill>
              <a:srgbClr val="00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6" name="円/楕円 245"/>
            <p:cNvSpPr/>
            <p:nvPr/>
          </p:nvSpPr>
          <p:spPr>
            <a:xfrm>
              <a:off x="4867753" y="3861531"/>
              <a:ext cx="144016" cy="146397"/>
            </a:xfrm>
            <a:prstGeom prst="ellipse">
              <a:avLst/>
            </a:prstGeom>
            <a:solidFill>
              <a:srgbClr val="00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7" name="円/楕円 246"/>
            <p:cNvSpPr/>
            <p:nvPr/>
          </p:nvSpPr>
          <p:spPr>
            <a:xfrm>
              <a:off x="5015391" y="3894869"/>
              <a:ext cx="144016" cy="146397"/>
            </a:xfrm>
            <a:prstGeom prst="ellipse">
              <a:avLst/>
            </a:prstGeom>
            <a:solidFill>
              <a:srgbClr val="06F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8" name="円/楕円 247"/>
            <p:cNvSpPr/>
            <p:nvPr/>
          </p:nvSpPr>
          <p:spPr>
            <a:xfrm>
              <a:off x="5172553" y="3894869"/>
              <a:ext cx="144016" cy="146397"/>
            </a:xfrm>
            <a:prstGeom prst="ellipse">
              <a:avLst/>
            </a:prstGeom>
            <a:solidFill>
              <a:srgbClr val="0EF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9" name="円/楕円 248"/>
            <p:cNvSpPr/>
            <p:nvPr/>
          </p:nvSpPr>
          <p:spPr>
            <a:xfrm>
              <a:off x="5310666" y="3871057"/>
              <a:ext cx="144016" cy="146397"/>
            </a:xfrm>
            <a:prstGeom prst="ellipse">
              <a:avLst/>
            </a:prstGeom>
            <a:solidFill>
              <a:srgbClr val="17E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0" name="円/楕円 249"/>
            <p:cNvSpPr/>
            <p:nvPr/>
          </p:nvSpPr>
          <p:spPr>
            <a:xfrm>
              <a:off x="5463067" y="3809144"/>
              <a:ext cx="144016" cy="146397"/>
            </a:xfrm>
            <a:prstGeom prst="ellipse">
              <a:avLst/>
            </a:prstGeom>
            <a:solidFill>
              <a:srgbClr val="1FE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1" name="円/楕円 250"/>
            <p:cNvSpPr/>
            <p:nvPr/>
          </p:nvSpPr>
          <p:spPr>
            <a:xfrm>
              <a:off x="5596417" y="3704371"/>
              <a:ext cx="144016" cy="146397"/>
            </a:xfrm>
            <a:prstGeom prst="ellipse">
              <a:avLst/>
            </a:prstGeom>
            <a:solidFill>
              <a:srgbClr val="2AD5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33" name="right_buffer"/>
          <p:cNvGrpSpPr/>
          <p:nvPr/>
        </p:nvGrpSpPr>
        <p:grpSpPr>
          <a:xfrm>
            <a:off x="6480212" y="2960948"/>
            <a:ext cx="2304256" cy="369332"/>
            <a:chOff x="6480212" y="2960948"/>
            <a:chExt cx="2304256" cy="369332"/>
          </a:xfrm>
        </p:grpSpPr>
        <p:sp>
          <p:nvSpPr>
            <p:cNvPr id="262" name="正方形/長方形 261"/>
            <p:cNvSpPr/>
            <p:nvPr/>
          </p:nvSpPr>
          <p:spPr>
            <a:xfrm>
              <a:off x="7372692" y="3058611"/>
              <a:ext cx="180020" cy="180020"/>
            </a:xfrm>
            <a:prstGeom prst="rect">
              <a:avLst/>
            </a:prstGeom>
            <a:solidFill>
              <a:srgbClr val="2AD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3" name="正方形/長方形 262"/>
            <p:cNvSpPr/>
            <p:nvPr/>
          </p:nvSpPr>
          <p:spPr>
            <a:xfrm>
              <a:off x="7555189" y="3058611"/>
              <a:ext cx="180020" cy="180020"/>
            </a:xfrm>
            <a:prstGeom prst="rect">
              <a:avLst/>
            </a:prstGeom>
            <a:solidFill>
              <a:srgbClr val="1FE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4" name="正方形/長方形 263"/>
            <p:cNvSpPr/>
            <p:nvPr/>
          </p:nvSpPr>
          <p:spPr>
            <a:xfrm>
              <a:off x="7730066" y="3058611"/>
              <a:ext cx="180020" cy="180020"/>
            </a:xfrm>
            <a:prstGeom prst="rect">
              <a:avLst/>
            </a:prstGeom>
            <a:solidFill>
              <a:srgbClr val="17E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5" name="正方形/長方形 264"/>
            <p:cNvSpPr/>
            <p:nvPr/>
          </p:nvSpPr>
          <p:spPr>
            <a:xfrm>
              <a:off x="7904943" y="3058611"/>
              <a:ext cx="180020" cy="180020"/>
            </a:xfrm>
            <a:prstGeom prst="rect">
              <a:avLst/>
            </a:prstGeom>
            <a:solidFill>
              <a:srgbClr val="0EF1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6" name="正方形/長方形 265"/>
            <p:cNvSpPr/>
            <p:nvPr/>
          </p:nvSpPr>
          <p:spPr>
            <a:xfrm>
              <a:off x="8079820" y="3058611"/>
              <a:ext cx="180020" cy="180020"/>
            </a:xfrm>
            <a:prstGeom prst="rect">
              <a:avLst/>
            </a:prstGeom>
            <a:solidFill>
              <a:srgbClr val="06F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7" name="正方形/長方形 266"/>
            <p:cNvSpPr/>
            <p:nvPr/>
          </p:nvSpPr>
          <p:spPr>
            <a:xfrm>
              <a:off x="8254697" y="3058611"/>
              <a:ext cx="180020" cy="180020"/>
            </a:xfrm>
            <a:prstGeom prst="rect">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8" name="正方形/長方形 267"/>
            <p:cNvSpPr/>
            <p:nvPr/>
          </p:nvSpPr>
          <p:spPr>
            <a:xfrm>
              <a:off x="8429574" y="3058611"/>
              <a:ext cx="180020" cy="180020"/>
            </a:xfrm>
            <a:prstGeom prst="rect">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9" name="正方形/長方形 268"/>
            <p:cNvSpPr/>
            <p:nvPr/>
          </p:nvSpPr>
          <p:spPr>
            <a:xfrm>
              <a:off x="8604448" y="3058611"/>
              <a:ext cx="180020" cy="180020"/>
            </a:xfrm>
            <a:prstGeom prst="rect">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8" name="テキスト ボックス 287"/>
            <p:cNvSpPr txBox="1"/>
            <p:nvPr/>
          </p:nvSpPr>
          <p:spPr>
            <a:xfrm>
              <a:off x="6480212" y="2960948"/>
              <a:ext cx="936104" cy="369332"/>
            </a:xfrm>
            <a:prstGeom prst="rect">
              <a:avLst/>
            </a:prstGeom>
            <a:noFill/>
          </p:spPr>
          <p:txBody>
            <a:bodyPr wrap="square" rtlCol="0">
              <a:spAutoFit/>
            </a:bodyPr>
            <a:lstStyle/>
            <a:p>
              <a:pPr algn="r"/>
              <a:r>
                <a:rPr kumimoji="1" lang="en-US" altLang="ja-JP" dirty="0" smtClean="0"/>
                <a:t>right</a:t>
              </a:r>
              <a:endParaRPr kumimoji="1" lang="ja-JP" altLang="en-US" dirty="0"/>
            </a:p>
          </p:txBody>
        </p:sp>
      </p:grpSp>
      <p:grpSp>
        <p:nvGrpSpPr>
          <p:cNvPr id="122" name="down_ray"/>
          <p:cNvGrpSpPr/>
          <p:nvPr/>
        </p:nvGrpSpPr>
        <p:grpSpPr>
          <a:xfrm rot="5400000">
            <a:off x="3955764" y="3750976"/>
            <a:ext cx="2961262" cy="1785938"/>
            <a:chOff x="968420" y="2988350"/>
            <a:chExt cx="2961262" cy="1785938"/>
          </a:xfrm>
        </p:grpSpPr>
        <p:cxnSp>
          <p:nvCxnSpPr>
            <p:cNvPr id="123" name="直線コネクタ 122"/>
            <p:cNvCxnSpPr/>
            <p:nvPr/>
          </p:nvCxnSpPr>
          <p:spPr>
            <a:xfrm rot="5400000" flipV="1">
              <a:off x="967253" y="4150248"/>
              <a:ext cx="625207" cy="622873"/>
            </a:xfrm>
            <a:prstGeom prst="line">
              <a:avLst/>
            </a:prstGeom>
            <a:ln w="38100" cap="rnd">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24" name="直線コネクタ 123"/>
            <p:cNvCxnSpPr/>
            <p:nvPr/>
          </p:nvCxnSpPr>
          <p:spPr>
            <a:xfrm rot="10800000" flipH="1">
              <a:off x="968422" y="2988350"/>
              <a:ext cx="1165798" cy="1160731"/>
            </a:xfrm>
            <a:prstGeom prst="line">
              <a:avLst/>
            </a:prstGeom>
            <a:ln w="38100" cap="rnd">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25" name="直線コネクタ 124"/>
            <p:cNvCxnSpPr/>
            <p:nvPr/>
          </p:nvCxnSpPr>
          <p:spPr>
            <a:xfrm rot="10800000" flipH="1">
              <a:off x="968423" y="4145639"/>
              <a:ext cx="2794572" cy="3441"/>
            </a:xfrm>
            <a:prstGeom prst="line">
              <a:avLst/>
            </a:prstGeom>
            <a:ln w="19050" cap="rnd">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6" name="直線コネクタ 125"/>
            <p:cNvCxnSpPr/>
            <p:nvPr/>
          </p:nvCxnSpPr>
          <p:spPr>
            <a:xfrm rot="10800000" flipH="1">
              <a:off x="968423" y="3078838"/>
              <a:ext cx="1670622" cy="1070243"/>
            </a:xfrm>
            <a:prstGeom prst="line">
              <a:avLst/>
            </a:prstGeom>
            <a:ln w="19050" cap="rnd">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7" name="直線コネクタ 126"/>
            <p:cNvCxnSpPr/>
            <p:nvPr/>
          </p:nvCxnSpPr>
          <p:spPr>
            <a:xfrm rot="10800000" flipH="1">
              <a:off x="968423" y="3331250"/>
              <a:ext cx="2184972" cy="817831"/>
            </a:xfrm>
            <a:prstGeom prst="line">
              <a:avLst/>
            </a:prstGeom>
            <a:ln w="19050" cap="rnd">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9" name="直線コネクタ 128"/>
            <p:cNvCxnSpPr/>
            <p:nvPr/>
          </p:nvCxnSpPr>
          <p:spPr>
            <a:xfrm rot="10800000" flipH="1">
              <a:off x="968423" y="3664624"/>
              <a:ext cx="2537397" cy="484456"/>
            </a:xfrm>
            <a:prstGeom prst="line">
              <a:avLst/>
            </a:prstGeom>
            <a:ln w="19050" cap="rnd">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30" name="直線コネクタ 129"/>
            <p:cNvCxnSpPr/>
            <p:nvPr/>
          </p:nvCxnSpPr>
          <p:spPr>
            <a:xfrm>
              <a:off x="968422" y="4149082"/>
              <a:ext cx="956247" cy="387082"/>
            </a:xfrm>
            <a:prstGeom prst="line">
              <a:avLst/>
            </a:prstGeom>
            <a:ln w="19050" cap="rnd">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31" name="直線コネクタ 130"/>
            <p:cNvCxnSpPr/>
            <p:nvPr/>
          </p:nvCxnSpPr>
          <p:spPr>
            <a:xfrm>
              <a:off x="968424" y="4149080"/>
              <a:ext cx="2961258" cy="582346"/>
            </a:xfrm>
            <a:prstGeom prst="line">
              <a:avLst/>
            </a:prstGeom>
            <a:ln w="19050" cap="rnd">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32" name="直線コネクタ 131"/>
            <p:cNvCxnSpPr/>
            <p:nvPr/>
          </p:nvCxnSpPr>
          <p:spPr>
            <a:xfrm>
              <a:off x="968422" y="4149079"/>
              <a:ext cx="784797" cy="510909"/>
            </a:xfrm>
            <a:prstGeom prst="line">
              <a:avLst/>
            </a:prstGeom>
            <a:ln w="19050" cap="rnd">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222" name="down_color"/>
          <p:cNvGrpSpPr/>
          <p:nvPr/>
        </p:nvGrpSpPr>
        <p:grpSpPr>
          <a:xfrm>
            <a:off x="4601053" y="3699606"/>
            <a:ext cx="1134617" cy="341660"/>
            <a:chOff x="4601053" y="3699606"/>
            <a:chExt cx="1134617" cy="341660"/>
          </a:xfrm>
        </p:grpSpPr>
        <p:sp>
          <p:nvSpPr>
            <p:cNvPr id="214" name="円/楕円 213"/>
            <p:cNvSpPr/>
            <p:nvPr/>
          </p:nvSpPr>
          <p:spPr>
            <a:xfrm>
              <a:off x="4601053" y="3699606"/>
              <a:ext cx="144016" cy="146397"/>
            </a:xfrm>
            <a:prstGeom prst="ellipse">
              <a:avLst/>
            </a:prstGeom>
            <a:solidFill>
              <a:srgbClr val="F8F80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5" name="円/楕円 214"/>
            <p:cNvSpPr/>
            <p:nvPr/>
          </p:nvSpPr>
          <p:spPr>
            <a:xfrm>
              <a:off x="4724878" y="3809144"/>
              <a:ext cx="144016" cy="146397"/>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6" name="円/楕円 215"/>
            <p:cNvSpPr/>
            <p:nvPr/>
          </p:nvSpPr>
          <p:spPr>
            <a:xfrm>
              <a:off x="4867753" y="3861531"/>
              <a:ext cx="144016" cy="146397"/>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7" name="円/楕円 216"/>
            <p:cNvSpPr/>
            <p:nvPr/>
          </p:nvSpPr>
          <p:spPr>
            <a:xfrm>
              <a:off x="5015391" y="3894869"/>
              <a:ext cx="144016" cy="146397"/>
            </a:xfrm>
            <a:prstGeom prst="ellipse">
              <a:avLst/>
            </a:prstGeom>
            <a:solidFill>
              <a:srgbClr val="06F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8" name="円/楕円 217"/>
            <p:cNvSpPr/>
            <p:nvPr/>
          </p:nvSpPr>
          <p:spPr>
            <a:xfrm>
              <a:off x="5172553" y="3894869"/>
              <a:ext cx="144016" cy="146397"/>
            </a:xfrm>
            <a:prstGeom prst="ellipse">
              <a:avLst/>
            </a:prstGeom>
            <a:solidFill>
              <a:srgbClr val="06F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9" name="円/楕円 218"/>
            <p:cNvSpPr/>
            <p:nvPr/>
          </p:nvSpPr>
          <p:spPr>
            <a:xfrm>
              <a:off x="5310666" y="3871057"/>
              <a:ext cx="144016" cy="146397"/>
            </a:xfrm>
            <a:prstGeom prst="ellipse">
              <a:avLst/>
            </a:prstGeom>
            <a:solidFill>
              <a:srgbClr val="00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0" name="円/楕円 219"/>
            <p:cNvSpPr/>
            <p:nvPr/>
          </p:nvSpPr>
          <p:spPr>
            <a:xfrm>
              <a:off x="5463067" y="3809144"/>
              <a:ext cx="144016" cy="146397"/>
            </a:xfrm>
            <a:prstGeom prst="ellipse">
              <a:avLst/>
            </a:prstGeom>
            <a:solidFill>
              <a:srgbClr val="00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1" name="円/楕円 220"/>
            <p:cNvSpPr/>
            <p:nvPr/>
          </p:nvSpPr>
          <p:spPr>
            <a:xfrm>
              <a:off x="5591654" y="3709132"/>
              <a:ext cx="144016" cy="146397"/>
            </a:xfrm>
            <a:prstGeom prst="ellipse">
              <a:avLst/>
            </a:prstGeom>
            <a:solidFill>
              <a:srgbClr val="00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34" name="down_buffer"/>
          <p:cNvGrpSpPr/>
          <p:nvPr/>
        </p:nvGrpSpPr>
        <p:grpSpPr>
          <a:xfrm>
            <a:off x="6480212" y="3392996"/>
            <a:ext cx="2304256" cy="369332"/>
            <a:chOff x="6480212" y="3392996"/>
            <a:chExt cx="2304256" cy="369332"/>
          </a:xfrm>
        </p:grpSpPr>
        <p:sp>
          <p:nvSpPr>
            <p:cNvPr id="280" name="正方形/長方形 279"/>
            <p:cNvSpPr/>
            <p:nvPr/>
          </p:nvSpPr>
          <p:spPr>
            <a:xfrm>
              <a:off x="7372692" y="3470106"/>
              <a:ext cx="180020" cy="180020"/>
            </a:xfrm>
            <a:prstGeom prst="rect">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1" name="正方形/長方形 280"/>
            <p:cNvSpPr/>
            <p:nvPr/>
          </p:nvSpPr>
          <p:spPr>
            <a:xfrm>
              <a:off x="7555189" y="3470106"/>
              <a:ext cx="180020" cy="180020"/>
            </a:xfrm>
            <a:prstGeom prst="rect">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2" name="正方形/長方形 281"/>
            <p:cNvSpPr/>
            <p:nvPr/>
          </p:nvSpPr>
          <p:spPr>
            <a:xfrm>
              <a:off x="7730066" y="3470106"/>
              <a:ext cx="180020" cy="180020"/>
            </a:xfrm>
            <a:prstGeom prst="rect">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3" name="正方形/長方形 282"/>
            <p:cNvSpPr/>
            <p:nvPr/>
          </p:nvSpPr>
          <p:spPr>
            <a:xfrm>
              <a:off x="7904943" y="3470106"/>
              <a:ext cx="180020" cy="180020"/>
            </a:xfrm>
            <a:prstGeom prst="rect">
              <a:avLst/>
            </a:prstGeom>
            <a:solidFill>
              <a:srgbClr val="06F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4" name="正方形/長方形 283"/>
            <p:cNvSpPr/>
            <p:nvPr/>
          </p:nvSpPr>
          <p:spPr>
            <a:xfrm>
              <a:off x="8079820" y="3470106"/>
              <a:ext cx="180020" cy="180020"/>
            </a:xfrm>
            <a:prstGeom prst="rect">
              <a:avLst/>
            </a:prstGeom>
            <a:solidFill>
              <a:srgbClr val="06F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5" name="正方形/長方形 284"/>
            <p:cNvSpPr/>
            <p:nvPr/>
          </p:nvSpPr>
          <p:spPr>
            <a:xfrm>
              <a:off x="8254697" y="3470106"/>
              <a:ext cx="180020" cy="18002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6" name="正方形/長方形 285"/>
            <p:cNvSpPr/>
            <p:nvPr/>
          </p:nvSpPr>
          <p:spPr>
            <a:xfrm>
              <a:off x="8429574" y="3470106"/>
              <a:ext cx="180020" cy="18002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7" name="正方形/長方形 286"/>
            <p:cNvSpPr/>
            <p:nvPr/>
          </p:nvSpPr>
          <p:spPr>
            <a:xfrm>
              <a:off x="8604448" y="3470106"/>
              <a:ext cx="180020" cy="180020"/>
            </a:xfrm>
            <a:prstGeom prst="rect">
              <a:avLst/>
            </a:prstGeom>
            <a:solidFill>
              <a:srgbClr val="F8F80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9" name="テキスト ボックス 288"/>
            <p:cNvSpPr txBox="1"/>
            <p:nvPr/>
          </p:nvSpPr>
          <p:spPr>
            <a:xfrm>
              <a:off x="6480212" y="3392996"/>
              <a:ext cx="936104" cy="369332"/>
            </a:xfrm>
            <a:prstGeom prst="rect">
              <a:avLst/>
            </a:prstGeom>
            <a:noFill/>
          </p:spPr>
          <p:txBody>
            <a:bodyPr wrap="square" rtlCol="0">
              <a:spAutoFit/>
            </a:bodyPr>
            <a:lstStyle/>
            <a:p>
              <a:pPr algn="r"/>
              <a:r>
                <a:rPr kumimoji="1" lang="en-US" altLang="ja-JP" dirty="0" smtClean="0"/>
                <a:t>down</a:t>
              </a:r>
              <a:endParaRPr kumimoji="1" lang="ja-JP" altLang="en-US" dirty="0"/>
            </a:p>
          </p:txBody>
        </p:sp>
      </p:grpSp>
      <p:grpSp>
        <p:nvGrpSpPr>
          <p:cNvPr id="110" name="left_ray"/>
          <p:cNvGrpSpPr/>
          <p:nvPr/>
        </p:nvGrpSpPr>
        <p:grpSpPr>
          <a:xfrm rot="10800000">
            <a:off x="967740" y="1813560"/>
            <a:ext cx="4170769" cy="1964690"/>
            <a:chOff x="968423" y="3511034"/>
            <a:chExt cx="4170769" cy="1964690"/>
          </a:xfrm>
        </p:grpSpPr>
        <p:cxnSp>
          <p:nvCxnSpPr>
            <p:cNvPr id="111" name="直線コネクタ 110"/>
            <p:cNvCxnSpPr/>
            <p:nvPr/>
          </p:nvCxnSpPr>
          <p:spPr>
            <a:xfrm rot="5400000" flipV="1">
              <a:off x="976976" y="4140528"/>
              <a:ext cx="1326644" cy="1343748"/>
            </a:xfrm>
            <a:prstGeom prst="line">
              <a:avLst/>
            </a:prstGeom>
            <a:ln w="38100" cap="rnd">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12" name="直線コネクタ 111"/>
            <p:cNvCxnSpPr/>
            <p:nvPr/>
          </p:nvCxnSpPr>
          <p:spPr>
            <a:xfrm rot="5400000" flipH="1" flipV="1">
              <a:off x="970755" y="3508703"/>
              <a:ext cx="638046" cy="642708"/>
            </a:xfrm>
            <a:prstGeom prst="line">
              <a:avLst/>
            </a:prstGeom>
            <a:ln w="38100" cap="rnd">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13" name="直線コネクタ 112"/>
            <p:cNvCxnSpPr/>
            <p:nvPr/>
          </p:nvCxnSpPr>
          <p:spPr>
            <a:xfrm rot="5400000" flipV="1">
              <a:off x="3053426" y="2064078"/>
              <a:ext cx="764" cy="4170768"/>
            </a:xfrm>
            <a:prstGeom prst="line">
              <a:avLst/>
            </a:prstGeom>
            <a:ln w="19050" cap="rnd">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4" name="直線コネクタ 113"/>
            <p:cNvCxnSpPr/>
            <p:nvPr/>
          </p:nvCxnSpPr>
          <p:spPr>
            <a:xfrm rot="5400000" flipH="1" flipV="1">
              <a:off x="1099660" y="3515688"/>
              <a:ext cx="502156" cy="764628"/>
            </a:xfrm>
            <a:prstGeom prst="line">
              <a:avLst/>
            </a:prstGeom>
            <a:ln w="19050" cap="rnd">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5" name="直線コネクタ 114"/>
            <p:cNvCxnSpPr/>
            <p:nvPr/>
          </p:nvCxnSpPr>
          <p:spPr>
            <a:xfrm rot="5400000" flipH="1" flipV="1">
              <a:off x="1271110" y="3489018"/>
              <a:ext cx="357376" cy="962748"/>
            </a:xfrm>
            <a:prstGeom prst="line">
              <a:avLst/>
            </a:prstGeom>
            <a:ln w="19050" cap="rnd">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7" name="直線コネクタ 116"/>
            <p:cNvCxnSpPr/>
            <p:nvPr/>
          </p:nvCxnSpPr>
          <p:spPr>
            <a:xfrm rot="5400000" flipH="1" flipV="1">
              <a:off x="1461610" y="3428058"/>
              <a:ext cx="227836" cy="1214208"/>
            </a:xfrm>
            <a:prstGeom prst="line">
              <a:avLst/>
            </a:prstGeom>
            <a:ln w="19050" cap="rnd">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8" name="直線コネクタ 117"/>
            <p:cNvCxnSpPr/>
            <p:nvPr/>
          </p:nvCxnSpPr>
          <p:spPr>
            <a:xfrm rot="5400000" flipV="1">
              <a:off x="1854760" y="3262744"/>
              <a:ext cx="1133274" cy="2905947"/>
            </a:xfrm>
            <a:prstGeom prst="line">
              <a:avLst/>
            </a:prstGeom>
            <a:ln w="19050" cap="rnd">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9" name="直線コネクタ 118"/>
            <p:cNvCxnSpPr/>
            <p:nvPr/>
          </p:nvCxnSpPr>
          <p:spPr>
            <a:xfrm rot="5400000" flipV="1">
              <a:off x="2399376" y="2718128"/>
              <a:ext cx="689104" cy="3551008"/>
            </a:xfrm>
            <a:prstGeom prst="line">
              <a:avLst/>
            </a:prstGeom>
            <a:ln w="19050" cap="rnd">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0" name="直線コネクタ 119"/>
            <p:cNvCxnSpPr/>
            <p:nvPr/>
          </p:nvCxnSpPr>
          <p:spPr>
            <a:xfrm rot="5400000" flipV="1">
              <a:off x="1307176" y="3810328"/>
              <a:ext cx="1235204" cy="1912708"/>
            </a:xfrm>
            <a:prstGeom prst="line">
              <a:avLst/>
            </a:prstGeom>
            <a:ln w="19050" cap="rnd">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203" name="left_color"/>
          <p:cNvGrpSpPr/>
          <p:nvPr/>
        </p:nvGrpSpPr>
        <p:grpSpPr>
          <a:xfrm>
            <a:off x="4275773" y="2561369"/>
            <a:ext cx="329847" cy="1147378"/>
            <a:chOff x="4275773" y="2561369"/>
            <a:chExt cx="329847" cy="1147378"/>
          </a:xfrm>
        </p:grpSpPr>
        <p:sp>
          <p:nvSpPr>
            <p:cNvPr id="171" name="円/楕円 170"/>
            <p:cNvSpPr/>
            <p:nvPr/>
          </p:nvSpPr>
          <p:spPr>
            <a:xfrm>
              <a:off x="4368642" y="3425287"/>
              <a:ext cx="144016" cy="146397"/>
            </a:xfrm>
            <a:prstGeom prst="ellipse">
              <a:avLst/>
            </a:prstGeom>
            <a:solidFill>
              <a:srgbClr val="E3E31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2" name="円/楕円 171"/>
            <p:cNvSpPr/>
            <p:nvPr/>
          </p:nvSpPr>
          <p:spPr>
            <a:xfrm>
              <a:off x="4461604" y="3562350"/>
              <a:ext cx="144016" cy="146397"/>
            </a:xfrm>
            <a:prstGeom prst="ellipse">
              <a:avLst/>
            </a:prstGeom>
            <a:solidFill>
              <a:srgbClr val="FBFB0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3" name="円/楕円 172"/>
            <p:cNvSpPr/>
            <p:nvPr/>
          </p:nvSpPr>
          <p:spPr>
            <a:xfrm>
              <a:off x="4279107" y="3136203"/>
              <a:ext cx="144016" cy="146397"/>
            </a:xfrm>
            <a:prstGeom prst="ellipse">
              <a:avLst/>
            </a:prstGeom>
            <a:solidFill>
              <a:srgbClr val="91916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4" name="円/楕円 173"/>
            <p:cNvSpPr/>
            <p:nvPr/>
          </p:nvSpPr>
          <p:spPr>
            <a:xfrm>
              <a:off x="4304283" y="3282632"/>
              <a:ext cx="144016" cy="146397"/>
            </a:xfrm>
            <a:prstGeom prst="ellipse">
              <a:avLst/>
            </a:prstGeom>
            <a:solidFill>
              <a:srgbClr val="CBCB3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5" name="円/楕円 174"/>
            <p:cNvSpPr/>
            <p:nvPr/>
          </p:nvSpPr>
          <p:spPr>
            <a:xfrm>
              <a:off x="4275773" y="2981580"/>
              <a:ext cx="144016" cy="146397"/>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6" name="円/楕円 175"/>
            <p:cNvSpPr/>
            <p:nvPr/>
          </p:nvSpPr>
          <p:spPr>
            <a:xfrm>
              <a:off x="4301330" y="2830608"/>
              <a:ext cx="144016" cy="146397"/>
            </a:xfrm>
            <a:prstGeom prst="ellipse">
              <a:avLst/>
            </a:prstGeom>
            <a:solidFill>
              <a:srgbClr val="F70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7" name="円/楕円 176"/>
            <p:cNvSpPr/>
            <p:nvPr/>
          </p:nvSpPr>
          <p:spPr>
            <a:xfrm>
              <a:off x="4362926" y="2689321"/>
              <a:ext cx="144016" cy="146397"/>
            </a:xfrm>
            <a:prstGeom prst="ellipse">
              <a:avLst/>
            </a:prstGeom>
            <a:solidFill>
              <a:srgbClr val="D32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8" name="円/楕円 177"/>
            <p:cNvSpPr/>
            <p:nvPr/>
          </p:nvSpPr>
          <p:spPr>
            <a:xfrm>
              <a:off x="4458177" y="2561369"/>
              <a:ext cx="144016" cy="146397"/>
            </a:xfrm>
            <a:prstGeom prst="ellipse">
              <a:avLst/>
            </a:prstGeom>
            <a:solidFill>
              <a:srgbClr val="B24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35" name="left_buffer"/>
          <p:cNvGrpSpPr/>
          <p:nvPr/>
        </p:nvGrpSpPr>
        <p:grpSpPr>
          <a:xfrm>
            <a:off x="6480212" y="3789040"/>
            <a:ext cx="2304256" cy="369332"/>
            <a:chOff x="6480212" y="3789040"/>
            <a:chExt cx="2304256" cy="369332"/>
          </a:xfrm>
        </p:grpSpPr>
        <p:sp>
          <p:nvSpPr>
            <p:cNvPr id="271" name="正方形/長方形 270"/>
            <p:cNvSpPr/>
            <p:nvPr/>
          </p:nvSpPr>
          <p:spPr>
            <a:xfrm>
              <a:off x="7372692" y="3881601"/>
              <a:ext cx="180020" cy="180020"/>
            </a:xfrm>
            <a:prstGeom prst="rect">
              <a:avLst/>
            </a:prstGeom>
            <a:solidFill>
              <a:srgbClr val="FBFB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2" name="正方形/長方形 271"/>
            <p:cNvSpPr/>
            <p:nvPr/>
          </p:nvSpPr>
          <p:spPr>
            <a:xfrm>
              <a:off x="7555189" y="3881601"/>
              <a:ext cx="180020" cy="180020"/>
            </a:xfrm>
            <a:prstGeom prst="rect">
              <a:avLst/>
            </a:prstGeom>
            <a:solidFill>
              <a:srgbClr val="E3E31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3" name="正方形/長方形 272"/>
            <p:cNvSpPr/>
            <p:nvPr/>
          </p:nvSpPr>
          <p:spPr>
            <a:xfrm>
              <a:off x="7730066" y="3881601"/>
              <a:ext cx="180020" cy="180020"/>
            </a:xfrm>
            <a:prstGeom prst="rect">
              <a:avLst/>
            </a:prstGeom>
            <a:solidFill>
              <a:srgbClr val="CBCB3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4" name="正方形/長方形 273"/>
            <p:cNvSpPr/>
            <p:nvPr/>
          </p:nvSpPr>
          <p:spPr>
            <a:xfrm>
              <a:off x="7904943" y="3881601"/>
              <a:ext cx="180020" cy="180020"/>
            </a:xfrm>
            <a:prstGeom prst="rect">
              <a:avLst/>
            </a:prstGeom>
            <a:solidFill>
              <a:srgbClr val="9191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5" name="正方形/長方形 274"/>
            <p:cNvSpPr/>
            <p:nvPr/>
          </p:nvSpPr>
          <p:spPr>
            <a:xfrm>
              <a:off x="8079820" y="3881601"/>
              <a:ext cx="180020" cy="18002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6" name="正方形/長方形 275"/>
            <p:cNvSpPr/>
            <p:nvPr/>
          </p:nvSpPr>
          <p:spPr>
            <a:xfrm>
              <a:off x="8254697" y="3881601"/>
              <a:ext cx="180020" cy="180020"/>
            </a:xfrm>
            <a:prstGeom prst="rect">
              <a:avLst/>
            </a:prstGeom>
            <a:solidFill>
              <a:srgbClr val="F70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7" name="正方形/長方形 276"/>
            <p:cNvSpPr/>
            <p:nvPr/>
          </p:nvSpPr>
          <p:spPr>
            <a:xfrm>
              <a:off x="8429574" y="3881601"/>
              <a:ext cx="180020" cy="180020"/>
            </a:xfrm>
            <a:prstGeom prst="rect">
              <a:avLst/>
            </a:prstGeom>
            <a:solidFill>
              <a:srgbClr val="D32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8" name="正方形/長方形 277"/>
            <p:cNvSpPr/>
            <p:nvPr/>
          </p:nvSpPr>
          <p:spPr>
            <a:xfrm>
              <a:off x="8604448" y="3881601"/>
              <a:ext cx="180020" cy="180020"/>
            </a:xfrm>
            <a:prstGeom prst="rect">
              <a:avLst/>
            </a:prstGeom>
            <a:solidFill>
              <a:srgbClr val="B24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0" name="テキスト ボックス 289"/>
            <p:cNvSpPr txBox="1"/>
            <p:nvPr/>
          </p:nvSpPr>
          <p:spPr>
            <a:xfrm>
              <a:off x="6480212" y="3789040"/>
              <a:ext cx="936104" cy="369332"/>
            </a:xfrm>
            <a:prstGeom prst="rect">
              <a:avLst/>
            </a:prstGeom>
            <a:noFill/>
          </p:spPr>
          <p:txBody>
            <a:bodyPr wrap="square" rtlCol="0">
              <a:spAutoFit/>
            </a:bodyPr>
            <a:lstStyle/>
            <a:p>
              <a:pPr algn="r"/>
              <a:r>
                <a:rPr kumimoji="1" lang="en-US" altLang="ja-JP" dirty="0" smtClean="0"/>
                <a:t>left</a:t>
              </a:r>
              <a:endParaRPr kumimoji="1" lang="ja-JP" altLang="en-US" dirty="0"/>
            </a:p>
          </p:txBody>
        </p:sp>
      </p:grpSp>
      <p:grpSp>
        <p:nvGrpSpPr>
          <p:cNvPr id="98" name="up_ray"/>
          <p:cNvGrpSpPr/>
          <p:nvPr/>
        </p:nvGrpSpPr>
        <p:grpSpPr>
          <a:xfrm rot="16200000">
            <a:off x="4239988" y="1441677"/>
            <a:ext cx="1292677" cy="2057400"/>
            <a:chOff x="968422" y="2845689"/>
            <a:chExt cx="1292677" cy="2057400"/>
          </a:xfrm>
        </p:grpSpPr>
        <p:cxnSp>
          <p:nvCxnSpPr>
            <p:cNvPr id="99" name="直線コネクタ 98"/>
            <p:cNvCxnSpPr/>
            <p:nvPr/>
          </p:nvCxnSpPr>
          <p:spPr>
            <a:xfrm rot="10800000" flipH="1" flipV="1">
              <a:off x="968425" y="4149079"/>
              <a:ext cx="754511" cy="754010"/>
            </a:xfrm>
            <a:prstGeom prst="line">
              <a:avLst/>
            </a:prstGeom>
            <a:ln w="38100" cap="rnd">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00" name="直線コネクタ 99"/>
            <p:cNvCxnSpPr/>
            <p:nvPr/>
          </p:nvCxnSpPr>
          <p:spPr>
            <a:xfrm rot="16200000">
              <a:off x="963065" y="2851046"/>
              <a:ext cx="1303391" cy="1292677"/>
            </a:xfrm>
            <a:prstGeom prst="line">
              <a:avLst/>
            </a:prstGeom>
            <a:ln w="38100" cap="rnd">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01" name="直線コネクタ 100"/>
            <p:cNvCxnSpPr/>
            <p:nvPr/>
          </p:nvCxnSpPr>
          <p:spPr>
            <a:xfrm rot="10800000" flipH="1" flipV="1">
              <a:off x="968425" y="4149077"/>
              <a:ext cx="1078362" cy="1536"/>
            </a:xfrm>
            <a:prstGeom prst="line">
              <a:avLst/>
            </a:prstGeom>
            <a:ln w="19050" cap="rnd">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2" name="直線コネクタ 101"/>
            <p:cNvCxnSpPr/>
            <p:nvPr/>
          </p:nvCxnSpPr>
          <p:spPr>
            <a:xfrm flipV="1">
              <a:off x="968426" y="3336226"/>
              <a:ext cx="1278386" cy="812852"/>
            </a:xfrm>
            <a:prstGeom prst="line">
              <a:avLst/>
            </a:prstGeom>
            <a:ln w="19050" cap="rnd">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3" name="直線コネクタ 102"/>
            <p:cNvCxnSpPr/>
            <p:nvPr/>
          </p:nvCxnSpPr>
          <p:spPr>
            <a:xfrm flipV="1">
              <a:off x="968426" y="3688652"/>
              <a:ext cx="1216473" cy="460427"/>
            </a:xfrm>
            <a:prstGeom prst="line">
              <a:avLst/>
            </a:prstGeom>
            <a:ln w="19050" cap="rnd">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5" name="直線コネクタ 104"/>
            <p:cNvCxnSpPr/>
            <p:nvPr/>
          </p:nvCxnSpPr>
          <p:spPr>
            <a:xfrm flipV="1">
              <a:off x="968426" y="3931538"/>
              <a:ext cx="1168848" cy="217540"/>
            </a:xfrm>
            <a:prstGeom prst="line">
              <a:avLst/>
            </a:prstGeom>
            <a:ln w="19050" cap="rnd">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6" name="直線コネクタ 105"/>
            <p:cNvCxnSpPr/>
            <p:nvPr/>
          </p:nvCxnSpPr>
          <p:spPr>
            <a:xfrm rot="10800000" flipH="1" flipV="1">
              <a:off x="968425" y="4149079"/>
              <a:ext cx="983111" cy="392060"/>
            </a:xfrm>
            <a:prstGeom prst="line">
              <a:avLst/>
            </a:prstGeom>
            <a:ln w="19050" cap="rnd">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7" name="直線コネクタ 106"/>
            <p:cNvCxnSpPr/>
            <p:nvPr/>
          </p:nvCxnSpPr>
          <p:spPr>
            <a:xfrm rot="10800000" flipH="1" flipV="1">
              <a:off x="968426" y="4149077"/>
              <a:ext cx="1035497" cy="201561"/>
            </a:xfrm>
            <a:prstGeom prst="line">
              <a:avLst/>
            </a:prstGeom>
            <a:ln w="19050" cap="rnd">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8" name="直線コネクタ 107"/>
            <p:cNvCxnSpPr/>
            <p:nvPr/>
          </p:nvCxnSpPr>
          <p:spPr>
            <a:xfrm rot="10800000" flipH="1" flipV="1">
              <a:off x="968422" y="4149080"/>
              <a:ext cx="878337" cy="568274"/>
            </a:xfrm>
            <a:prstGeom prst="line">
              <a:avLst/>
            </a:prstGeom>
            <a:ln w="19050" cap="rnd">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252" name="up_color"/>
          <p:cNvGrpSpPr/>
          <p:nvPr/>
        </p:nvGrpSpPr>
        <p:grpSpPr>
          <a:xfrm rot="10800000">
            <a:off x="4593715" y="2245631"/>
            <a:ext cx="1139380" cy="332134"/>
            <a:chOff x="4596290" y="3709132"/>
            <a:chExt cx="1139380" cy="332134"/>
          </a:xfrm>
        </p:grpSpPr>
        <p:sp>
          <p:nvSpPr>
            <p:cNvPr id="253" name="円/楕円 252"/>
            <p:cNvSpPr/>
            <p:nvPr/>
          </p:nvSpPr>
          <p:spPr>
            <a:xfrm>
              <a:off x="4596290" y="3709132"/>
              <a:ext cx="144016" cy="146397"/>
            </a:xfrm>
            <a:prstGeom prst="ellipse">
              <a:avLst/>
            </a:prstGeom>
            <a:solidFill>
              <a:srgbClr val="38C7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4" name="円/楕円 253"/>
            <p:cNvSpPr/>
            <p:nvPr/>
          </p:nvSpPr>
          <p:spPr>
            <a:xfrm>
              <a:off x="4724878" y="3809144"/>
              <a:ext cx="144016" cy="146397"/>
            </a:xfrm>
            <a:prstGeom prst="ellipse">
              <a:avLst/>
            </a:prstGeom>
            <a:solidFill>
              <a:srgbClr val="46BA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5" name="円/楕円 254"/>
            <p:cNvSpPr/>
            <p:nvPr/>
          </p:nvSpPr>
          <p:spPr>
            <a:xfrm>
              <a:off x="4867753" y="3861531"/>
              <a:ext cx="144016" cy="146397"/>
            </a:xfrm>
            <a:prstGeom prst="ellipse">
              <a:avLst/>
            </a:prstGeom>
            <a:solidFill>
              <a:srgbClr val="4FB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6" name="円/楕円 255"/>
            <p:cNvSpPr/>
            <p:nvPr/>
          </p:nvSpPr>
          <p:spPr>
            <a:xfrm>
              <a:off x="5015391" y="3894869"/>
              <a:ext cx="144016" cy="146397"/>
            </a:xfrm>
            <a:prstGeom prst="ellipse">
              <a:avLst/>
            </a:prstGeom>
            <a:solidFill>
              <a:srgbClr val="5AA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7" name="円/楕円 256"/>
            <p:cNvSpPr/>
            <p:nvPr/>
          </p:nvSpPr>
          <p:spPr>
            <a:xfrm>
              <a:off x="5172553" y="3894869"/>
              <a:ext cx="144016" cy="146397"/>
            </a:xfrm>
            <a:prstGeom prst="ellipse">
              <a:avLst/>
            </a:prstGeom>
            <a:solidFill>
              <a:srgbClr val="67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8" name="円/楕円 257"/>
            <p:cNvSpPr/>
            <p:nvPr/>
          </p:nvSpPr>
          <p:spPr>
            <a:xfrm>
              <a:off x="5310666" y="3871057"/>
              <a:ext cx="144016" cy="146397"/>
            </a:xfrm>
            <a:prstGeom prst="ellipse">
              <a:avLst/>
            </a:prstGeom>
            <a:solidFill>
              <a:srgbClr val="738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9" name="円/楕円 258"/>
            <p:cNvSpPr/>
            <p:nvPr/>
          </p:nvSpPr>
          <p:spPr>
            <a:xfrm>
              <a:off x="5463067" y="3809144"/>
              <a:ext cx="144016" cy="146397"/>
            </a:xfrm>
            <a:prstGeom prst="ellipse">
              <a:avLst/>
            </a:prstGeom>
            <a:solidFill>
              <a:srgbClr val="7F8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0" name="円/楕円 259"/>
            <p:cNvSpPr/>
            <p:nvPr/>
          </p:nvSpPr>
          <p:spPr>
            <a:xfrm>
              <a:off x="5591654" y="3709132"/>
              <a:ext cx="144016" cy="146397"/>
            </a:xfrm>
            <a:prstGeom prst="ellipse">
              <a:avLst/>
            </a:prstGeom>
            <a:solidFill>
              <a:srgbClr val="976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36" name="up_buffer"/>
          <p:cNvGrpSpPr/>
          <p:nvPr/>
        </p:nvGrpSpPr>
        <p:grpSpPr>
          <a:xfrm>
            <a:off x="6480212" y="4185084"/>
            <a:ext cx="2304256" cy="369332"/>
            <a:chOff x="6480212" y="4185084"/>
            <a:chExt cx="2304256" cy="369332"/>
          </a:xfrm>
        </p:grpSpPr>
        <p:sp>
          <p:nvSpPr>
            <p:cNvPr id="152" name="正方形/長方形 151"/>
            <p:cNvSpPr/>
            <p:nvPr/>
          </p:nvSpPr>
          <p:spPr>
            <a:xfrm>
              <a:off x="7372692" y="4293096"/>
              <a:ext cx="180020" cy="180020"/>
            </a:xfrm>
            <a:prstGeom prst="rect">
              <a:avLst/>
            </a:prstGeom>
            <a:solidFill>
              <a:srgbClr val="976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3" name="正方形/長方形 152"/>
            <p:cNvSpPr/>
            <p:nvPr/>
          </p:nvSpPr>
          <p:spPr>
            <a:xfrm>
              <a:off x="7555189" y="4293096"/>
              <a:ext cx="180020" cy="180020"/>
            </a:xfrm>
            <a:prstGeom prst="rect">
              <a:avLst/>
            </a:prstGeom>
            <a:solidFill>
              <a:srgbClr val="7F81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4" name="正方形/長方形 153"/>
            <p:cNvSpPr/>
            <p:nvPr/>
          </p:nvSpPr>
          <p:spPr>
            <a:xfrm>
              <a:off x="7730066" y="4293096"/>
              <a:ext cx="180020" cy="180020"/>
            </a:xfrm>
            <a:prstGeom prst="rect">
              <a:avLst/>
            </a:prstGeom>
            <a:solidFill>
              <a:srgbClr val="738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5" name="正方形/長方形 154"/>
            <p:cNvSpPr/>
            <p:nvPr/>
          </p:nvSpPr>
          <p:spPr>
            <a:xfrm>
              <a:off x="7904943" y="4293096"/>
              <a:ext cx="180020" cy="180020"/>
            </a:xfrm>
            <a:prstGeom prst="rect">
              <a:avLst/>
            </a:prstGeom>
            <a:solidFill>
              <a:srgbClr val="67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6" name="正方形/長方形 155"/>
            <p:cNvSpPr/>
            <p:nvPr/>
          </p:nvSpPr>
          <p:spPr>
            <a:xfrm>
              <a:off x="8079820" y="4293096"/>
              <a:ext cx="180020" cy="180020"/>
            </a:xfrm>
            <a:prstGeom prst="rect">
              <a:avLst/>
            </a:prstGeom>
            <a:solidFill>
              <a:srgbClr val="5AA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7" name="正方形/長方形 156"/>
            <p:cNvSpPr/>
            <p:nvPr/>
          </p:nvSpPr>
          <p:spPr>
            <a:xfrm>
              <a:off x="8254697" y="4293096"/>
              <a:ext cx="180020" cy="180020"/>
            </a:xfrm>
            <a:prstGeom prst="rect">
              <a:avLst/>
            </a:prstGeom>
            <a:solidFill>
              <a:srgbClr val="4FB1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8" name="正方形/長方形 157"/>
            <p:cNvSpPr/>
            <p:nvPr/>
          </p:nvSpPr>
          <p:spPr>
            <a:xfrm>
              <a:off x="8429574" y="4293096"/>
              <a:ext cx="180020" cy="180020"/>
            </a:xfrm>
            <a:prstGeom prst="rect">
              <a:avLst/>
            </a:prstGeom>
            <a:solidFill>
              <a:srgbClr val="46BA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9" name="正方形/長方形 158"/>
            <p:cNvSpPr/>
            <p:nvPr/>
          </p:nvSpPr>
          <p:spPr>
            <a:xfrm>
              <a:off x="8604448" y="4293096"/>
              <a:ext cx="180020" cy="180020"/>
            </a:xfrm>
            <a:prstGeom prst="rect">
              <a:avLst/>
            </a:prstGeom>
            <a:solidFill>
              <a:srgbClr val="38C7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1" name="テキスト ボックス 290"/>
            <p:cNvSpPr txBox="1"/>
            <p:nvPr/>
          </p:nvSpPr>
          <p:spPr>
            <a:xfrm>
              <a:off x="6480212" y="4185084"/>
              <a:ext cx="936104" cy="369332"/>
            </a:xfrm>
            <a:prstGeom prst="rect">
              <a:avLst/>
            </a:prstGeom>
            <a:noFill/>
          </p:spPr>
          <p:txBody>
            <a:bodyPr wrap="square" rtlCol="0">
              <a:spAutoFit/>
            </a:bodyPr>
            <a:lstStyle/>
            <a:p>
              <a:pPr algn="r"/>
              <a:r>
                <a:rPr kumimoji="1" lang="en-US" altLang="ja-JP" dirty="0" smtClean="0"/>
                <a:t>up</a:t>
              </a:r>
              <a:endParaRPr kumimoji="1" lang="ja-JP" altLang="en-US" dirty="0"/>
            </a:p>
          </p:txBody>
        </p:sp>
      </p:grpSp>
      <p:sp>
        <p:nvSpPr>
          <p:cNvPr id="169" name="framebuffer"/>
          <p:cNvSpPr txBox="1"/>
          <p:nvPr/>
        </p:nvSpPr>
        <p:spPr>
          <a:xfrm>
            <a:off x="7344308" y="2627620"/>
            <a:ext cx="1476164" cy="369332"/>
          </a:xfrm>
          <a:prstGeom prst="rect">
            <a:avLst/>
          </a:prstGeom>
          <a:noFill/>
        </p:spPr>
        <p:txBody>
          <a:bodyPr wrap="square" rtlCol="0">
            <a:spAutoFit/>
          </a:bodyPr>
          <a:lstStyle/>
          <a:p>
            <a:r>
              <a:rPr kumimoji="1" lang="en-US" altLang="ja-JP" dirty="0" smtClean="0"/>
              <a:t>buffer in GPU</a:t>
            </a:r>
            <a:endParaRPr kumimoji="1" lang="ja-JP" altLang="en-US" dirty="0"/>
          </a:p>
        </p:txBody>
      </p:sp>
      <p:sp>
        <p:nvSpPr>
          <p:cNvPr id="170" name="point_white"/>
          <p:cNvSpPr/>
          <p:nvPr/>
        </p:nvSpPr>
        <p:spPr>
          <a:xfrm rot="10800000">
            <a:off x="5049576" y="3032956"/>
            <a:ext cx="216024" cy="21602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5" name="point"/>
          <p:cNvSpPr/>
          <p:nvPr/>
        </p:nvSpPr>
        <p:spPr>
          <a:xfrm rot="10800000">
            <a:off x="5049884" y="3032956"/>
            <a:ext cx="216024" cy="216024"/>
          </a:xfrm>
          <a:prstGeom prst="ellipse">
            <a:avLst/>
          </a:prstGeom>
          <a:solidFill>
            <a:srgbClr val="81A80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9"/>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148"/>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3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4"/>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92"/>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24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5"/>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122"/>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222"/>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9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5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36"/>
                                        </p:tgtEl>
                                        <p:attrNameLst>
                                          <p:attrName>style.visibility</p:attrName>
                                        </p:attrNameLst>
                                      </p:cBhvr>
                                      <p:to>
                                        <p:strVal val="visible"/>
                                      </p:to>
                                    </p:set>
                                  </p:childTnLst>
                                </p:cTn>
                              </p:par>
                              <p:par>
                                <p:cTn id="49" presetID="1" presetClass="exit" presetSubtype="0" fill="hold" nodeType="withEffect">
                                  <p:stCondLst>
                                    <p:cond delay="0"/>
                                  </p:stCondLst>
                                  <p:childTnLst>
                                    <p:set>
                                      <p:cBhvr>
                                        <p:cTn id="50" dur="1" fill="hold">
                                          <p:stCondLst>
                                            <p:cond delay="0"/>
                                          </p:stCondLst>
                                        </p:cTn>
                                        <p:tgtEl>
                                          <p:spTgt spid="110"/>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203"/>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9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9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95"/>
                                        </p:tgtEl>
                                        <p:attrNameLst>
                                          <p:attrName>style.visibility</p:attrName>
                                        </p:attrNameLst>
                                      </p:cBhvr>
                                      <p:to>
                                        <p:strVal val="visible"/>
                                      </p:to>
                                    </p:set>
                                  </p:childTnLst>
                                </p:cTn>
                              </p:par>
                              <p:par>
                                <p:cTn id="61" presetID="1" presetClass="exit" presetSubtype="0" fill="hold" nodeType="withEffect">
                                  <p:stCondLst>
                                    <p:cond delay="0"/>
                                  </p:stCondLst>
                                  <p:childTnLst>
                                    <p:set>
                                      <p:cBhvr>
                                        <p:cTn id="62" dur="1" fill="hold">
                                          <p:stCondLst>
                                            <p:cond delay="0"/>
                                          </p:stCondLst>
                                        </p:cTn>
                                        <p:tgtEl>
                                          <p:spTgt spid="252"/>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 grpId="0" animBg="1"/>
      <p:bldP spid="294" grpId="0" animBg="1"/>
      <p:bldP spid="169" grpId="0"/>
      <p:bldP spid="29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mtClean="0"/>
              <a:t>Color diffusion using PMVC (in 2D)</a:t>
            </a:r>
            <a:endParaRPr lang="ja-JP" altLang="en-US" dirty="0"/>
          </a:p>
        </p:txBody>
      </p:sp>
      <p:sp>
        <p:nvSpPr>
          <p:cNvPr id="4" name="スライド番号プレースホルダ 3"/>
          <p:cNvSpPr>
            <a:spLocks noGrp="1"/>
          </p:cNvSpPr>
          <p:nvPr>
            <p:ph type="sldNum" sz="quarter" idx="12"/>
          </p:nvPr>
        </p:nvSpPr>
        <p:spPr/>
        <p:txBody>
          <a:bodyPr/>
          <a:lstStyle/>
          <a:p>
            <a:fld id="{BE387D97-BE28-4FFD-BA13-A9D9CEA3CCD0}" type="slidenum">
              <a:rPr lang="ja-JP" altLang="en-US" smtClean="0"/>
              <a:pPr/>
              <a:t>13</a:t>
            </a:fld>
            <a:endParaRPr lang="ja-JP" altLang="en-US" dirty="0"/>
          </a:p>
        </p:txBody>
      </p:sp>
      <p:grpSp>
        <p:nvGrpSpPr>
          <p:cNvPr id="3" name="curve"/>
          <p:cNvGrpSpPr/>
          <p:nvPr/>
        </p:nvGrpSpPr>
        <p:grpSpPr>
          <a:xfrm>
            <a:off x="0" y="1520034"/>
            <a:ext cx="6985534" cy="4932548"/>
            <a:chOff x="1691680" y="1844824"/>
            <a:chExt cx="5376863" cy="3651250"/>
          </a:xfrm>
        </p:grpSpPr>
        <p:sp>
          <p:nvSpPr>
            <p:cNvPr id="7" name="正方形/長方形 6"/>
            <p:cNvSpPr/>
            <p:nvPr/>
          </p:nvSpPr>
          <p:spPr>
            <a:xfrm>
              <a:off x="1943708" y="1880828"/>
              <a:ext cx="4716524" cy="3528392"/>
            </a:xfrm>
            <a:prstGeom prst="rect">
              <a:avLst/>
            </a:prstGeom>
            <a:gradFill flip="none" rotWithShape="1">
              <a:gsLst>
                <a:gs pos="20000">
                  <a:srgbClr val="FF0000"/>
                </a:gs>
                <a:gs pos="50000">
                  <a:srgbClr val="808000"/>
                </a:gs>
                <a:gs pos="80000">
                  <a:srgbClr val="00FF00"/>
                </a:gs>
              </a:gsLst>
              <a:lin ang="18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0" scaled="1"/>
                  <a:tileRect/>
                </a:gradFill>
              </a:endParaRPr>
            </a:p>
          </p:txBody>
        </p:sp>
        <p:sp>
          <p:nvSpPr>
            <p:cNvPr id="8" name="正方形/長方形 7"/>
            <p:cNvSpPr/>
            <p:nvPr/>
          </p:nvSpPr>
          <p:spPr>
            <a:xfrm>
              <a:off x="3023828" y="2996952"/>
              <a:ext cx="2655912" cy="1908212"/>
            </a:xfrm>
            <a:prstGeom prst="rect">
              <a:avLst/>
            </a:prstGeom>
            <a:gradFill flip="none" rotWithShape="1">
              <a:gsLst>
                <a:gs pos="20000">
                  <a:srgbClr val="0000FF"/>
                </a:gs>
                <a:gs pos="50000">
                  <a:srgbClr val="808080"/>
                </a:gs>
                <a:gs pos="80000">
                  <a:srgbClr val="FFFF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0" scaled="1"/>
                  <a:tileRect/>
                </a:gradFill>
              </a:endParaRPr>
            </a:p>
          </p:txBody>
        </p:sp>
        <p:pic>
          <p:nvPicPr>
            <p:cNvPr id="2052" name="Picture 4" descr="C:\Users\kenshi\Desktop\図1.png"/>
            <p:cNvPicPr>
              <a:picLocks noChangeAspect="1" noChangeArrowheads="1"/>
            </p:cNvPicPr>
            <p:nvPr/>
          </p:nvPicPr>
          <p:blipFill>
            <a:blip r:embed="rId3">
              <a:clrChange>
                <a:clrFrom>
                  <a:srgbClr val="000000"/>
                </a:clrFrom>
                <a:clrTo>
                  <a:srgbClr val="000000">
                    <a:alpha val="0"/>
                  </a:srgbClr>
                </a:clrTo>
              </a:clrChange>
            </a:blip>
            <a:srcRect/>
            <a:stretch>
              <a:fillRect/>
            </a:stretch>
          </p:blipFill>
          <p:spPr bwMode="auto">
            <a:xfrm>
              <a:off x="1691680" y="1844824"/>
              <a:ext cx="5376863" cy="3651250"/>
            </a:xfrm>
            <a:prstGeom prst="rect">
              <a:avLst/>
            </a:prstGeom>
            <a:noFill/>
          </p:spPr>
        </p:pic>
      </p:grpSp>
      <p:grpSp>
        <p:nvGrpSpPr>
          <p:cNvPr id="5" name="edges"/>
          <p:cNvGrpSpPr/>
          <p:nvPr/>
        </p:nvGrpSpPr>
        <p:grpSpPr>
          <a:xfrm>
            <a:off x="651052" y="2284201"/>
            <a:ext cx="5174211" cy="2319785"/>
            <a:chOff x="651052" y="2284201"/>
            <a:chExt cx="5174211" cy="2319785"/>
          </a:xfrm>
          <a:solidFill>
            <a:schemeClr val="bg1">
              <a:lumMod val="85000"/>
            </a:schemeClr>
          </a:solidFill>
        </p:grpSpPr>
        <p:sp>
          <p:nvSpPr>
            <p:cNvPr id="137" name="角丸四角形 136"/>
            <p:cNvSpPr/>
            <p:nvPr/>
          </p:nvSpPr>
          <p:spPr>
            <a:xfrm rot="21163451">
              <a:off x="651052" y="4514260"/>
              <a:ext cx="671090" cy="8972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0" name="角丸四角形 149"/>
            <p:cNvSpPr/>
            <p:nvPr/>
          </p:nvSpPr>
          <p:spPr>
            <a:xfrm rot="21002551">
              <a:off x="1284659" y="4420914"/>
              <a:ext cx="654399" cy="8972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1" name="角丸四角形 150"/>
            <p:cNvSpPr/>
            <p:nvPr/>
          </p:nvSpPr>
          <p:spPr>
            <a:xfrm rot="20926635">
              <a:off x="1900249" y="4297890"/>
              <a:ext cx="638389" cy="8972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0" name="角丸四角形 159"/>
            <p:cNvSpPr/>
            <p:nvPr/>
          </p:nvSpPr>
          <p:spPr>
            <a:xfrm rot="20708802">
              <a:off x="2474395" y="4147824"/>
              <a:ext cx="690992" cy="8972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1" name="角丸四角形 160"/>
            <p:cNvSpPr/>
            <p:nvPr/>
          </p:nvSpPr>
          <p:spPr>
            <a:xfrm rot="20424494">
              <a:off x="3113339" y="3953714"/>
              <a:ext cx="690992" cy="8972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2" name="角丸四角形 161"/>
            <p:cNvSpPr/>
            <p:nvPr/>
          </p:nvSpPr>
          <p:spPr>
            <a:xfrm rot="20041435">
              <a:off x="3740190" y="3694657"/>
              <a:ext cx="635390" cy="8972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3" name="角丸四角形 162"/>
            <p:cNvSpPr/>
            <p:nvPr/>
          </p:nvSpPr>
          <p:spPr>
            <a:xfrm rot="20041346">
              <a:off x="4291906" y="3464263"/>
              <a:ext cx="466566" cy="8972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4" name="角丸四角形 163"/>
            <p:cNvSpPr/>
            <p:nvPr/>
          </p:nvSpPr>
          <p:spPr>
            <a:xfrm rot="19557417">
              <a:off x="4645289" y="3232811"/>
              <a:ext cx="572732" cy="8972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5" name="角丸四角形 164"/>
            <p:cNvSpPr/>
            <p:nvPr/>
          </p:nvSpPr>
          <p:spPr>
            <a:xfrm rot="19277564">
              <a:off x="5075930" y="2916964"/>
              <a:ext cx="602739" cy="8972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6" name="角丸四角形 165"/>
            <p:cNvSpPr/>
            <p:nvPr/>
          </p:nvSpPr>
          <p:spPr>
            <a:xfrm rot="18834761">
              <a:off x="5483858" y="2535880"/>
              <a:ext cx="593083" cy="8972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3" name="edges_colored"/>
          <p:cNvGrpSpPr/>
          <p:nvPr/>
        </p:nvGrpSpPr>
        <p:grpSpPr>
          <a:xfrm>
            <a:off x="669336" y="2287758"/>
            <a:ext cx="5174211" cy="2319785"/>
            <a:chOff x="651052" y="2284201"/>
            <a:chExt cx="5174211" cy="2319785"/>
          </a:xfrm>
          <a:solidFill>
            <a:schemeClr val="bg1">
              <a:lumMod val="85000"/>
            </a:schemeClr>
          </a:solidFill>
        </p:grpSpPr>
        <p:sp>
          <p:nvSpPr>
            <p:cNvPr id="34" name="角丸四角形 33"/>
            <p:cNvSpPr/>
            <p:nvPr/>
          </p:nvSpPr>
          <p:spPr>
            <a:xfrm rot="21163451">
              <a:off x="651052" y="4514260"/>
              <a:ext cx="671090" cy="89726"/>
            </a:xfrm>
            <a:prstGeom prst="roundRect">
              <a:avLst>
                <a:gd name="adj" fmla="val 50000"/>
              </a:avLst>
            </a:prstGeom>
            <a:gradFill>
              <a:gsLst>
                <a:gs pos="20000">
                  <a:srgbClr val="D72900"/>
                </a:gs>
                <a:gs pos="80000">
                  <a:srgbClr val="7B1F50"/>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角丸四角形 34"/>
            <p:cNvSpPr/>
            <p:nvPr/>
          </p:nvSpPr>
          <p:spPr>
            <a:xfrm rot="21002551">
              <a:off x="1284659" y="4420914"/>
              <a:ext cx="654399" cy="89726"/>
            </a:xfrm>
            <a:prstGeom prst="roundRect">
              <a:avLst>
                <a:gd name="adj" fmla="val 50000"/>
              </a:avLst>
            </a:prstGeom>
            <a:gradFill>
              <a:gsLst>
                <a:gs pos="20000">
                  <a:srgbClr val="7B1F50"/>
                </a:gs>
                <a:gs pos="80000">
                  <a:srgbClr val="0000FF"/>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角丸四角形 35"/>
            <p:cNvSpPr/>
            <p:nvPr/>
          </p:nvSpPr>
          <p:spPr>
            <a:xfrm rot="20926635">
              <a:off x="1900249" y="4297890"/>
              <a:ext cx="638389" cy="89726"/>
            </a:xfrm>
            <a:prstGeom prst="roundRect">
              <a:avLst>
                <a:gd name="adj" fmla="val 50000"/>
              </a:avLst>
            </a:prstGeom>
            <a:gradFill>
              <a:gsLst>
                <a:gs pos="20000">
                  <a:srgbClr val="0000FF"/>
                </a:gs>
                <a:gs pos="80000">
                  <a:srgbClr val="3A3AB3"/>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角丸四角形 36"/>
            <p:cNvSpPr/>
            <p:nvPr/>
          </p:nvSpPr>
          <p:spPr>
            <a:xfrm rot="20708802">
              <a:off x="2474395" y="4147824"/>
              <a:ext cx="690992" cy="89726"/>
            </a:xfrm>
            <a:prstGeom prst="roundRect">
              <a:avLst>
                <a:gd name="adj" fmla="val 50000"/>
              </a:avLst>
            </a:prstGeom>
            <a:gradFill>
              <a:gsLst>
                <a:gs pos="20000">
                  <a:srgbClr val="3A3AB3"/>
                </a:gs>
                <a:gs pos="80000">
                  <a:srgbClr val="75756F"/>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角丸四角形 37"/>
            <p:cNvSpPr/>
            <p:nvPr/>
          </p:nvSpPr>
          <p:spPr>
            <a:xfrm rot="20424494">
              <a:off x="3113339" y="3953714"/>
              <a:ext cx="690992" cy="89726"/>
            </a:xfrm>
            <a:prstGeom prst="roundRect">
              <a:avLst>
                <a:gd name="adj" fmla="val 50000"/>
              </a:avLst>
            </a:prstGeom>
            <a:gradFill>
              <a:gsLst>
                <a:gs pos="20000">
                  <a:srgbClr val="75756F"/>
                </a:gs>
                <a:gs pos="80000">
                  <a:srgbClr val="9B9B4C"/>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角丸四角形 38"/>
            <p:cNvSpPr/>
            <p:nvPr/>
          </p:nvSpPr>
          <p:spPr>
            <a:xfrm rot="20041435">
              <a:off x="3740190" y="3694657"/>
              <a:ext cx="635390" cy="89726"/>
            </a:xfrm>
            <a:prstGeom prst="roundRect">
              <a:avLst>
                <a:gd name="adj" fmla="val 50000"/>
              </a:avLst>
            </a:prstGeom>
            <a:gradFill>
              <a:gsLst>
                <a:gs pos="20000">
                  <a:srgbClr val="9B9B4C"/>
                </a:gs>
                <a:gs pos="80000">
                  <a:srgbClr val="E8E818"/>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角丸四角形 39"/>
            <p:cNvSpPr/>
            <p:nvPr/>
          </p:nvSpPr>
          <p:spPr>
            <a:xfrm rot="20041346">
              <a:off x="4291906" y="3464263"/>
              <a:ext cx="466566" cy="89726"/>
            </a:xfrm>
            <a:prstGeom prst="roundRect">
              <a:avLst>
                <a:gd name="adj" fmla="val 50000"/>
              </a:avLst>
            </a:prstGeom>
            <a:gradFill>
              <a:gsLst>
                <a:gs pos="20000">
                  <a:srgbClr val="E8E818"/>
                </a:gs>
                <a:gs pos="80000">
                  <a:srgbClr val="B6CA11"/>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角丸四角形 40"/>
            <p:cNvSpPr/>
            <p:nvPr/>
          </p:nvSpPr>
          <p:spPr>
            <a:xfrm rot="19557417">
              <a:off x="4645289" y="3232811"/>
              <a:ext cx="572732" cy="89726"/>
            </a:xfrm>
            <a:prstGeom prst="roundRect">
              <a:avLst>
                <a:gd name="adj" fmla="val 50000"/>
              </a:avLst>
            </a:prstGeom>
            <a:gradFill>
              <a:gsLst>
                <a:gs pos="20000">
                  <a:srgbClr val="B6CA11"/>
                </a:gs>
                <a:gs pos="80000">
                  <a:srgbClr val="81A80D"/>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角丸四角形 41"/>
            <p:cNvSpPr/>
            <p:nvPr/>
          </p:nvSpPr>
          <p:spPr>
            <a:xfrm rot="19277564">
              <a:off x="5075930" y="2916964"/>
              <a:ext cx="602739" cy="89726"/>
            </a:xfrm>
            <a:prstGeom prst="roundRect">
              <a:avLst>
                <a:gd name="adj" fmla="val 50000"/>
              </a:avLst>
            </a:prstGeom>
            <a:gradFill>
              <a:gsLst>
                <a:gs pos="20000">
                  <a:srgbClr val="81A80D"/>
                </a:gs>
                <a:gs pos="80000">
                  <a:srgbClr val="45B20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角丸四角形 42"/>
            <p:cNvSpPr/>
            <p:nvPr/>
          </p:nvSpPr>
          <p:spPr>
            <a:xfrm rot="18834761">
              <a:off x="5483858" y="2535880"/>
              <a:ext cx="593083" cy="89726"/>
            </a:xfrm>
            <a:prstGeom prst="roundRect">
              <a:avLst>
                <a:gd name="adj" fmla="val 50000"/>
              </a:avLst>
            </a:prstGeom>
            <a:gradFill>
              <a:gsLst>
                <a:gs pos="20000">
                  <a:srgbClr val="45B202"/>
                </a:gs>
                <a:gs pos="80000">
                  <a:srgbClr val="3AC500"/>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 name="points"/>
          <p:cNvGrpSpPr/>
          <p:nvPr/>
        </p:nvGrpSpPr>
        <p:grpSpPr>
          <a:xfrm>
            <a:off x="613014" y="2283465"/>
            <a:ext cx="5473824" cy="2414938"/>
            <a:chOff x="613014" y="2283465"/>
            <a:chExt cx="5473824" cy="2414938"/>
          </a:xfrm>
        </p:grpSpPr>
        <p:sp>
          <p:nvSpPr>
            <p:cNvPr id="138" name="円/楕円 137"/>
            <p:cNvSpPr/>
            <p:nvPr/>
          </p:nvSpPr>
          <p:spPr>
            <a:xfrm rot="10800000">
              <a:off x="5049884" y="3032956"/>
              <a:ext cx="216024" cy="216024"/>
            </a:xfrm>
            <a:prstGeom prst="ellipse">
              <a:avLst/>
            </a:prstGeom>
            <a:solidFill>
              <a:srgbClr val="81A80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9" name="円/楕円 138"/>
            <p:cNvSpPr/>
            <p:nvPr/>
          </p:nvSpPr>
          <p:spPr>
            <a:xfrm rot="10800000">
              <a:off x="4608004" y="3320988"/>
              <a:ext cx="216024" cy="216024"/>
            </a:xfrm>
            <a:prstGeom prst="ellipse">
              <a:avLst/>
            </a:prstGeom>
            <a:solidFill>
              <a:srgbClr val="B6CA1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2" name="円/楕円 141"/>
            <p:cNvSpPr/>
            <p:nvPr/>
          </p:nvSpPr>
          <p:spPr>
            <a:xfrm rot="10800000">
              <a:off x="5472100" y="2672916"/>
              <a:ext cx="216024" cy="216024"/>
            </a:xfrm>
            <a:prstGeom prst="ellipse">
              <a:avLst/>
            </a:prstGeom>
            <a:solidFill>
              <a:srgbClr val="45B20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3" name="円/楕円 142"/>
            <p:cNvSpPr/>
            <p:nvPr/>
          </p:nvSpPr>
          <p:spPr>
            <a:xfrm rot="10800000">
              <a:off x="3671900" y="3753036"/>
              <a:ext cx="216024" cy="216024"/>
            </a:xfrm>
            <a:prstGeom prst="ellipse">
              <a:avLst/>
            </a:prstGeom>
            <a:solidFill>
              <a:srgbClr val="9B9B4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6" name="円/楕円 145"/>
            <p:cNvSpPr/>
            <p:nvPr/>
          </p:nvSpPr>
          <p:spPr>
            <a:xfrm rot="10800000">
              <a:off x="2390044" y="4168130"/>
              <a:ext cx="216024" cy="216024"/>
            </a:xfrm>
            <a:prstGeom prst="ellipse">
              <a:avLst/>
            </a:prstGeom>
            <a:solidFill>
              <a:srgbClr val="3A3AB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7" name="円/楕円 146"/>
            <p:cNvSpPr/>
            <p:nvPr/>
          </p:nvSpPr>
          <p:spPr>
            <a:xfrm rot="10800000">
              <a:off x="3023828" y="4005064"/>
              <a:ext cx="216024" cy="216024"/>
            </a:xfrm>
            <a:prstGeom prst="ellipse">
              <a:avLst/>
            </a:prstGeom>
            <a:solidFill>
              <a:srgbClr val="75756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8" name="円/楕円 147"/>
            <p:cNvSpPr/>
            <p:nvPr/>
          </p:nvSpPr>
          <p:spPr>
            <a:xfrm rot="10800000">
              <a:off x="1187624" y="4401108"/>
              <a:ext cx="216024" cy="216024"/>
            </a:xfrm>
            <a:prstGeom prst="ellipse">
              <a:avLst/>
            </a:prstGeom>
            <a:solidFill>
              <a:srgbClr val="7B1F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0" name="円/楕円 169"/>
            <p:cNvSpPr/>
            <p:nvPr/>
          </p:nvSpPr>
          <p:spPr>
            <a:xfrm rot="10800000">
              <a:off x="4194414" y="3524436"/>
              <a:ext cx="216024" cy="216024"/>
            </a:xfrm>
            <a:prstGeom prst="ellipse">
              <a:avLst/>
            </a:prstGeom>
            <a:solidFill>
              <a:srgbClr val="E8E818"/>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9" name="円/楕円 178"/>
            <p:cNvSpPr/>
            <p:nvPr/>
          </p:nvSpPr>
          <p:spPr>
            <a:xfrm rot="10800000">
              <a:off x="613014" y="4482379"/>
              <a:ext cx="216024" cy="216024"/>
            </a:xfrm>
            <a:prstGeom prst="ellipse">
              <a:avLst/>
            </a:prstGeom>
            <a:solidFill>
              <a:srgbClr val="D729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0" name="円/楕円 179"/>
            <p:cNvSpPr/>
            <p:nvPr/>
          </p:nvSpPr>
          <p:spPr>
            <a:xfrm rot="10800000">
              <a:off x="5870814" y="2283465"/>
              <a:ext cx="216024" cy="216024"/>
            </a:xfrm>
            <a:prstGeom prst="ellipse">
              <a:avLst/>
            </a:prstGeom>
            <a:solidFill>
              <a:srgbClr val="3AC5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1" name="円/楕円 180"/>
            <p:cNvSpPr/>
            <p:nvPr/>
          </p:nvSpPr>
          <p:spPr>
            <a:xfrm rot="10800000">
              <a:off x="1808110" y="4292251"/>
              <a:ext cx="216024" cy="216024"/>
            </a:xfrm>
            <a:prstGeom prst="ellipse">
              <a:avLst/>
            </a:prstGeom>
            <a:solidFill>
              <a:srgbClr val="0000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Color diffusion usin</a:t>
            </a:r>
            <a:r>
              <a:rPr lang="en-US" altLang="ja-JP" dirty="0" smtClean="0"/>
              <a:t>g PMVC (in 3D)</a:t>
            </a:r>
            <a:endParaRPr kumimoji="1" lang="ja-JP" altLang="en-US" dirty="0"/>
          </a:p>
        </p:txBody>
      </p:sp>
      <p:sp>
        <p:nvSpPr>
          <p:cNvPr id="3" name="コンテンツ プレースホルダ 2"/>
          <p:cNvSpPr>
            <a:spLocks noGrp="1"/>
          </p:cNvSpPr>
          <p:nvPr>
            <p:ph idx="1"/>
          </p:nvPr>
        </p:nvSpPr>
        <p:spPr/>
        <p:txBody>
          <a:bodyPr/>
          <a:lstStyle/>
          <a:p>
            <a:r>
              <a:rPr kumimoji="1" lang="en-US" altLang="ja-JP" dirty="0" smtClean="0"/>
              <a:t>Same as in 2D</a:t>
            </a:r>
          </a:p>
          <a:p>
            <a:endParaRPr kumimoji="1" lang="en-US" altLang="ja-JP" dirty="0" smtClean="0"/>
          </a:p>
          <a:p>
            <a:endParaRPr lang="en-US" altLang="ja-JP" dirty="0" smtClean="0"/>
          </a:p>
          <a:p>
            <a:endParaRPr kumimoji="1" lang="en-US" altLang="ja-JP" dirty="0" smtClean="0"/>
          </a:p>
          <a:p>
            <a:endParaRPr lang="en-US" altLang="ja-JP" dirty="0" smtClean="0"/>
          </a:p>
          <a:p>
            <a:endParaRPr kumimoji="1" lang="en-US" altLang="ja-JP" dirty="0" smtClean="0"/>
          </a:p>
          <a:p>
            <a:endParaRPr kumimoji="1" lang="en-US" altLang="ja-JP" dirty="0" smtClean="0"/>
          </a:p>
          <a:p>
            <a:r>
              <a:rPr lang="en-US" altLang="ja-JP" dirty="0" smtClean="0"/>
              <a:t>Always consistent color for the same 3D position</a:t>
            </a:r>
          </a:p>
        </p:txBody>
      </p:sp>
      <p:sp>
        <p:nvSpPr>
          <p:cNvPr id="4" name="スライド番号プレースホルダ 3"/>
          <p:cNvSpPr>
            <a:spLocks noGrp="1"/>
          </p:cNvSpPr>
          <p:nvPr>
            <p:ph type="sldNum" sz="quarter" idx="12"/>
          </p:nvPr>
        </p:nvSpPr>
        <p:spPr/>
        <p:txBody>
          <a:bodyPr/>
          <a:lstStyle/>
          <a:p>
            <a:fld id="{BE387D97-BE28-4FFD-BA13-A9D9CEA3CCD0}" type="slidenum">
              <a:rPr kumimoji="1" lang="ja-JP" altLang="en-US" smtClean="0"/>
              <a:pPr/>
              <a:t>14</a:t>
            </a:fld>
            <a:endParaRPr kumimoji="1" lang="ja-JP" altLang="en-US" dirty="0"/>
          </a:p>
        </p:txBody>
      </p:sp>
      <p:pic>
        <p:nvPicPr>
          <p:cNvPr id="20" name="cube_map" descr="C:\Users\kenshi\Documents\material - presentations\asia2010\bufferDebug3.png"/>
          <p:cNvPicPr>
            <a:picLocks noChangeAspect="1" noChangeArrowheads="1"/>
          </p:cNvPicPr>
          <p:nvPr/>
        </p:nvPicPr>
        <p:blipFill>
          <a:blip r:embed="rId3"/>
          <a:stretch>
            <a:fillRect/>
          </a:stretch>
        </p:blipFill>
        <p:spPr bwMode="auto">
          <a:xfrm>
            <a:off x="6394073" y="2204864"/>
            <a:ext cx="2678427" cy="2008820"/>
          </a:xfrm>
          <a:prstGeom prst="rect">
            <a:avLst/>
          </a:prstGeom>
          <a:noFill/>
          <a:ln>
            <a:noFill/>
          </a:ln>
        </p:spPr>
      </p:pic>
      <p:sp>
        <p:nvSpPr>
          <p:cNvPr id="24" name="average"/>
          <p:cNvSpPr/>
          <p:nvPr/>
        </p:nvSpPr>
        <p:spPr>
          <a:xfrm rot="5400000">
            <a:off x="6858254" y="4707142"/>
            <a:ext cx="1116124" cy="7200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average</a:t>
            </a:r>
            <a:endParaRPr kumimoji="1" lang="ja-JP" altLang="en-US" dirty="0"/>
          </a:p>
        </p:txBody>
      </p:sp>
      <p:sp>
        <p:nvSpPr>
          <p:cNvPr id="25" name="render"/>
          <p:cNvSpPr/>
          <p:nvPr/>
        </p:nvSpPr>
        <p:spPr>
          <a:xfrm>
            <a:off x="5112060" y="2835411"/>
            <a:ext cx="1116124" cy="7200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render</a:t>
            </a:r>
            <a:endParaRPr kumimoji="1" lang="ja-JP" altLang="en-US" dirty="0"/>
          </a:p>
        </p:txBody>
      </p:sp>
      <p:pic>
        <p:nvPicPr>
          <p:cNvPr id="26" name="hollow_surfaces"/>
          <p:cNvPicPr>
            <a:picLocks noChangeAspect="1" noChangeArrowheads="1"/>
          </p:cNvPicPr>
          <p:nvPr/>
        </p:nvPicPr>
        <p:blipFill>
          <a:blip r:embed="rId4" cstate="print">
            <a:clrChange>
              <a:clrFrom>
                <a:srgbClr val="FFFFFF"/>
              </a:clrFrom>
              <a:clrTo>
                <a:srgbClr val="FFFFFF">
                  <a:alpha val="0"/>
                </a:srgbClr>
              </a:clrTo>
            </a:clrChange>
          </a:blip>
          <a:srcRect r="58000"/>
          <a:stretch>
            <a:fillRect/>
          </a:stretch>
        </p:blipFill>
        <p:spPr bwMode="auto">
          <a:xfrm>
            <a:off x="503548" y="1880828"/>
            <a:ext cx="4591428" cy="3528392"/>
          </a:xfrm>
          <a:prstGeom prst="rect">
            <a:avLst/>
          </a:prstGeom>
          <a:noFill/>
          <a:ln>
            <a:noFill/>
          </a:ln>
        </p:spPr>
      </p:pic>
      <p:pic>
        <p:nvPicPr>
          <p:cNvPr id="27" name="crosssection_color"/>
          <p:cNvPicPr>
            <a:picLocks noChangeAspect="1" noChangeArrowheads="1"/>
          </p:cNvPicPr>
          <p:nvPr/>
        </p:nvPicPr>
        <p:blipFill>
          <a:blip r:embed="rId4" cstate="print">
            <a:clrChange>
              <a:clrFrom>
                <a:srgbClr val="FFFFFF"/>
              </a:clrFrom>
              <a:clrTo>
                <a:srgbClr val="FFFFFF">
                  <a:alpha val="0"/>
                </a:srgbClr>
              </a:clrTo>
            </a:clrChange>
          </a:blip>
          <a:srcRect l="58065"/>
          <a:stretch>
            <a:fillRect/>
          </a:stretch>
        </p:blipFill>
        <p:spPr bwMode="auto">
          <a:xfrm>
            <a:off x="495039" y="1881803"/>
            <a:ext cx="4584352" cy="3528392"/>
          </a:xfrm>
          <a:prstGeom prst="rect">
            <a:avLst/>
          </a:prstGeom>
          <a:noFill/>
          <a:ln>
            <a:noFill/>
          </a:ln>
        </p:spPr>
      </p:pic>
      <p:pic>
        <p:nvPicPr>
          <p:cNvPr id="28" name="tessellated_mesh" descr="C:\Users\kenshi\Desktop\図1.png"/>
          <p:cNvPicPr>
            <a:picLocks noChangeAspect="1" noChangeArrowheads="1"/>
          </p:cNvPicPr>
          <p:nvPr/>
        </p:nvPicPr>
        <p:blipFill>
          <a:blip r:embed="rId5"/>
          <a:srcRect/>
          <a:stretch>
            <a:fillRect/>
          </a:stretch>
        </p:blipFill>
        <p:spPr bwMode="auto">
          <a:xfrm>
            <a:off x="641214" y="1948172"/>
            <a:ext cx="4234513" cy="1877053"/>
          </a:xfrm>
          <a:prstGeom prst="rect">
            <a:avLst/>
          </a:prstGeom>
          <a:noFill/>
        </p:spPr>
      </p:pic>
      <p:sp>
        <p:nvSpPr>
          <p:cNvPr id="86" name="average_color"/>
          <p:cNvSpPr/>
          <p:nvPr/>
        </p:nvSpPr>
        <p:spPr>
          <a:xfrm rot="10800000">
            <a:off x="7102114" y="5867439"/>
            <a:ext cx="612068" cy="612068"/>
          </a:xfrm>
          <a:prstGeom prst="ellipse">
            <a:avLst/>
          </a:prstGeom>
          <a:solidFill>
            <a:srgbClr val="3EE00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sample_white"/>
          <p:cNvSpPr/>
          <p:nvPr/>
        </p:nvSpPr>
        <p:spPr>
          <a:xfrm>
            <a:off x="3923928" y="2266675"/>
            <a:ext cx="153986" cy="15281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sample_diffused"/>
          <p:cNvSpPr/>
          <p:nvPr/>
        </p:nvSpPr>
        <p:spPr>
          <a:xfrm>
            <a:off x="3923928" y="2266675"/>
            <a:ext cx="153986" cy="152812"/>
          </a:xfrm>
          <a:prstGeom prst="ellipse">
            <a:avLst/>
          </a:prstGeom>
          <a:solidFill>
            <a:srgbClr val="3EE00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9" name="points"/>
          <p:cNvGrpSpPr/>
          <p:nvPr/>
        </p:nvGrpSpPr>
        <p:grpSpPr>
          <a:xfrm>
            <a:off x="996573" y="2018683"/>
            <a:ext cx="3511438" cy="1680806"/>
            <a:chOff x="5046105" y="2126695"/>
            <a:chExt cx="3511438" cy="1680806"/>
          </a:xfrm>
        </p:grpSpPr>
        <p:sp>
          <p:nvSpPr>
            <p:cNvPr id="30" name="円/楕円 29"/>
            <p:cNvSpPr/>
            <p:nvPr/>
          </p:nvSpPr>
          <p:spPr>
            <a:xfrm>
              <a:off x="5093141" y="2810771"/>
              <a:ext cx="153986" cy="152812"/>
            </a:xfrm>
            <a:prstGeom prst="ellipse">
              <a:avLst/>
            </a:prstGeom>
            <a:solidFill>
              <a:srgbClr val="B61D2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円/楕円 30"/>
            <p:cNvSpPr/>
            <p:nvPr/>
          </p:nvSpPr>
          <p:spPr>
            <a:xfrm>
              <a:off x="6353281" y="2918783"/>
              <a:ext cx="153986" cy="152812"/>
            </a:xfrm>
            <a:prstGeom prst="ellipse">
              <a:avLst/>
            </a:prstGeom>
            <a:solidFill>
              <a:srgbClr val="4F4FB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円/楕円 31"/>
            <p:cNvSpPr/>
            <p:nvPr/>
          </p:nvSpPr>
          <p:spPr>
            <a:xfrm>
              <a:off x="7280310" y="2666755"/>
              <a:ext cx="153986" cy="15281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円/楕円 32"/>
            <p:cNvSpPr/>
            <p:nvPr/>
          </p:nvSpPr>
          <p:spPr>
            <a:xfrm>
              <a:off x="7279415" y="2666755"/>
              <a:ext cx="153986" cy="152812"/>
            </a:xfrm>
            <a:prstGeom prst="ellipse">
              <a:avLst/>
            </a:prstGeom>
            <a:solidFill>
              <a:srgbClr val="C8C83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円/楕円 33"/>
            <p:cNvSpPr/>
            <p:nvPr/>
          </p:nvSpPr>
          <p:spPr>
            <a:xfrm>
              <a:off x="7973461" y="2378723"/>
              <a:ext cx="153986" cy="152812"/>
            </a:xfrm>
            <a:prstGeom prst="ellipse">
              <a:avLst/>
            </a:prstGeom>
            <a:solidFill>
              <a:srgbClr val="3EE00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円/楕円 34"/>
            <p:cNvSpPr/>
            <p:nvPr/>
          </p:nvSpPr>
          <p:spPr>
            <a:xfrm>
              <a:off x="6425289" y="2126695"/>
              <a:ext cx="153986" cy="152812"/>
            </a:xfrm>
            <a:prstGeom prst="ellipse">
              <a:avLst/>
            </a:prstGeom>
            <a:solidFill>
              <a:srgbClr val="748C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円/楕円 35"/>
            <p:cNvSpPr/>
            <p:nvPr/>
          </p:nvSpPr>
          <p:spPr>
            <a:xfrm>
              <a:off x="7253381" y="3602859"/>
              <a:ext cx="153986" cy="15281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円/楕円 36"/>
            <p:cNvSpPr/>
            <p:nvPr/>
          </p:nvSpPr>
          <p:spPr>
            <a:xfrm>
              <a:off x="7253381" y="3602859"/>
              <a:ext cx="153986" cy="152812"/>
            </a:xfrm>
            <a:prstGeom prst="ellipse">
              <a:avLst/>
            </a:prstGeom>
            <a:solidFill>
              <a:srgbClr val="84780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円/楕円 37"/>
            <p:cNvSpPr/>
            <p:nvPr/>
          </p:nvSpPr>
          <p:spPr>
            <a:xfrm>
              <a:off x="6645055" y="2435145"/>
              <a:ext cx="153986" cy="152812"/>
            </a:xfrm>
            <a:prstGeom prst="ellipse">
              <a:avLst/>
            </a:prstGeom>
            <a:solidFill>
              <a:srgbClr val="8A8A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円/楕円 38"/>
            <p:cNvSpPr/>
            <p:nvPr/>
          </p:nvSpPr>
          <p:spPr>
            <a:xfrm>
              <a:off x="6461737" y="2478942"/>
              <a:ext cx="153986" cy="152812"/>
            </a:xfrm>
            <a:prstGeom prst="ellipse">
              <a:avLst/>
            </a:prstGeom>
            <a:solidFill>
              <a:srgbClr val="6A6A9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円/楕円 39"/>
            <p:cNvSpPr/>
            <p:nvPr/>
          </p:nvSpPr>
          <p:spPr>
            <a:xfrm>
              <a:off x="6566975" y="2600221"/>
              <a:ext cx="153986" cy="152812"/>
            </a:xfrm>
            <a:prstGeom prst="ellipse">
              <a:avLst/>
            </a:prstGeom>
            <a:solidFill>
              <a:srgbClr val="74748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円/楕円 40"/>
            <p:cNvSpPr/>
            <p:nvPr/>
          </p:nvSpPr>
          <p:spPr>
            <a:xfrm>
              <a:off x="6594133" y="2829307"/>
              <a:ext cx="153986" cy="152812"/>
            </a:xfrm>
            <a:prstGeom prst="ellipse">
              <a:avLst/>
            </a:prstGeom>
            <a:solidFill>
              <a:srgbClr val="6D6D9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円/楕円 41"/>
            <p:cNvSpPr/>
            <p:nvPr/>
          </p:nvSpPr>
          <p:spPr>
            <a:xfrm>
              <a:off x="6811400" y="2569902"/>
              <a:ext cx="153986" cy="152812"/>
            </a:xfrm>
            <a:prstGeom prst="ellipse">
              <a:avLst/>
            </a:prstGeom>
            <a:solidFill>
              <a:srgbClr val="95956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円/楕円 42"/>
            <p:cNvSpPr/>
            <p:nvPr/>
          </p:nvSpPr>
          <p:spPr>
            <a:xfrm>
              <a:off x="6926822" y="2714765"/>
              <a:ext cx="153986" cy="152812"/>
            </a:xfrm>
            <a:prstGeom prst="ellipse">
              <a:avLst/>
            </a:prstGeom>
            <a:solidFill>
              <a:srgbClr val="94946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円/楕円 43"/>
            <p:cNvSpPr/>
            <p:nvPr/>
          </p:nvSpPr>
          <p:spPr>
            <a:xfrm>
              <a:off x="6631476" y="3041549"/>
              <a:ext cx="153986" cy="152812"/>
            </a:xfrm>
            <a:prstGeom prst="ellipse">
              <a:avLst/>
            </a:prstGeom>
            <a:solidFill>
              <a:srgbClr val="5B5BA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円/楕円 44"/>
            <p:cNvSpPr/>
            <p:nvPr/>
          </p:nvSpPr>
          <p:spPr>
            <a:xfrm>
              <a:off x="6984535" y="3021335"/>
              <a:ext cx="153986" cy="152812"/>
            </a:xfrm>
            <a:prstGeom prst="ellipse">
              <a:avLst/>
            </a:prstGeom>
            <a:solidFill>
              <a:srgbClr val="8181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円/楕円 45"/>
            <p:cNvSpPr/>
            <p:nvPr/>
          </p:nvSpPr>
          <p:spPr>
            <a:xfrm>
              <a:off x="7307041" y="3011228"/>
              <a:ext cx="153986" cy="152812"/>
            </a:xfrm>
            <a:prstGeom prst="ellipse">
              <a:avLst/>
            </a:prstGeom>
            <a:solidFill>
              <a:srgbClr val="A4A4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円/楕円 46"/>
            <p:cNvSpPr/>
            <p:nvPr/>
          </p:nvSpPr>
          <p:spPr>
            <a:xfrm>
              <a:off x="7466597" y="2812462"/>
              <a:ext cx="153986" cy="152812"/>
            </a:xfrm>
            <a:prstGeom prst="ellipse">
              <a:avLst/>
            </a:prstGeom>
            <a:solidFill>
              <a:srgbClr val="BCBC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円/楕円 47"/>
            <p:cNvSpPr/>
            <p:nvPr/>
          </p:nvSpPr>
          <p:spPr>
            <a:xfrm>
              <a:off x="7565045" y="2677705"/>
              <a:ext cx="153986" cy="152812"/>
            </a:xfrm>
            <a:prstGeom prst="ellipse">
              <a:avLst/>
            </a:prstGeom>
            <a:solidFill>
              <a:srgbClr val="E8E81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円/楕円 48"/>
            <p:cNvSpPr/>
            <p:nvPr/>
          </p:nvSpPr>
          <p:spPr>
            <a:xfrm>
              <a:off x="7110142" y="2559793"/>
              <a:ext cx="153986" cy="152812"/>
            </a:xfrm>
            <a:prstGeom prst="ellipse">
              <a:avLst/>
            </a:prstGeom>
            <a:solidFill>
              <a:srgbClr val="BBBB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円/楕円 49"/>
            <p:cNvSpPr/>
            <p:nvPr/>
          </p:nvSpPr>
          <p:spPr>
            <a:xfrm>
              <a:off x="7120325" y="2832676"/>
              <a:ext cx="153986" cy="152812"/>
            </a:xfrm>
            <a:prstGeom prst="ellipse">
              <a:avLst/>
            </a:prstGeom>
            <a:solidFill>
              <a:srgbClr val="9C9C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円/楕円 50"/>
            <p:cNvSpPr/>
            <p:nvPr/>
          </p:nvSpPr>
          <p:spPr>
            <a:xfrm>
              <a:off x="6845347" y="2879840"/>
              <a:ext cx="153986" cy="152812"/>
            </a:xfrm>
            <a:prstGeom prst="ellipse">
              <a:avLst/>
            </a:prstGeom>
            <a:solidFill>
              <a:srgbClr val="8282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円/楕円 51"/>
            <p:cNvSpPr/>
            <p:nvPr/>
          </p:nvSpPr>
          <p:spPr>
            <a:xfrm>
              <a:off x="6261442" y="2617066"/>
              <a:ext cx="153986" cy="152812"/>
            </a:xfrm>
            <a:prstGeom prst="ellipse">
              <a:avLst/>
            </a:prstGeom>
            <a:solidFill>
              <a:srgbClr val="5454A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円/楕円 52"/>
            <p:cNvSpPr/>
            <p:nvPr/>
          </p:nvSpPr>
          <p:spPr>
            <a:xfrm>
              <a:off x="6074728" y="2798988"/>
              <a:ext cx="153986" cy="152812"/>
            </a:xfrm>
            <a:prstGeom prst="ellipse">
              <a:avLst/>
            </a:prstGeom>
            <a:solidFill>
              <a:srgbClr val="27278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円/楕円 53"/>
            <p:cNvSpPr/>
            <p:nvPr/>
          </p:nvSpPr>
          <p:spPr>
            <a:xfrm>
              <a:off x="5046105" y="3092082"/>
              <a:ext cx="153986" cy="152812"/>
            </a:xfrm>
            <a:prstGeom prst="ellipse">
              <a:avLst/>
            </a:prstGeom>
            <a:solidFill>
              <a:srgbClr val="D11B1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円/楕円 54"/>
            <p:cNvSpPr/>
            <p:nvPr/>
          </p:nvSpPr>
          <p:spPr>
            <a:xfrm>
              <a:off x="5490822" y="3044916"/>
              <a:ext cx="153986" cy="152812"/>
            </a:xfrm>
            <a:prstGeom prst="ellipse">
              <a:avLst/>
            </a:prstGeom>
            <a:solidFill>
              <a:srgbClr val="7A1F6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円/楕円 55"/>
            <p:cNvSpPr/>
            <p:nvPr/>
          </p:nvSpPr>
          <p:spPr>
            <a:xfrm>
              <a:off x="6000041" y="3247051"/>
              <a:ext cx="153986" cy="152812"/>
            </a:xfrm>
            <a:prstGeom prst="ellipse">
              <a:avLst/>
            </a:prstGeom>
            <a:solidFill>
              <a:srgbClr val="63388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円/楕円 56"/>
            <p:cNvSpPr/>
            <p:nvPr/>
          </p:nvSpPr>
          <p:spPr>
            <a:xfrm>
              <a:off x="5473847" y="3341379"/>
              <a:ext cx="153986" cy="152812"/>
            </a:xfrm>
            <a:prstGeom prst="ellipse">
              <a:avLst/>
            </a:prstGeom>
            <a:solidFill>
              <a:srgbClr val="B1302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円/楕円 57"/>
            <p:cNvSpPr/>
            <p:nvPr/>
          </p:nvSpPr>
          <p:spPr>
            <a:xfrm>
              <a:off x="6061145" y="3573835"/>
              <a:ext cx="153986" cy="152812"/>
            </a:xfrm>
            <a:prstGeom prst="ellipse">
              <a:avLst/>
            </a:prstGeom>
            <a:solidFill>
              <a:srgbClr val="A548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円/楕円 58"/>
            <p:cNvSpPr/>
            <p:nvPr/>
          </p:nvSpPr>
          <p:spPr>
            <a:xfrm>
              <a:off x="6332729" y="3348118"/>
              <a:ext cx="153986" cy="152812"/>
            </a:xfrm>
            <a:prstGeom prst="ellipse">
              <a:avLst/>
            </a:prstGeom>
            <a:solidFill>
              <a:srgbClr val="8B533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円/楕円 59"/>
            <p:cNvSpPr/>
            <p:nvPr/>
          </p:nvSpPr>
          <p:spPr>
            <a:xfrm>
              <a:off x="6468520" y="3654689"/>
              <a:ext cx="153986" cy="152812"/>
            </a:xfrm>
            <a:prstGeom prst="ellipse">
              <a:avLst/>
            </a:prstGeom>
            <a:solidFill>
              <a:srgbClr val="985F0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円/楕円 60"/>
            <p:cNvSpPr/>
            <p:nvPr/>
          </p:nvSpPr>
          <p:spPr>
            <a:xfrm>
              <a:off x="6695972" y="3425603"/>
              <a:ext cx="153986" cy="152812"/>
            </a:xfrm>
            <a:prstGeom prst="ellipse">
              <a:avLst/>
            </a:prstGeom>
            <a:solidFill>
              <a:srgbClr val="88613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円/楕円 61"/>
            <p:cNvSpPr/>
            <p:nvPr/>
          </p:nvSpPr>
          <p:spPr>
            <a:xfrm>
              <a:off x="7032057" y="3375069"/>
              <a:ext cx="153986" cy="152812"/>
            </a:xfrm>
            <a:prstGeom prst="ellipse">
              <a:avLst/>
            </a:prstGeom>
            <a:solidFill>
              <a:srgbClr val="8274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円/楕円 62"/>
            <p:cNvSpPr/>
            <p:nvPr/>
          </p:nvSpPr>
          <p:spPr>
            <a:xfrm>
              <a:off x="7408880" y="3348119"/>
              <a:ext cx="153986" cy="152812"/>
            </a:xfrm>
            <a:prstGeom prst="ellipse">
              <a:avLst/>
            </a:prstGeom>
            <a:solidFill>
              <a:srgbClr val="7D832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円/楕円 63"/>
            <p:cNvSpPr/>
            <p:nvPr/>
          </p:nvSpPr>
          <p:spPr>
            <a:xfrm>
              <a:off x="7789097" y="3492983"/>
              <a:ext cx="153986" cy="152812"/>
            </a:xfrm>
            <a:prstGeom prst="ellipse">
              <a:avLst/>
            </a:prstGeom>
            <a:solidFill>
              <a:srgbClr val="6F92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円/楕円 64"/>
            <p:cNvSpPr/>
            <p:nvPr/>
          </p:nvSpPr>
          <p:spPr>
            <a:xfrm>
              <a:off x="7744965" y="3220101"/>
              <a:ext cx="153986" cy="152812"/>
            </a:xfrm>
            <a:prstGeom prst="ellipse">
              <a:avLst/>
            </a:prstGeom>
            <a:solidFill>
              <a:srgbClr val="729D1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円/楕円 65"/>
            <p:cNvSpPr/>
            <p:nvPr/>
          </p:nvSpPr>
          <p:spPr>
            <a:xfrm>
              <a:off x="8118393" y="3220101"/>
              <a:ext cx="153986" cy="152812"/>
            </a:xfrm>
            <a:prstGeom prst="ellipse">
              <a:avLst/>
            </a:prstGeom>
            <a:solidFill>
              <a:srgbClr val="66B11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円/楕円 66"/>
            <p:cNvSpPr/>
            <p:nvPr/>
          </p:nvSpPr>
          <p:spPr>
            <a:xfrm>
              <a:off x="8033523" y="2829307"/>
              <a:ext cx="153986" cy="152812"/>
            </a:xfrm>
            <a:prstGeom prst="ellipse">
              <a:avLst/>
            </a:prstGeom>
            <a:solidFill>
              <a:srgbClr val="7AD10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円/楕円 67"/>
            <p:cNvSpPr/>
            <p:nvPr/>
          </p:nvSpPr>
          <p:spPr>
            <a:xfrm>
              <a:off x="8403557" y="3034811"/>
              <a:ext cx="153986" cy="152812"/>
            </a:xfrm>
            <a:prstGeom prst="ellipse">
              <a:avLst/>
            </a:prstGeom>
            <a:solidFill>
              <a:srgbClr val="4FBE0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円/楕円 68"/>
            <p:cNvSpPr/>
            <p:nvPr/>
          </p:nvSpPr>
          <p:spPr>
            <a:xfrm>
              <a:off x="8349240" y="2670968"/>
              <a:ext cx="153986" cy="152812"/>
            </a:xfrm>
            <a:prstGeom prst="ellipse">
              <a:avLst/>
            </a:prstGeom>
            <a:solidFill>
              <a:srgbClr val="3BE20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円/楕円 69"/>
            <p:cNvSpPr/>
            <p:nvPr/>
          </p:nvSpPr>
          <p:spPr>
            <a:xfrm>
              <a:off x="7945261" y="2532843"/>
              <a:ext cx="153986" cy="152812"/>
            </a:xfrm>
            <a:prstGeom prst="ellipse">
              <a:avLst/>
            </a:prstGeom>
            <a:solidFill>
              <a:srgbClr val="74E10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円/楕円 70"/>
            <p:cNvSpPr/>
            <p:nvPr/>
          </p:nvSpPr>
          <p:spPr>
            <a:xfrm>
              <a:off x="8264371" y="2468835"/>
              <a:ext cx="153986" cy="152812"/>
            </a:xfrm>
            <a:prstGeom prst="ellipse">
              <a:avLst/>
            </a:prstGeom>
            <a:solidFill>
              <a:srgbClr val="39E50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円/楕円 71"/>
            <p:cNvSpPr/>
            <p:nvPr/>
          </p:nvSpPr>
          <p:spPr>
            <a:xfrm>
              <a:off x="7636334" y="2347554"/>
              <a:ext cx="153986" cy="152812"/>
            </a:xfrm>
            <a:prstGeom prst="ellipse">
              <a:avLst/>
            </a:prstGeom>
            <a:solidFill>
              <a:srgbClr val="53D20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円/楕円 72"/>
            <p:cNvSpPr/>
            <p:nvPr/>
          </p:nvSpPr>
          <p:spPr>
            <a:xfrm>
              <a:off x="7388514" y="2327340"/>
              <a:ext cx="153986" cy="152812"/>
            </a:xfrm>
            <a:prstGeom prst="ellipse">
              <a:avLst/>
            </a:prstGeom>
            <a:solidFill>
              <a:srgbClr val="6BC80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円/楕円 73"/>
            <p:cNvSpPr/>
            <p:nvPr/>
          </p:nvSpPr>
          <p:spPr>
            <a:xfrm>
              <a:off x="7480174" y="2212798"/>
              <a:ext cx="153986" cy="152812"/>
            </a:xfrm>
            <a:prstGeom prst="ellipse">
              <a:avLst/>
            </a:prstGeom>
            <a:solidFill>
              <a:srgbClr val="45CB0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円/楕円 74"/>
            <p:cNvSpPr/>
            <p:nvPr/>
          </p:nvSpPr>
          <p:spPr>
            <a:xfrm>
              <a:off x="7188223" y="2206060"/>
              <a:ext cx="153986" cy="152812"/>
            </a:xfrm>
            <a:prstGeom prst="ellipse">
              <a:avLst/>
            </a:prstGeom>
            <a:solidFill>
              <a:srgbClr val="56BA0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円/楕円 75"/>
            <p:cNvSpPr/>
            <p:nvPr/>
          </p:nvSpPr>
          <p:spPr>
            <a:xfrm>
              <a:off x="6933613" y="2253226"/>
              <a:ext cx="153986" cy="152812"/>
            </a:xfrm>
            <a:prstGeom prst="ellipse">
              <a:avLst/>
            </a:prstGeom>
            <a:solidFill>
              <a:srgbClr val="77AB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円/楕円 76"/>
            <p:cNvSpPr/>
            <p:nvPr/>
          </p:nvSpPr>
          <p:spPr>
            <a:xfrm>
              <a:off x="6845349" y="2148789"/>
              <a:ext cx="153986" cy="152812"/>
            </a:xfrm>
            <a:prstGeom prst="ellipse">
              <a:avLst/>
            </a:prstGeom>
            <a:solidFill>
              <a:srgbClr val="57900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円/楕円 77"/>
            <p:cNvSpPr/>
            <p:nvPr/>
          </p:nvSpPr>
          <p:spPr>
            <a:xfrm>
              <a:off x="6624686" y="2175741"/>
              <a:ext cx="153986" cy="152812"/>
            </a:xfrm>
            <a:prstGeom prst="ellipse">
              <a:avLst/>
            </a:prstGeom>
            <a:solidFill>
              <a:srgbClr val="7F943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円/楕円 78"/>
            <p:cNvSpPr/>
            <p:nvPr/>
          </p:nvSpPr>
          <p:spPr>
            <a:xfrm>
              <a:off x="6332734" y="2236382"/>
              <a:ext cx="153986" cy="152812"/>
            </a:xfrm>
            <a:prstGeom prst="ellipse">
              <a:avLst/>
            </a:prstGeom>
            <a:solidFill>
              <a:srgbClr val="7F811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0" name="円/楕円 79"/>
            <p:cNvSpPr/>
            <p:nvPr/>
          </p:nvSpPr>
          <p:spPr>
            <a:xfrm>
              <a:off x="6061151" y="2320604"/>
              <a:ext cx="153986" cy="152812"/>
            </a:xfrm>
            <a:prstGeom prst="ellipse">
              <a:avLst/>
            </a:prstGeom>
            <a:solidFill>
              <a:srgbClr val="836C3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円/楕円 80"/>
            <p:cNvSpPr/>
            <p:nvPr/>
          </p:nvSpPr>
          <p:spPr>
            <a:xfrm>
              <a:off x="5928753" y="2195953"/>
              <a:ext cx="153986" cy="152812"/>
            </a:xfrm>
            <a:prstGeom prst="ellipse">
              <a:avLst/>
            </a:prstGeom>
            <a:solidFill>
              <a:srgbClr val="906B0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円/楕円 81"/>
            <p:cNvSpPr/>
            <p:nvPr/>
          </p:nvSpPr>
          <p:spPr>
            <a:xfrm>
              <a:off x="5772593" y="2317234"/>
              <a:ext cx="153986" cy="152812"/>
            </a:xfrm>
            <a:prstGeom prst="ellipse">
              <a:avLst/>
            </a:prstGeom>
            <a:solidFill>
              <a:srgbClr val="985B1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円/楕円 82"/>
            <p:cNvSpPr/>
            <p:nvPr/>
          </p:nvSpPr>
          <p:spPr>
            <a:xfrm>
              <a:off x="5565511" y="2408195"/>
              <a:ext cx="153986" cy="152812"/>
            </a:xfrm>
            <a:prstGeom prst="ellipse">
              <a:avLst/>
            </a:prstGeom>
            <a:solidFill>
              <a:srgbClr val="72311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円/楕円 83"/>
            <p:cNvSpPr/>
            <p:nvPr/>
          </p:nvSpPr>
          <p:spPr>
            <a:xfrm>
              <a:off x="5232821" y="2499155"/>
              <a:ext cx="153986" cy="152812"/>
            </a:xfrm>
            <a:prstGeom prst="ellipse">
              <a:avLst/>
            </a:prstGeom>
            <a:solidFill>
              <a:srgbClr val="BC261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円/楕円 84"/>
            <p:cNvSpPr/>
            <p:nvPr/>
          </p:nvSpPr>
          <p:spPr>
            <a:xfrm>
              <a:off x="5402561" y="2697920"/>
              <a:ext cx="153986" cy="152812"/>
            </a:xfrm>
            <a:prstGeom prst="ellipse">
              <a:avLst/>
            </a:prstGeom>
            <a:solidFill>
              <a:srgbClr val="8A26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2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20"/>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24"/>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8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xit" presetSubtype="0" fill="hold" nodeType="withEffect">
                                  <p:stCondLst>
                                    <p:cond delay="0"/>
                                  </p:stCondLst>
                                  <p:childTnLst>
                                    <p:set>
                                      <p:cBhvr>
                                        <p:cTn id="44" dur="1" fill="hold">
                                          <p:stCondLst>
                                            <p:cond delay="0"/>
                                          </p:stCondLst>
                                        </p:cTn>
                                        <p:tgtEl>
                                          <p:spTgt spid="29"/>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88"/>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87"/>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5" grpId="0" animBg="1"/>
      <p:bldP spid="25" grpId="1" animBg="1"/>
      <p:bldP spid="86" grpId="0" animBg="1"/>
      <p:bldP spid="86" grpId="1" animBg="1"/>
      <p:bldP spid="88" grpId="0" animBg="1"/>
      <p:bldP spid="88" grpId="1" animBg="1"/>
      <p:bldP spid="87" grpId="0" animBg="1"/>
      <p:bldP spid="87"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C</a:t>
            </a:r>
            <a:r>
              <a:rPr kumimoji="1" lang="en-US" altLang="ja-JP" dirty="0" smtClean="0"/>
              <a:t>omparison</a:t>
            </a:r>
            <a:endParaRPr kumimoji="1" lang="ja-JP" altLang="en-US" dirty="0"/>
          </a:p>
        </p:txBody>
      </p:sp>
      <p:sp>
        <p:nvSpPr>
          <p:cNvPr id="35" name="コンテンツ プレースホルダ 34"/>
          <p:cNvSpPr>
            <a:spLocks noGrp="1"/>
          </p:cNvSpPr>
          <p:nvPr>
            <p:ph idx="1"/>
          </p:nvPr>
        </p:nvSpPr>
        <p:spPr>
          <a:xfrm>
            <a:off x="251520" y="6129300"/>
            <a:ext cx="8640960" cy="612068"/>
          </a:xfrm>
        </p:spPr>
        <p:txBody>
          <a:bodyPr/>
          <a:lstStyle/>
          <a:p>
            <a:r>
              <a:rPr kumimoji="1" lang="en-US" altLang="ja-JP" dirty="0" smtClean="0"/>
              <a:t>PMVC is better suited for our purpose!</a:t>
            </a:r>
            <a:endParaRPr kumimoji="1" lang="ja-JP" altLang="en-US" dirty="0"/>
          </a:p>
        </p:txBody>
      </p:sp>
      <p:sp>
        <p:nvSpPr>
          <p:cNvPr id="14" name="スライド番号プレースホルダ 13"/>
          <p:cNvSpPr>
            <a:spLocks noGrp="1"/>
          </p:cNvSpPr>
          <p:nvPr>
            <p:ph type="sldNum" sz="quarter" idx="12"/>
          </p:nvPr>
        </p:nvSpPr>
        <p:spPr/>
        <p:txBody>
          <a:bodyPr/>
          <a:lstStyle/>
          <a:p>
            <a:fld id="{D2D8002D-B5B0-4BAC-B1F6-782DDCCE6D9C}" type="slidenum">
              <a:rPr kumimoji="1" lang="ja-JP" altLang="en-US" smtClean="0"/>
              <a:pPr/>
              <a:t>15</a:t>
            </a:fld>
            <a:endParaRPr kumimoji="1" lang="ja-JP" altLang="en-US"/>
          </a:p>
        </p:txBody>
      </p:sp>
      <p:sp>
        <p:nvSpPr>
          <p:cNvPr id="23" name="テキスト ボックス 22"/>
          <p:cNvSpPr txBox="1"/>
          <p:nvPr/>
        </p:nvSpPr>
        <p:spPr>
          <a:xfrm>
            <a:off x="1835696" y="4874684"/>
            <a:ext cx="1148699" cy="461665"/>
          </a:xfrm>
          <a:prstGeom prst="rect">
            <a:avLst/>
          </a:prstGeom>
          <a:noFill/>
        </p:spPr>
        <p:txBody>
          <a:bodyPr wrap="square" rtlCol="0">
            <a:spAutoFit/>
          </a:bodyPr>
          <a:lstStyle/>
          <a:p>
            <a:pPr algn="ctr"/>
            <a:r>
              <a:rPr lang="en-US" altLang="ja-JP" sz="2400" dirty="0" smtClean="0"/>
              <a:t>13.8MB</a:t>
            </a:r>
          </a:p>
        </p:txBody>
      </p:sp>
      <p:sp>
        <p:nvSpPr>
          <p:cNvPr id="24" name="テキスト ボックス 23"/>
          <p:cNvSpPr txBox="1"/>
          <p:nvPr/>
        </p:nvSpPr>
        <p:spPr>
          <a:xfrm>
            <a:off x="6192180" y="4874684"/>
            <a:ext cx="1080120" cy="461665"/>
          </a:xfrm>
          <a:prstGeom prst="rect">
            <a:avLst/>
          </a:prstGeom>
          <a:noFill/>
        </p:spPr>
        <p:txBody>
          <a:bodyPr wrap="square" rtlCol="0">
            <a:spAutoFit/>
          </a:bodyPr>
          <a:lstStyle/>
          <a:p>
            <a:pPr algn="ctr"/>
            <a:r>
              <a:rPr lang="en-US" altLang="ja-JP" sz="2400" b="1" dirty="0" smtClean="0"/>
              <a:t>630KB</a:t>
            </a:r>
          </a:p>
        </p:txBody>
      </p:sp>
      <p:sp>
        <p:nvSpPr>
          <p:cNvPr id="25" name="テキスト ボックス 24"/>
          <p:cNvSpPr txBox="1"/>
          <p:nvPr/>
        </p:nvSpPr>
        <p:spPr>
          <a:xfrm>
            <a:off x="2015716" y="5252285"/>
            <a:ext cx="828092" cy="461665"/>
          </a:xfrm>
          <a:prstGeom prst="rect">
            <a:avLst/>
          </a:prstGeom>
          <a:noFill/>
        </p:spPr>
        <p:txBody>
          <a:bodyPr wrap="square" rtlCol="0">
            <a:spAutoFit/>
          </a:bodyPr>
          <a:lstStyle/>
          <a:p>
            <a:pPr algn="ctr"/>
            <a:r>
              <a:rPr lang="en-US" altLang="ja-JP" sz="2400" dirty="0" smtClean="0"/>
              <a:t>124s</a:t>
            </a:r>
          </a:p>
        </p:txBody>
      </p:sp>
      <p:sp>
        <p:nvSpPr>
          <p:cNvPr id="26" name="テキスト ボックス 25"/>
          <p:cNvSpPr txBox="1"/>
          <p:nvPr/>
        </p:nvSpPr>
        <p:spPr>
          <a:xfrm>
            <a:off x="6300192" y="5252285"/>
            <a:ext cx="828092" cy="461665"/>
          </a:xfrm>
          <a:prstGeom prst="rect">
            <a:avLst/>
          </a:prstGeom>
          <a:noFill/>
        </p:spPr>
        <p:txBody>
          <a:bodyPr wrap="square" rtlCol="0">
            <a:spAutoFit/>
          </a:bodyPr>
          <a:lstStyle/>
          <a:p>
            <a:pPr algn="ctr"/>
            <a:r>
              <a:rPr lang="en-US" altLang="ja-JP" sz="2400" b="1" dirty="0" smtClean="0"/>
              <a:t>–</a:t>
            </a:r>
          </a:p>
        </p:txBody>
      </p:sp>
      <p:sp>
        <p:nvSpPr>
          <p:cNvPr id="31" name="テキスト ボックス 30"/>
          <p:cNvSpPr txBox="1"/>
          <p:nvPr/>
        </p:nvSpPr>
        <p:spPr>
          <a:xfrm>
            <a:off x="1943708" y="5631631"/>
            <a:ext cx="864096" cy="461665"/>
          </a:xfrm>
          <a:prstGeom prst="rect">
            <a:avLst/>
          </a:prstGeom>
          <a:noFill/>
        </p:spPr>
        <p:txBody>
          <a:bodyPr wrap="square" rtlCol="0">
            <a:spAutoFit/>
          </a:bodyPr>
          <a:lstStyle/>
          <a:p>
            <a:pPr algn="ctr"/>
            <a:r>
              <a:rPr kumimoji="1" lang="en-US" altLang="ja-JP" sz="2400" dirty="0" smtClean="0"/>
              <a:t>3.4s</a:t>
            </a:r>
            <a:endParaRPr kumimoji="1" lang="ja-JP" altLang="en-US" sz="2400" dirty="0"/>
          </a:p>
        </p:txBody>
      </p:sp>
      <p:sp>
        <p:nvSpPr>
          <p:cNvPr id="32" name="テキスト ボックス 31"/>
          <p:cNvSpPr txBox="1"/>
          <p:nvPr/>
        </p:nvSpPr>
        <p:spPr>
          <a:xfrm>
            <a:off x="6228184" y="5631631"/>
            <a:ext cx="864096" cy="461665"/>
          </a:xfrm>
          <a:prstGeom prst="rect">
            <a:avLst/>
          </a:prstGeom>
          <a:noFill/>
        </p:spPr>
        <p:txBody>
          <a:bodyPr wrap="square" rtlCol="0">
            <a:spAutoFit/>
          </a:bodyPr>
          <a:lstStyle/>
          <a:p>
            <a:pPr algn="ctr"/>
            <a:r>
              <a:rPr kumimoji="1" lang="en-US" altLang="ja-JP" sz="2400" dirty="0" smtClean="0"/>
              <a:t>4.3s</a:t>
            </a:r>
            <a:endParaRPr kumimoji="1" lang="ja-JP" altLang="en-US" sz="2400" dirty="0"/>
          </a:p>
        </p:txBody>
      </p:sp>
      <p:sp>
        <p:nvSpPr>
          <p:cNvPr id="33" name="テキスト ボックス 32"/>
          <p:cNvSpPr txBox="1"/>
          <p:nvPr/>
        </p:nvSpPr>
        <p:spPr>
          <a:xfrm>
            <a:off x="1633173" y="1016732"/>
            <a:ext cx="1498667" cy="461665"/>
          </a:xfrm>
          <a:prstGeom prst="rect">
            <a:avLst/>
          </a:prstGeom>
          <a:noFill/>
        </p:spPr>
        <p:txBody>
          <a:bodyPr wrap="square" rtlCol="0">
            <a:spAutoFit/>
          </a:bodyPr>
          <a:lstStyle/>
          <a:p>
            <a:pPr algn="ctr"/>
            <a:r>
              <a:rPr kumimoji="1" lang="en-US" altLang="ja-JP" sz="2400" dirty="0" smtClean="0"/>
              <a:t>Poisson</a:t>
            </a:r>
            <a:endParaRPr kumimoji="1" lang="ja-JP" altLang="en-US" sz="2400" dirty="0"/>
          </a:p>
        </p:txBody>
      </p:sp>
      <p:sp>
        <p:nvSpPr>
          <p:cNvPr id="34" name="テキスト ボックス 33"/>
          <p:cNvSpPr txBox="1"/>
          <p:nvPr/>
        </p:nvSpPr>
        <p:spPr>
          <a:xfrm>
            <a:off x="6084168" y="1016732"/>
            <a:ext cx="1332148" cy="461665"/>
          </a:xfrm>
          <a:prstGeom prst="rect">
            <a:avLst/>
          </a:prstGeom>
          <a:noFill/>
        </p:spPr>
        <p:txBody>
          <a:bodyPr wrap="square" rtlCol="0">
            <a:spAutoFit/>
          </a:bodyPr>
          <a:lstStyle/>
          <a:p>
            <a:pPr algn="ctr"/>
            <a:r>
              <a:rPr kumimoji="1" lang="en-US" altLang="ja-JP" sz="2400" dirty="0" smtClean="0"/>
              <a:t>PMVC</a:t>
            </a:r>
            <a:endParaRPr kumimoji="1" lang="ja-JP" altLang="en-US" sz="2400" dirty="0"/>
          </a:p>
        </p:txBody>
      </p:sp>
      <p:pic>
        <p:nvPicPr>
          <p:cNvPr id="17" name="Picture 7"/>
          <p:cNvPicPr>
            <a:picLocks noChangeAspect="1" noChangeArrowheads="1"/>
          </p:cNvPicPr>
          <p:nvPr/>
        </p:nvPicPr>
        <p:blipFill>
          <a:blip r:embed="rId3" cstate="print">
            <a:clrChange>
              <a:clrFrom>
                <a:srgbClr val="FEFEFE"/>
              </a:clrFrom>
              <a:clrTo>
                <a:srgbClr val="FEFEFE">
                  <a:alpha val="0"/>
                </a:srgbClr>
              </a:clrTo>
            </a:clrChange>
          </a:blip>
          <a:stretch>
            <a:fillRect/>
          </a:stretch>
        </p:blipFill>
        <p:spPr bwMode="auto">
          <a:xfrm>
            <a:off x="5004048" y="1372596"/>
            <a:ext cx="3453027" cy="3335309"/>
          </a:xfrm>
          <a:prstGeom prst="rect">
            <a:avLst/>
          </a:prstGeom>
          <a:noFill/>
          <a:ln>
            <a:noFill/>
          </a:ln>
        </p:spPr>
      </p:pic>
      <p:pic>
        <p:nvPicPr>
          <p:cNvPr id="18" name="Picture 8"/>
          <p:cNvPicPr>
            <a:picLocks noChangeAspect="1" noChangeArrowheads="1"/>
          </p:cNvPicPr>
          <p:nvPr/>
        </p:nvPicPr>
        <p:blipFill>
          <a:blip r:embed="rId4" cstate="print"/>
          <a:stretch>
            <a:fillRect/>
          </a:stretch>
        </p:blipFill>
        <p:spPr bwMode="auto">
          <a:xfrm>
            <a:off x="7020272" y="3407116"/>
            <a:ext cx="1536325" cy="1376095"/>
          </a:xfrm>
          <a:prstGeom prst="rect">
            <a:avLst/>
          </a:prstGeom>
          <a:noFill/>
          <a:ln w="28575">
            <a:solidFill>
              <a:schemeClr val="tx1">
                <a:lumMod val="65000"/>
                <a:lumOff val="35000"/>
              </a:schemeClr>
            </a:solidFill>
          </a:ln>
        </p:spPr>
      </p:pic>
      <p:pic>
        <p:nvPicPr>
          <p:cNvPr id="19" name="Picture 5"/>
          <p:cNvPicPr>
            <a:picLocks noChangeAspect="1" noChangeArrowheads="1"/>
          </p:cNvPicPr>
          <p:nvPr/>
        </p:nvPicPr>
        <p:blipFill>
          <a:blip r:embed="rId5" cstate="print">
            <a:clrChange>
              <a:clrFrom>
                <a:srgbClr val="FFFFFF"/>
              </a:clrFrom>
              <a:clrTo>
                <a:srgbClr val="FFFFFF">
                  <a:alpha val="0"/>
                </a:srgbClr>
              </a:clrTo>
            </a:clrChange>
          </a:blip>
          <a:stretch>
            <a:fillRect/>
          </a:stretch>
        </p:blipFill>
        <p:spPr bwMode="auto">
          <a:xfrm>
            <a:off x="683568" y="1319197"/>
            <a:ext cx="3456384" cy="3393110"/>
          </a:xfrm>
          <a:prstGeom prst="rect">
            <a:avLst/>
          </a:prstGeom>
          <a:noFill/>
          <a:ln>
            <a:noFill/>
          </a:ln>
        </p:spPr>
      </p:pic>
      <p:pic>
        <p:nvPicPr>
          <p:cNvPr id="20" name="Picture 6"/>
          <p:cNvPicPr>
            <a:picLocks noChangeAspect="1" noChangeArrowheads="1"/>
          </p:cNvPicPr>
          <p:nvPr/>
        </p:nvPicPr>
        <p:blipFill>
          <a:blip r:embed="rId6" cstate="print"/>
          <a:stretch>
            <a:fillRect/>
          </a:stretch>
        </p:blipFill>
        <p:spPr bwMode="auto">
          <a:xfrm>
            <a:off x="2699791" y="3402924"/>
            <a:ext cx="1545183" cy="1394228"/>
          </a:xfrm>
          <a:prstGeom prst="rect">
            <a:avLst/>
          </a:prstGeom>
          <a:noFill/>
          <a:ln w="28575">
            <a:solidFill>
              <a:schemeClr val="tx1">
                <a:lumMod val="65000"/>
                <a:lumOff val="35000"/>
              </a:schemeClr>
            </a:solidFill>
          </a:ln>
        </p:spPr>
      </p:pic>
      <p:sp>
        <p:nvSpPr>
          <p:cNvPr id="21" name="テキスト ボックス 20"/>
          <p:cNvSpPr txBox="1"/>
          <p:nvPr/>
        </p:nvSpPr>
        <p:spPr>
          <a:xfrm>
            <a:off x="4031940" y="1265855"/>
            <a:ext cx="1728192" cy="830997"/>
          </a:xfrm>
          <a:prstGeom prst="rect">
            <a:avLst/>
          </a:prstGeom>
          <a:noFill/>
        </p:spPr>
        <p:txBody>
          <a:bodyPr wrap="square" rtlCol="0">
            <a:spAutoFit/>
          </a:bodyPr>
          <a:lstStyle/>
          <a:p>
            <a:pPr algn="ctr"/>
            <a:r>
              <a:rPr kumimoji="1" lang="en-US" altLang="ja-JP" sz="2400" dirty="0" smtClean="0"/>
              <a:t>comparable quality</a:t>
            </a:r>
            <a:endParaRPr kumimoji="1" lang="ja-JP" altLang="en-US" sz="2400" dirty="0"/>
          </a:p>
        </p:txBody>
      </p:sp>
      <p:cxnSp>
        <p:nvCxnSpPr>
          <p:cNvPr id="27" name="直線矢印コネクタ 26"/>
          <p:cNvCxnSpPr/>
          <p:nvPr/>
        </p:nvCxnSpPr>
        <p:spPr>
          <a:xfrm rot="5400000">
            <a:off x="3833918" y="2510898"/>
            <a:ext cx="1188132" cy="432048"/>
          </a:xfrm>
          <a:prstGeom prst="straightConnector1">
            <a:avLst/>
          </a:prstGeom>
          <a:ln w="38100" cap="rnd">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p:nvPr/>
        </p:nvCxnSpPr>
        <p:spPr>
          <a:xfrm>
            <a:off x="5040052" y="2060848"/>
            <a:ext cx="1872208" cy="1296144"/>
          </a:xfrm>
          <a:prstGeom prst="straightConnector1">
            <a:avLst/>
          </a:prstGeom>
          <a:ln w="38100" cap="rnd">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テキスト ボックス 36"/>
          <p:cNvSpPr txBox="1"/>
          <p:nvPr/>
        </p:nvSpPr>
        <p:spPr>
          <a:xfrm>
            <a:off x="251520" y="4874684"/>
            <a:ext cx="1404156" cy="461665"/>
          </a:xfrm>
          <a:prstGeom prst="rect">
            <a:avLst/>
          </a:prstGeom>
          <a:noFill/>
        </p:spPr>
        <p:txBody>
          <a:bodyPr wrap="square" rtlCol="0">
            <a:spAutoFit/>
          </a:bodyPr>
          <a:lstStyle/>
          <a:p>
            <a:r>
              <a:rPr lang="en-US" altLang="ja-JP" sz="2400" dirty="0" smtClean="0"/>
              <a:t>memory:</a:t>
            </a:r>
          </a:p>
        </p:txBody>
      </p:sp>
      <p:sp>
        <p:nvSpPr>
          <p:cNvPr id="38" name="テキスト ボックス 37"/>
          <p:cNvSpPr txBox="1"/>
          <p:nvPr/>
        </p:nvSpPr>
        <p:spPr>
          <a:xfrm>
            <a:off x="251520" y="5252285"/>
            <a:ext cx="1404156" cy="461665"/>
          </a:xfrm>
          <a:prstGeom prst="rect">
            <a:avLst/>
          </a:prstGeom>
          <a:noFill/>
        </p:spPr>
        <p:txBody>
          <a:bodyPr wrap="square" rtlCol="0">
            <a:spAutoFit/>
          </a:bodyPr>
          <a:lstStyle/>
          <a:p>
            <a:r>
              <a:rPr kumimoji="1" lang="en-US" altLang="ja-JP" sz="2400" dirty="0" err="1" smtClean="0"/>
              <a:t>precomp</a:t>
            </a:r>
            <a:r>
              <a:rPr kumimoji="1" lang="en-US" altLang="ja-JP" sz="2400" dirty="0" smtClean="0"/>
              <a:t>:</a:t>
            </a:r>
            <a:endParaRPr lang="en-US" altLang="ja-JP" sz="2400" dirty="0" smtClean="0"/>
          </a:p>
        </p:txBody>
      </p:sp>
      <p:sp>
        <p:nvSpPr>
          <p:cNvPr id="39" name="テキスト ボックス 38"/>
          <p:cNvSpPr txBox="1"/>
          <p:nvPr/>
        </p:nvSpPr>
        <p:spPr>
          <a:xfrm>
            <a:off x="251520" y="5631631"/>
            <a:ext cx="1404156" cy="461665"/>
          </a:xfrm>
          <a:prstGeom prst="rect">
            <a:avLst/>
          </a:prstGeom>
          <a:noFill/>
        </p:spPr>
        <p:txBody>
          <a:bodyPr wrap="square" rtlCol="0">
            <a:spAutoFit/>
          </a:bodyPr>
          <a:lstStyle/>
          <a:p>
            <a:r>
              <a:rPr kumimoji="1" lang="en-US" altLang="ja-JP" sz="2400" dirty="0" smtClean="0"/>
              <a:t>cutting:</a:t>
            </a:r>
            <a:endParaRPr kumimoji="1" lang="ja-JP" altLang="en-US" sz="2400" dirty="0"/>
          </a:p>
        </p:txBody>
      </p:sp>
      <p:cxnSp>
        <p:nvCxnSpPr>
          <p:cNvPr id="42" name="line1"/>
          <p:cNvCxnSpPr/>
          <p:nvPr/>
        </p:nvCxnSpPr>
        <p:spPr>
          <a:xfrm>
            <a:off x="251520" y="5312256"/>
            <a:ext cx="8352928"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line2"/>
          <p:cNvCxnSpPr/>
          <p:nvPr/>
        </p:nvCxnSpPr>
        <p:spPr>
          <a:xfrm>
            <a:off x="251520" y="5682012"/>
            <a:ext cx="8352928"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line3"/>
          <p:cNvCxnSpPr/>
          <p:nvPr/>
        </p:nvCxnSpPr>
        <p:spPr>
          <a:xfrm>
            <a:off x="251520" y="6057292"/>
            <a:ext cx="8352928"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uild="p"/>
      <p:bldP spid="23" grpId="0"/>
      <p:bldP spid="24" grpId="0"/>
      <p:bldP spid="25" grpId="0"/>
      <p:bldP spid="26" grpId="0"/>
      <p:bldP spid="31" grpId="0"/>
      <p:bldP spid="32" grpId="0"/>
      <p:bldP spid="21" grpId="0"/>
      <p:bldP spid="37" grpId="0"/>
      <p:bldP spid="38" grpId="0"/>
      <p:bldP spid="3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2313384"/>
            <a:ext cx="8640960" cy="1115616"/>
          </a:xfrm>
        </p:spPr>
        <p:txBody>
          <a:bodyPr>
            <a:normAutofit fontScale="90000"/>
          </a:bodyPr>
          <a:lstStyle/>
          <a:p>
            <a:pPr algn="ctr"/>
            <a:r>
              <a:rPr lang="en-US" altLang="ja-JP" dirty="0" smtClean="0"/>
              <a:t>Interface for creating </a:t>
            </a:r>
            <a:r>
              <a:rPr kumimoji="1" lang="en-US" altLang="ja-JP" dirty="0" smtClean="0"/>
              <a:t>Diffusion Surfaces</a:t>
            </a:r>
            <a:endParaRPr kumimoji="1" lang="ja-JP" altLang="en-US" dirty="0"/>
          </a:p>
        </p:txBody>
      </p:sp>
      <p:sp>
        <p:nvSpPr>
          <p:cNvPr id="3" name="スライド番号プレースホルダ 2"/>
          <p:cNvSpPr>
            <a:spLocks noGrp="1"/>
          </p:cNvSpPr>
          <p:nvPr>
            <p:ph type="sldNum" sz="quarter" idx="12"/>
          </p:nvPr>
        </p:nvSpPr>
        <p:spPr/>
        <p:txBody>
          <a:bodyPr/>
          <a:lstStyle/>
          <a:p>
            <a:fld id="{D2D8002D-B5B0-4BAC-B1F6-782DDCCE6D9C}" type="slidenum">
              <a:rPr kumimoji="1" lang="ja-JP" altLang="en-US" smtClean="0"/>
              <a:pPr/>
              <a:t>16</a:t>
            </a:fld>
            <a:endParaRPr kumimoji="1" lang="ja-JP" altLang="en-US"/>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How to model fruit &amp; vegetables?</a:t>
            </a:r>
            <a:endParaRPr kumimoji="1" lang="ja-JP" altLang="en-US" dirty="0"/>
          </a:p>
        </p:txBody>
      </p:sp>
      <p:sp>
        <p:nvSpPr>
          <p:cNvPr id="3" name="コンテンツ プレースホルダ 2"/>
          <p:cNvSpPr>
            <a:spLocks noGrp="1"/>
          </p:cNvSpPr>
          <p:nvPr>
            <p:ph idx="1"/>
          </p:nvPr>
        </p:nvSpPr>
        <p:spPr/>
        <p:txBody>
          <a:bodyPr>
            <a:normAutofit/>
          </a:bodyPr>
          <a:lstStyle/>
          <a:p>
            <a:r>
              <a:rPr kumimoji="1" lang="en-US" altLang="ja-JP" dirty="0" smtClean="0"/>
              <a:t>Any 3D modeling tool could be used</a:t>
            </a:r>
          </a:p>
          <a:p>
            <a:pPr lvl="1"/>
            <a:r>
              <a:rPr lang="en-US" altLang="ja-JP" dirty="0" smtClean="0"/>
              <a:t>3ds Max, Maya</a:t>
            </a:r>
          </a:p>
          <a:p>
            <a:pPr lvl="3"/>
            <a:endParaRPr lang="en-US" altLang="ja-JP" dirty="0" smtClean="0"/>
          </a:p>
          <a:p>
            <a:r>
              <a:rPr lang="en-US" altLang="ja-JP" dirty="0" smtClean="0"/>
              <a:t>But traditional modeling is tedious</a:t>
            </a:r>
          </a:p>
          <a:p>
            <a:pPr lvl="3"/>
            <a:endParaRPr kumimoji="1" lang="en-US" altLang="ja-JP" dirty="0" smtClean="0"/>
          </a:p>
          <a:p>
            <a:r>
              <a:rPr lang="en-US" altLang="ja-JP" dirty="0" smtClean="0"/>
              <a:t>We exploit rotational symmetry</a:t>
            </a:r>
          </a:p>
        </p:txBody>
      </p:sp>
      <p:sp>
        <p:nvSpPr>
          <p:cNvPr id="4" name="スライド番号プレースホルダ 3"/>
          <p:cNvSpPr>
            <a:spLocks noGrp="1"/>
          </p:cNvSpPr>
          <p:nvPr>
            <p:ph type="sldNum" sz="quarter" idx="12"/>
          </p:nvPr>
        </p:nvSpPr>
        <p:spPr/>
        <p:txBody>
          <a:bodyPr/>
          <a:lstStyle/>
          <a:p>
            <a:fld id="{BE387D97-BE28-4FFD-BA13-A9D9CEA3CCD0}" type="slidenum">
              <a:rPr kumimoji="1" lang="ja-JP" altLang="en-US" smtClean="0"/>
              <a:pPr/>
              <a:t>17</a:t>
            </a:fld>
            <a:endParaRPr kumimoji="1" lang="ja-JP" altLang="en-US" dirty="0"/>
          </a:p>
        </p:txBody>
      </p:sp>
      <p:grpSp>
        <p:nvGrpSpPr>
          <p:cNvPr id="9" name="グループ化 8"/>
          <p:cNvGrpSpPr/>
          <p:nvPr/>
        </p:nvGrpSpPr>
        <p:grpSpPr>
          <a:xfrm>
            <a:off x="350824" y="4365104"/>
            <a:ext cx="8397640" cy="2016227"/>
            <a:chOff x="350824" y="4257092"/>
            <a:chExt cx="8397640" cy="2016227"/>
          </a:xfrm>
        </p:grpSpPr>
        <p:pic>
          <p:nvPicPr>
            <p:cNvPr id="7" name="Picture 4" descr="C:\Users\kenshi\Documents\projects\StructuredVolume\DiffusionSurfaces - result\ds_tomato\tomato-h.jpg"/>
            <p:cNvPicPr>
              <a:picLocks noChangeAspect="1" noChangeArrowheads="1"/>
            </p:cNvPicPr>
            <p:nvPr/>
          </p:nvPicPr>
          <p:blipFill>
            <a:blip r:embed="rId3"/>
            <a:srcRect/>
            <a:stretch>
              <a:fillRect/>
            </a:stretch>
          </p:blipFill>
          <p:spPr bwMode="auto">
            <a:xfrm>
              <a:off x="350824" y="4257092"/>
              <a:ext cx="2021000" cy="2016227"/>
            </a:xfrm>
            <a:prstGeom prst="rect">
              <a:avLst/>
            </a:prstGeom>
            <a:noFill/>
            <a:ln>
              <a:solidFill>
                <a:schemeClr val="tx1"/>
              </a:solidFill>
            </a:ln>
          </p:spPr>
        </p:pic>
        <p:pic>
          <p:nvPicPr>
            <p:cNvPr id="1029" name="Picture 5" descr="C:\Users\kenshi\Pictures\fruits\okra\okura_danmen.jpg"/>
            <p:cNvPicPr>
              <a:picLocks noChangeAspect="1" noChangeArrowheads="1"/>
            </p:cNvPicPr>
            <p:nvPr/>
          </p:nvPicPr>
          <p:blipFill>
            <a:blip r:embed="rId4"/>
            <a:srcRect/>
            <a:stretch>
              <a:fillRect/>
            </a:stretch>
          </p:blipFill>
          <p:spPr bwMode="auto">
            <a:xfrm>
              <a:off x="4608004" y="4257092"/>
              <a:ext cx="2016224" cy="2016224"/>
            </a:xfrm>
            <a:prstGeom prst="rect">
              <a:avLst/>
            </a:prstGeom>
            <a:noFill/>
            <a:ln>
              <a:solidFill>
                <a:schemeClr val="tx1"/>
              </a:solidFill>
            </a:ln>
          </p:spPr>
        </p:pic>
        <p:pic>
          <p:nvPicPr>
            <p:cNvPr id="12" name="Picture 2" descr="http://www.goodhousekeeping.com/cm/goodhousekeeping/images/pq/RedOnionHalf-fb.jpg"/>
            <p:cNvPicPr>
              <a:picLocks noChangeAspect="1" noChangeArrowheads="1"/>
            </p:cNvPicPr>
            <p:nvPr/>
          </p:nvPicPr>
          <p:blipFill>
            <a:blip r:embed="rId5"/>
            <a:srcRect/>
            <a:stretch>
              <a:fillRect/>
            </a:stretch>
          </p:blipFill>
          <p:spPr bwMode="auto">
            <a:xfrm>
              <a:off x="2483768" y="4257094"/>
              <a:ext cx="2016222" cy="2016222"/>
            </a:xfrm>
            <a:prstGeom prst="rect">
              <a:avLst/>
            </a:prstGeom>
            <a:noFill/>
            <a:ln>
              <a:solidFill>
                <a:schemeClr val="tx1"/>
              </a:solidFill>
            </a:ln>
          </p:spPr>
        </p:pic>
        <p:pic>
          <p:nvPicPr>
            <p:cNvPr id="32769" name="Picture 1"/>
            <p:cNvPicPr>
              <a:picLocks noChangeAspect="1" noChangeArrowheads="1"/>
            </p:cNvPicPr>
            <p:nvPr/>
          </p:nvPicPr>
          <p:blipFill>
            <a:blip r:embed="rId6"/>
            <a:srcRect/>
            <a:stretch>
              <a:fillRect/>
            </a:stretch>
          </p:blipFill>
          <p:spPr bwMode="auto">
            <a:xfrm>
              <a:off x="6732240" y="4257092"/>
              <a:ext cx="2016224" cy="2016224"/>
            </a:xfrm>
            <a:prstGeom prst="rect">
              <a:avLst/>
            </a:prstGeom>
            <a:noFill/>
            <a:ln w="9525">
              <a:solidFill>
                <a:schemeClr val="tx1"/>
              </a:solidFill>
              <a:miter lim="800000"/>
              <a:headEnd/>
              <a:tailEnd/>
            </a:ln>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Two types of rotational symmetry</a:t>
            </a:r>
            <a:endParaRPr kumimoji="1" lang="ja-JP" altLang="en-US" dirty="0"/>
          </a:p>
        </p:txBody>
      </p:sp>
      <p:sp>
        <p:nvSpPr>
          <p:cNvPr id="6" name="コンテンツ プレースホルダ 5"/>
          <p:cNvSpPr>
            <a:spLocks noGrp="1"/>
          </p:cNvSpPr>
          <p:nvPr>
            <p:ph sz="half" idx="1"/>
          </p:nvPr>
        </p:nvSpPr>
        <p:spPr/>
        <p:txBody>
          <a:bodyPr/>
          <a:lstStyle/>
          <a:p>
            <a:r>
              <a:rPr kumimoji="1" lang="en-US" altLang="ja-JP" dirty="0" smtClean="0"/>
              <a:t>Cylindrical symmetry</a:t>
            </a:r>
            <a:endParaRPr kumimoji="1" lang="ja-JP" altLang="en-US" dirty="0"/>
          </a:p>
        </p:txBody>
      </p:sp>
      <p:sp>
        <p:nvSpPr>
          <p:cNvPr id="7" name="コンテンツ プレースホルダ 6"/>
          <p:cNvSpPr>
            <a:spLocks noGrp="1"/>
          </p:cNvSpPr>
          <p:nvPr>
            <p:ph sz="half" idx="2"/>
          </p:nvPr>
        </p:nvSpPr>
        <p:spPr/>
        <p:txBody>
          <a:bodyPr/>
          <a:lstStyle/>
          <a:p>
            <a:r>
              <a:rPr lang="en-US" altLang="ja-JP" dirty="0" smtClean="0"/>
              <a:t>N-fold symmetry</a:t>
            </a:r>
            <a:endParaRPr kumimoji="1" lang="ja-JP" altLang="en-US" dirty="0"/>
          </a:p>
        </p:txBody>
      </p:sp>
      <p:sp>
        <p:nvSpPr>
          <p:cNvPr id="4" name="スライド番号プレースホルダ 3"/>
          <p:cNvSpPr>
            <a:spLocks noGrp="1"/>
          </p:cNvSpPr>
          <p:nvPr>
            <p:ph type="sldNum" sz="quarter" idx="12"/>
          </p:nvPr>
        </p:nvSpPr>
        <p:spPr/>
        <p:txBody>
          <a:bodyPr/>
          <a:lstStyle/>
          <a:p>
            <a:fld id="{BE387D97-BE28-4FFD-BA13-A9D9CEA3CCD0}" type="slidenum">
              <a:rPr kumimoji="1" lang="ja-JP" altLang="en-US" smtClean="0"/>
              <a:pPr/>
              <a:t>18</a:t>
            </a:fld>
            <a:endParaRPr kumimoji="1" lang="ja-JP" altLang="en-US" dirty="0"/>
          </a:p>
        </p:txBody>
      </p:sp>
      <p:pic>
        <p:nvPicPr>
          <p:cNvPr id="1026" name="onion_h" descr="http://www.goodhousekeeping.com/cm/goodhousekeeping/images/pq/RedOnionHalf-fb.jpg"/>
          <p:cNvPicPr>
            <a:picLocks noChangeAspect="1" noChangeArrowheads="1"/>
          </p:cNvPicPr>
          <p:nvPr/>
        </p:nvPicPr>
        <p:blipFill>
          <a:blip r:embed="rId3"/>
          <a:srcRect/>
          <a:stretch>
            <a:fillRect/>
          </a:stretch>
        </p:blipFill>
        <p:spPr bwMode="auto">
          <a:xfrm>
            <a:off x="323528" y="1892498"/>
            <a:ext cx="2328590" cy="2328590"/>
          </a:xfrm>
          <a:prstGeom prst="rect">
            <a:avLst/>
          </a:prstGeom>
          <a:noFill/>
          <a:ln>
            <a:solidFill>
              <a:schemeClr val="tx1"/>
            </a:solidFill>
          </a:ln>
        </p:spPr>
      </p:pic>
      <p:pic>
        <p:nvPicPr>
          <p:cNvPr id="2050" name="onion_v"/>
          <p:cNvPicPr>
            <a:picLocks noChangeAspect="1" noChangeArrowheads="1"/>
          </p:cNvPicPr>
          <p:nvPr/>
        </p:nvPicPr>
        <p:blipFill>
          <a:blip r:embed="rId4"/>
          <a:srcRect t="3073" b="9333"/>
          <a:stretch>
            <a:fillRect/>
          </a:stretch>
        </p:blipFill>
        <p:spPr bwMode="auto">
          <a:xfrm>
            <a:off x="2051720" y="3104964"/>
            <a:ext cx="2268252" cy="2587323"/>
          </a:xfrm>
          <a:prstGeom prst="rect">
            <a:avLst/>
          </a:prstGeom>
          <a:noFill/>
          <a:ln w="9525">
            <a:solidFill>
              <a:schemeClr val="tx1"/>
            </a:solidFill>
            <a:miter lim="800000"/>
            <a:headEnd/>
            <a:tailEnd/>
          </a:ln>
        </p:spPr>
      </p:pic>
      <p:sp>
        <p:nvSpPr>
          <p:cNvPr id="8" name="コンテンツ プレースホルダ 2"/>
          <p:cNvSpPr txBox="1">
            <a:spLocks/>
          </p:cNvSpPr>
          <p:nvPr/>
        </p:nvSpPr>
        <p:spPr>
          <a:xfrm>
            <a:off x="251520" y="5733256"/>
            <a:ext cx="8640960" cy="1008112"/>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altLang="ja-JP" sz="3200" dirty="0" smtClean="0"/>
              <a:t>W</a:t>
            </a:r>
            <a:r>
              <a:rPr kumimoji="1" lang="en-US" altLang="ja-JP" sz="3200" b="0" i="0" u="none" strike="noStrike" kern="1200" cap="none" spc="0" normalizeH="0" noProof="0" dirty="0" smtClean="0">
                <a:ln>
                  <a:noFill/>
                </a:ln>
                <a:solidFill>
                  <a:schemeClr val="tx1"/>
                </a:solidFill>
                <a:effectLst/>
                <a:uLnTx/>
                <a:uFillTx/>
                <a:latin typeface="+mn-lt"/>
                <a:ea typeface="+mn-ea"/>
                <a:cs typeface="+mn-cs"/>
              </a:rPr>
              <a:t>e design UIs accordingly</a:t>
            </a:r>
            <a:endParaRPr kumimoji="1" lang="en-US" altLang="ja-JP" sz="32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9" name="tomato_h" descr="C:\Documents and Settings\kenshi\Desktop\csimages\tomato-h.jpg"/>
          <p:cNvPicPr>
            <a:picLocks noChangeAspect="1" noChangeArrowheads="1"/>
          </p:cNvPicPr>
          <p:nvPr/>
        </p:nvPicPr>
        <p:blipFill>
          <a:blip r:embed="rId5" cstate="print"/>
          <a:srcRect/>
          <a:stretch>
            <a:fillRect/>
          </a:stretch>
        </p:blipFill>
        <p:spPr bwMode="auto">
          <a:xfrm>
            <a:off x="4644008" y="1892498"/>
            <a:ext cx="2205476" cy="2151684"/>
          </a:xfrm>
          <a:prstGeom prst="rect">
            <a:avLst/>
          </a:prstGeom>
          <a:noFill/>
          <a:ln>
            <a:solidFill>
              <a:schemeClr val="tx1"/>
            </a:solidFill>
          </a:ln>
          <a:effectLst/>
        </p:spPr>
      </p:pic>
      <p:pic>
        <p:nvPicPr>
          <p:cNvPr id="10" name="tomato_v" descr="C:\Documents and Settings\kenshi\My Documents\material - writings\s10 - StructuredVolume\result\tomato\tomato-v.jpg"/>
          <p:cNvPicPr>
            <a:picLocks noChangeAspect="1" noChangeArrowheads="1"/>
          </p:cNvPicPr>
          <p:nvPr/>
        </p:nvPicPr>
        <p:blipFill>
          <a:blip r:embed="rId6" cstate="print"/>
          <a:srcRect/>
          <a:stretch>
            <a:fillRect/>
          </a:stretch>
        </p:blipFill>
        <p:spPr bwMode="auto">
          <a:xfrm>
            <a:off x="6048164" y="3532047"/>
            <a:ext cx="2608830" cy="2160240"/>
          </a:xfrm>
          <a:prstGeom prst="rect">
            <a:avLst/>
          </a:prstGeom>
          <a:noFill/>
          <a:ln>
            <a:solidFill>
              <a:schemeClr val="tx1"/>
            </a:solidFill>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3D modeling workflow</a:t>
            </a:r>
            <a:endParaRPr lang="ja-JP" altLang="en-US" dirty="0"/>
          </a:p>
        </p:txBody>
      </p:sp>
      <p:sp>
        <p:nvSpPr>
          <p:cNvPr id="13" name="スライド番号プレースホルダ 12"/>
          <p:cNvSpPr>
            <a:spLocks noGrp="1"/>
          </p:cNvSpPr>
          <p:nvPr>
            <p:ph type="sldNum" sz="quarter" idx="12"/>
          </p:nvPr>
        </p:nvSpPr>
        <p:spPr/>
        <p:txBody>
          <a:bodyPr/>
          <a:lstStyle/>
          <a:p>
            <a:fld id="{D2D8002D-B5B0-4BAC-B1F6-782DDCCE6D9C}" type="slidenum">
              <a:rPr lang="ja-JP" altLang="en-US" smtClean="0"/>
              <a:pPr/>
              <a:t>19</a:t>
            </a:fld>
            <a:endParaRPr lang="ja-JP" altLang="en-US"/>
          </a:p>
        </p:txBody>
      </p:sp>
      <p:sp>
        <p:nvSpPr>
          <p:cNvPr id="4" name="テキスト ボックス 3"/>
          <p:cNvSpPr txBox="1"/>
          <p:nvPr/>
        </p:nvSpPr>
        <p:spPr>
          <a:xfrm>
            <a:off x="251519" y="1275147"/>
            <a:ext cx="5292589" cy="461665"/>
          </a:xfrm>
          <a:prstGeom prst="rect">
            <a:avLst/>
          </a:prstGeom>
          <a:noFill/>
        </p:spPr>
        <p:txBody>
          <a:bodyPr wrap="square" rtlCol="0">
            <a:spAutoFit/>
          </a:bodyPr>
          <a:lstStyle/>
          <a:p>
            <a:r>
              <a:rPr lang="en-US" altLang="ja-JP" sz="2400" dirty="0" smtClean="0"/>
              <a:t>S</a:t>
            </a:r>
            <a:r>
              <a:rPr kumimoji="1" lang="en-US" altLang="ja-JP" sz="2400" dirty="0" smtClean="0"/>
              <a:t>ketch profiles in 2D to create 3D shapes</a:t>
            </a:r>
            <a:endParaRPr kumimoji="1" lang="ja-JP" altLang="en-US" sz="2400" dirty="0"/>
          </a:p>
        </p:txBody>
      </p:sp>
      <p:sp>
        <p:nvSpPr>
          <p:cNvPr id="8" name="テキスト ボックス 7"/>
          <p:cNvSpPr txBox="1"/>
          <p:nvPr/>
        </p:nvSpPr>
        <p:spPr>
          <a:xfrm>
            <a:off x="4139952" y="5033922"/>
            <a:ext cx="2268252" cy="707886"/>
          </a:xfrm>
          <a:prstGeom prst="rect">
            <a:avLst/>
          </a:prstGeom>
          <a:noFill/>
        </p:spPr>
        <p:txBody>
          <a:bodyPr wrap="square" rtlCol="0">
            <a:spAutoFit/>
          </a:bodyPr>
          <a:lstStyle/>
          <a:p>
            <a:r>
              <a:rPr kumimoji="1" lang="en-US" altLang="ja-JP" sz="2000" dirty="0" smtClean="0"/>
              <a:t>surfaces generated</a:t>
            </a:r>
          </a:p>
          <a:p>
            <a:r>
              <a:rPr kumimoji="1" lang="en-US" altLang="ja-JP" sz="2000" dirty="0" smtClean="0"/>
              <a:t>by sweeping</a:t>
            </a:r>
            <a:endParaRPr kumimoji="1" lang="ja-JP" altLang="en-US" sz="2000" dirty="0"/>
          </a:p>
        </p:txBody>
      </p:sp>
      <p:sp>
        <p:nvSpPr>
          <p:cNvPr id="11" name="テキスト ボックス 10"/>
          <p:cNvSpPr txBox="1"/>
          <p:nvPr/>
        </p:nvSpPr>
        <p:spPr>
          <a:xfrm>
            <a:off x="6732240" y="1275147"/>
            <a:ext cx="2350115" cy="461665"/>
          </a:xfrm>
          <a:prstGeom prst="rect">
            <a:avLst/>
          </a:prstGeom>
          <a:noFill/>
        </p:spPr>
        <p:txBody>
          <a:bodyPr wrap="square" rtlCol="0">
            <a:spAutoFit/>
          </a:bodyPr>
          <a:lstStyle/>
          <a:p>
            <a:r>
              <a:rPr lang="en-US" altLang="ja-JP" sz="2400" dirty="0" smtClean="0"/>
              <a:t>P</a:t>
            </a:r>
            <a:r>
              <a:rPr kumimoji="1" lang="en-US" altLang="ja-JP" sz="2400" dirty="0" smtClean="0"/>
              <a:t>aint colors in 3D</a:t>
            </a:r>
            <a:endParaRPr kumimoji="1" lang="ja-JP" altLang="en-US" sz="2400" dirty="0"/>
          </a:p>
        </p:txBody>
      </p:sp>
      <p:sp>
        <p:nvSpPr>
          <p:cNvPr id="15" name="正方形/長方形 14"/>
          <p:cNvSpPr/>
          <p:nvPr/>
        </p:nvSpPr>
        <p:spPr>
          <a:xfrm>
            <a:off x="611560" y="5913276"/>
            <a:ext cx="1080120"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smtClean="0"/>
              <a:t>d</a:t>
            </a:r>
            <a:r>
              <a:rPr kumimoji="1" lang="en-US" altLang="ja-JP" sz="2400" dirty="0" smtClean="0"/>
              <a:t>emo</a:t>
            </a:r>
            <a:endParaRPr kumimoji="1" lang="ja-JP" altLang="en-US" sz="2400" dirty="0"/>
          </a:p>
        </p:txBody>
      </p:sp>
      <p:grpSp>
        <p:nvGrpSpPr>
          <p:cNvPr id="32" name="グループ化 31"/>
          <p:cNvGrpSpPr/>
          <p:nvPr/>
        </p:nvGrpSpPr>
        <p:grpSpPr>
          <a:xfrm>
            <a:off x="4103948" y="1736812"/>
            <a:ext cx="2052228" cy="3384376"/>
            <a:chOff x="4103948" y="1736812"/>
            <a:chExt cx="2052228" cy="3384376"/>
          </a:xfrm>
        </p:grpSpPr>
        <p:pic>
          <p:nvPicPr>
            <p:cNvPr id="2051" name="Picture 3"/>
            <p:cNvPicPr>
              <a:picLocks noChangeAspect="1" noChangeArrowheads="1"/>
            </p:cNvPicPr>
            <p:nvPr/>
          </p:nvPicPr>
          <p:blipFill>
            <a:blip r:embed="rId3">
              <a:clrChange>
                <a:clrFrom>
                  <a:srgbClr val="FEFEFE"/>
                </a:clrFrom>
                <a:clrTo>
                  <a:srgbClr val="FEFEFE">
                    <a:alpha val="0"/>
                  </a:srgbClr>
                </a:clrTo>
              </a:clrChange>
              <a:lum bright="-20000" contrast="10000"/>
            </a:blip>
            <a:srcRect/>
            <a:stretch>
              <a:fillRect/>
            </a:stretch>
          </p:blipFill>
          <p:spPr bwMode="auto">
            <a:xfrm>
              <a:off x="4103948" y="1736812"/>
              <a:ext cx="2052228" cy="1899943"/>
            </a:xfrm>
            <a:prstGeom prst="rect">
              <a:avLst/>
            </a:prstGeom>
            <a:noFill/>
            <a:ln w="9525">
              <a:noFill/>
              <a:miter lim="800000"/>
              <a:headEnd/>
              <a:tailEnd/>
            </a:ln>
          </p:spPr>
        </p:pic>
        <p:pic>
          <p:nvPicPr>
            <p:cNvPr id="2053" name="Picture 5"/>
            <p:cNvPicPr>
              <a:picLocks noChangeAspect="1" noChangeArrowheads="1"/>
            </p:cNvPicPr>
            <p:nvPr/>
          </p:nvPicPr>
          <p:blipFill>
            <a:blip r:embed="rId4">
              <a:clrChange>
                <a:clrFrom>
                  <a:srgbClr val="FEFEFE"/>
                </a:clrFrom>
                <a:clrTo>
                  <a:srgbClr val="FEFEFE">
                    <a:alpha val="0"/>
                  </a:srgbClr>
                </a:clrTo>
              </a:clrChange>
              <a:lum bright="-20000" contrast="10000"/>
            </a:blip>
            <a:srcRect/>
            <a:stretch>
              <a:fillRect/>
            </a:stretch>
          </p:blipFill>
          <p:spPr bwMode="auto">
            <a:xfrm>
              <a:off x="4324962" y="3660282"/>
              <a:ext cx="1759206" cy="1460906"/>
            </a:xfrm>
            <a:prstGeom prst="rect">
              <a:avLst/>
            </a:prstGeom>
            <a:noFill/>
            <a:ln w="9525">
              <a:noFill/>
              <a:miter lim="800000"/>
              <a:headEnd/>
              <a:tailEnd/>
            </a:ln>
          </p:spPr>
        </p:pic>
      </p:grpSp>
      <p:sp>
        <p:nvSpPr>
          <p:cNvPr id="5" name="右矢印 4"/>
          <p:cNvSpPr/>
          <p:nvPr/>
        </p:nvSpPr>
        <p:spPr>
          <a:xfrm>
            <a:off x="3707904" y="3465004"/>
            <a:ext cx="576064" cy="4680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5" name="直線コネクタ 24"/>
          <p:cNvCxnSpPr/>
          <p:nvPr/>
        </p:nvCxnSpPr>
        <p:spPr>
          <a:xfrm rot="5400000">
            <a:off x="4301971" y="3483006"/>
            <a:ext cx="4284475" cy="0"/>
          </a:xfrm>
          <a:prstGeom prst="line">
            <a:avLst/>
          </a:prstGeom>
          <a:ln w="38100" cap="rnd">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 name="右矢印 8"/>
          <p:cNvSpPr/>
          <p:nvPr/>
        </p:nvSpPr>
        <p:spPr>
          <a:xfrm>
            <a:off x="6228184" y="3465004"/>
            <a:ext cx="576064" cy="4680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6" name="グループ化 25"/>
          <p:cNvGrpSpPr/>
          <p:nvPr/>
        </p:nvGrpSpPr>
        <p:grpSpPr>
          <a:xfrm>
            <a:off x="6804248" y="2139130"/>
            <a:ext cx="2196244" cy="2642583"/>
            <a:chOff x="6804248" y="2139130"/>
            <a:chExt cx="2196244" cy="2642583"/>
          </a:xfrm>
        </p:grpSpPr>
        <p:pic>
          <p:nvPicPr>
            <p:cNvPr id="1029" name="Picture 5"/>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6804248" y="2852936"/>
              <a:ext cx="2124236" cy="1928777"/>
            </a:xfrm>
            <a:prstGeom prst="rect">
              <a:avLst/>
            </a:prstGeom>
            <a:noFill/>
            <a:ln w="9525">
              <a:noFill/>
              <a:miter lim="800000"/>
              <a:headEnd/>
              <a:tailEnd/>
            </a:ln>
          </p:spPr>
        </p:pic>
        <p:pic>
          <p:nvPicPr>
            <p:cNvPr id="1035" name="Picture 11" descr="Photoshop-Paint-Brush-Logo-Icon32"/>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rot="17508479">
              <a:off x="7985655" y="2291763"/>
              <a:ext cx="900100" cy="594834"/>
            </a:xfrm>
            <a:prstGeom prst="rect">
              <a:avLst/>
            </a:prstGeom>
            <a:noFill/>
          </p:spPr>
        </p:pic>
        <p:pic>
          <p:nvPicPr>
            <p:cNvPr id="20482" name="Picture 2" descr="Painter Color Palette Clip Art"/>
            <p:cNvPicPr>
              <a:picLocks noChangeAspect="1" noChangeArrowheads="1"/>
            </p:cNvPicPr>
            <p:nvPr/>
          </p:nvPicPr>
          <p:blipFill>
            <a:blip r:embed="rId7"/>
            <a:srcRect/>
            <a:stretch>
              <a:fillRect/>
            </a:stretch>
          </p:blipFill>
          <p:spPr bwMode="auto">
            <a:xfrm>
              <a:off x="8496436" y="2492896"/>
              <a:ext cx="504056" cy="546060"/>
            </a:xfrm>
            <a:prstGeom prst="rect">
              <a:avLst/>
            </a:prstGeom>
            <a:noFill/>
          </p:spPr>
        </p:pic>
      </p:grpSp>
      <p:grpSp>
        <p:nvGrpSpPr>
          <p:cNvPr id="29" name="グループ化 28"/>
          <p:cNvGrpSpPr/>
          <p:nvPr/>
        </p:nvGrpSpPr>
        <p:grpSpPr>
          <a:xfrm>
            <a:off x="71500" y="3717032"/>
            <a:ext cx="1388700" cy="1872208"/>
            <a:chOff x="71500" y="3861048"/>
            <a:chExt cx="1388700" cy="1872208"/>
          </a:xfrm>
        </p:grpSpPr>
        <p:pic>
          <p:nvPicPr>
            <p:cNvPr id="3076" name="Picture 4"/>
            <p:cNvPicPr>
              <a:picLocks noChangeAspect="1" noChangeArrowheads="1"/>
            </p:cNvPicPr>
            <p:nvPr/>
          </p:nvPicPr>
          <p:blipFill>
            <a:blip r:embed="rId8"/>
            <a:srcRect/>
            <a:stretch>
              <a:fillRect/>
            </a:stretch>
          </p:blipFill>
          <p:spPr bwMode="auto">
            <a:xfrm>
              <a:off x="71500" y="3861048"/>
              <a:ext cx="1366446" cy="1872208"/>
            </a:xfrm>
            <a:prstGeom prst="rect">
              <a:avLst/>
            </a:prstGeom>
            <a:noFill/>
            <a:ln w="9525">
              <a:solidFill>
                <a:schemeClr val="tx1"/>
              </a:solidFill>
              <a:miter lim="800000"/>
              <a:headEnd/>
              <a:tailEnd/>
            </a:ln>
          </p:spPr>
        </p:pic>
        <p:pic>
          <p:nvPicPr>
            <p:cNvPr id="27" name="Picture 10" descr="C:\Alec\versioned\presentations\2010 SIGGRAPH 3D Modeling with Silhouettes\pencil.png"/>
            <p:cNvPicPr>
              <a:picLocks noChangeAspect="1" noChangeArrowheads="1"/>
            </p:cNvPicPr>
            <p:nvPr/>
          </p:nvPicPr>
          <p:blipFill>
            <a:blip r:embed="rId9" cstate="print"/>
            <a:srcRect/>
            <a:stretch>
              <a:fillRect/>
            </a:stretch>
          </p:blipFill>
          <p:spPr bwMode="auto">
            <a:xfrm>
              <a:off x="848132" y="3984516"/>
              <a:ext cx="612068" cy="612068"/>
            </a:xfrm>
            <a:prstGeom prst="rect">
              <a:avLst/>
            </a:prstGeom>
            <a:noFill/>
          </p:spPr>
        </p:pic>
      </p:grpSp>
      <p:pic>
        <p:nvPicPr>
          <p:cNvPr id="3" name="Picture 3" descr="C:\Users\kenshi\Documents\projects\StructuredVolume\DiffusionSurfaces - result\ds_tomato\tomato-v.jpg"/>
          <p:cNvPicPr>
            <a:picLocks noChangeAspect="1" noChangeArrowheads="1"/>
          </p:cNvPicPr>
          <p:nvPr/>
        </p:nvPicPr>
        <p:blipFill>
          <a:blip r:embed="rId10"/>
          <a:srcRect l="43263" b="657"/>
          <a:stretch>
            <a:fillRect/>
          </a:stretch>
        </p:blipFill>
        <p:spPr bwMode="auto">
          <a:xfrm>
            <a:off x="71500" y="1700808"/>
            <a:ext cx="1368152" cy="1872208"/>
          </a:xfrm>
          <a:prstGeom prst="rect">
            <a:avLst/>
          </a:prstGeom>
          <a:noFill/>
          <a:ln>
            <a:solidFill>
              <a:schemeClr val="tx1"/>
            </a:solidFill>
          </a:ln>
        </p:spPr>
      </p:pic>
      <p:pic>
        <p:nvPicPr>
          <p:cNvPr id="2052" name="Picture 4" descr="C:\Users\kenshi\Documents\projects\StructuredVolume\DiffusionSurfaces - result\ds_tomato\tomato-h.jpg"/>
          <p:cNvPicPr>
            <a:picLocks noChangeAspect="1" noChangeArrowheads="1"/>
          </p:cNvPicPr>
          <p:nvPr/>
        </p:nvPicPr>
        <p:blipFill>
          <a:blip r:embed="rId11"/>
          <a:srcRect/>
          <a:stretch>
            <a:fillRect/>
          </a:stretch>
        </p:blipFill>
        <p:spPr bwMode="auto">
          <a:xfrm>
            <a:off x="1583668" y="1700808"/>
            <a:ext cx="2016224" cy="1872208"/>
          </a:xfrm>
          <a:prstGeom prst="rect">
            <a:avLst/>
          </a:prstGeom>
          <a:noFill/>
          <a:ln>
            <a:solidFill>
              <a:schemeClr val="tx1"/>
            </a:solidFill>
          </a:ln>
        </p:spPr>
      </p:pic>
      <p:grpSp>
        <p:nvGrpSpPr>
          <p:cNvPr id="30" name="グループ化 29"/>
          <p:cNvGrpSpPr/>
          <p:nvPr/>
        </p:nvGrpSpPr>
        <p:grpSpPr>
          <a:xfrm>
            <a:off x="1583668" y="3501008"/>
            <a:ext cx="2016224" cy="2088232"/>
            <a:chOff x="1403648" y="3645024"/>
            <a:chExt cx="2016224" cy="2088232"/>
          </a:xfrm>
        </p:grpSpPr>
        <p:pic>
          <p:nvPicPr>
            <p:cNvPr id="3075" name="Picture 3"/>
            <p:cNvPicPr>
              <a:picLocks noChangeAspect="1" noChangeArrowheads="1"/>
            </p:cNvPicPr>
            <p:nvPr/>
          </p:nvPicPr>
          <p:blipFill>
            <a:blip r:embed="rId12"/>
            <a:srcRect l="4355" r="4863"/>
            <a:stretch>
              <a:fillRect/>
            </a:stretch>
          </p:blipFill>
          <p:spPr bwMode="auto">
            <a:xfrm>
              <a:off x="1403648" y="3861048"/>
              <a:ext cx="2016224" cy="1872208"/>
            </a:xfrm>
            <a:prstGeom prst="rect">
              <a:avLst/>
            </a:prstGeom>
            <a:noFill/>
            <a:ln w="9525">
              <a:solidFill>
                <a:schemeClr val="tx1"/>
              </a:solidFill>
              <a:miter lim="800000"/>
              <a:headEnd/>
              <a:tailEnd/>
            </a:ln>
          </p:spPr>
        </p:pic>
        <p:pic>
          <p:nvPicPr>
            <p:cNvPr id="28" name="Picture 10" descr="C:\Alec\versioned\presentations\2010 SIGGRAPH 3D Modeling with Silhouettes\pencil.png"/>
            <p:cNvPicPr>
              <a:picLocks noChangeAspect="1" noChangeArrowheads="1"/>
            </p:cNvPicPr>
            <p:nvPr/>
          </p:nvPicPr>
          <p:blipFill>
            <a:blip r:embed="rId9" cstate="print"/>
            <a:srcRect/>
            <a:stretch>
              <a:fillRect/>
            </a:stretch>
          </p:blipFill>
          <p:spPr bwMode="auto">
            <a:xfrm>
              <a:off x="2735796" y="3645024"/>
              <a:ext cx="612068" cy="612068"/>
            </a:xfrm>
            <a:prstGeom prst="rect">
              <a:avLst/>
            </a:prstGeom>
            <a:noFill/>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5" grpId="0" animBg="1"/>
      <p:bldP spid="5"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Motivation</a:t>
            </a:r>
            <a:endParaRPr kumimoji="1" lang="ja-JP" altLang="en-US" dirty="0"/>
          </a:p>
        </p:txBody>
      </p:sp>
      <p:sp>
        <p:nvSpPr>
          <p:cNvPr id="3" name="コンテンツ プレースホルダ 2"/>
          <p:cNvSpPr>
            <a:spLocks noGrp="1"/>
          </p:cNvSpPr>
          <p:nvPr>
            <p:ph idx="1"/>
          </p:nvPr>
        </p:nvSpPr>
        <p:spPr/>
        <p:txBody>
          <a:bodyPr>
            <a:normAutofit/>
          </a:bodyPr>
          <a:lstStyle/>
          <a:p>
            <a:r>
              <a:rPr lang="en-US" altLang="ja-JP" dirty="0" smtClean="0"/>
              <a:t>Interactive freeform cutting of fruit &amp; vegetables</a:t>
            </a:r>
          </a:p>
          <a:p>
            <a:pPr lvl="1"/>
            <a:endParaRPr lang="en-US" altLang="ja-JP" dirty="0" smtClean="0"/>
          </a:p>
          <a:p>
            <a:pPr lvl="1"/>
            <a:endParaRPr lang="en-US" altLang="ja-JP" dirty="0" smtClean="0"/>
          </a:p>
          <a:p>
            <a:pPr lvl="1"/>
            <a:endParaRPr lang="en-US" altLang="ja-JP" dirty="0" smtClean="0"/>
          </a:p>
          <a:p>
            <a:pPr lvl="1"/>
            <a:endParaRPr lang="en-US" altLang="ja-JP" dirty="0" smtClean="0"/>
          </a:p>
          <a:p>
            <a:pPr lvl="1"/>
            <a:endParaRPr lang="en-US" altLang="ja-JP" dirty="0" smtClean="0"/>
          </a:p>
          <a:p>
            <a:pPr lvl="1"/>
            <a:endParaRPr lang="en-US" altLang="ja-JP" dirty="0" smtClean="0"/>
          </a:p>
          <a:p>
            <a:r>
              <a:rPr lang="en-US" altLang="ja-JP" dirty="0" smtClean="0"/>
              <a:t>Why fruit &amp; vegetables?</a:t>
            </a:r>
          </a:p>
          <a:p>
            <a:pPr lvl="1"/>
            <a:r>
              <a:rPr lang="en-US" altLang="ja-JP" dirty="0" smtClean="0">
                <a:sym typeface="Wingdings" pitchFamily="2" charset="2"/>
              </a:rPr>
              <a:t>One </a:t>
            </a:r>
            <a:r>
              <a:rPr kumimoji="1" lang="en-US" altLang="ja-JP" dirty="0" smtClean="0"/>
              <a:t>example problem in volumetric modeling</a:t>
            </a:r>
          </a:p>
          <a:p>
            <a:pPr lvl="1"/>
            <a:r>
              <a:rPr lang="en-US" altLang="ja-JP" dirty="0" smtClean="0"/>
              <a:t>Common volumetric objects in our daily lives</a:t>
            </a:r>
            <a:endParaRPr kumimoji="1" lang="ja-JP" altLang="en-US" dirty="0"/>
          </a:p>
        </p:txBody>
      </p:sp>
      <p:sp>
        <p:nvSpPr>
          <p:cNvPr id="6" name="正方形/長方形 5"/>
          <p:cNvSpPr/>
          <p:nvPr/>
        </p:nvSpPr>
        <p:spPr>
          <a:xfrm>
            <a:off x="539552" y="4293096"/>
            <a:ext cx="1080120"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smtClean="0"/>
              <a:t>d</a:t>
            </a:r>
            <a:r>
              <a:rPr kumimoji="1" lang="en-US" altLang="ja-JP" sz="2400" dirty="0" smtClean="0"/>
              <a:t>emo</a:t>
            </a:r>
            <a:endParaRPr kumimoji="1" lang="ja-JP" altLang="en-US" sz="2400" dirty="0"/>
          </a:p>
        </p:txBody>
      </p:sp>
      <p:sp>
        <p:nvSpPr>
          <p:cNvPr id="7" name="スライド番号プレースホルダ 6"/>
          <p:cNvSpPr>
            <a:spLocks noGrp="1"/>
          </p:cNvSpPr>
          <p:nvPr>
            <p:ph type="sldNum" sz="quarter" idx="12"/>
          </p:nvPr>
        </p:nvSpPr>
        <p:spPr/>
        <p:txBody>
          <a:bodyPr/>
          <a:lstStyle/>
          <a:p>
            <a:fld id="{BE387D97-BE28-4FFD-BA13-A9D9CEA3CCD0}" type="slidenum">
              <a:rPr kumimoji="1" lang="ja-JP" altLang="en-US" smtClean="0"/>
              <a:pPr/>
              <a:t>2</a:t>
            </a:fld>
            <a:endParaRPr kumimoji="1" lang="ja-JP" altLang="en-US" dirty="0"/>
          </a:p>
        </p:txBody>
      </p:sp>
      <p:pic>
        <p:nvPicPr>
          <p:cNvPr id="1026" name="Picture 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114960" y="2153274"/>
            <a:ext cx="2368808" cy="1995806"/>
          </a:xfrm>
          <a:prstGeom prst="rect">
            <a:avLst/>
          </a:prstGeom>
          <a:noFill/>
          <a:ln w="9525">
            <a:noFill/>
            <a:miter lim="800000"/>
            <a:headEnd/>
            <a:tailEnd/>
          </a:ln>
        </p:spPr>
      </p:pic>
      <p:pic>
        <p:nvPicPr>
          <p:cNvPr id="1027" name="Picture 3"/>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6766530" y="2996952"/>
            <a:ext cx="2296145" cy="1496853"/>
          </a:xfrm>
          <a:prstGeom prst="rect">
            <a:avLst/>
          </a:prstGeom>
          <a:noFill/>
          <a:ln w="9525">
            <a:noFill/>
            <a:miter lim="800000"/>
            <a:headEnd/>
            <a:tailEnd/>
          </a:ln>
        </p:spPr>
      </p:pic>
      <p:pic>
        <p:nvPicPr>
          <p:cNvPr id="1029" name="Picture 5"/>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6739696" y="1916832"/>
            <a:ext cx="2368808" cy="1186826"/>
          </a:xfrm>
          <a:prstGeom prst="rect">
            <a:avLst/>
          </a:prstGeom>
          <a:noFill/>
          <a:ln w="9525">
            <a:noFill/>
            <a:miter lim="800000"/>
            <a:headEnd/>
            <a:tailEnd/>
          </a:ln>
        </p:spPr>
      </p:pic>
      <p:pic>
        <p:nvPicPr>
          <p:cNvPr id="14" name="Picture 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3283312" y="2153274"/>
            <a:ext cx="2368808" cy="1995806"/>
          </a:xfrm>
          <a:prstGeom prst="rect">
            <a:avLst/>
          </a:prstGeom>
          <a:noFill/>
          <a:ln w="9525">
            <a:noFill/>
            <a:miter lim="800000"/>
            <a:headEnd/>
            <a:tailEnd/>
          </a:ln>
        </p:spPr>
      </p:pic>
      <p:sp>
        <p:nvSpPr>
          <p:cNvPr id="15" name="右矢印 14"/>
          <p:cNvSpPr/>
          <p:nvPr/>
        </p:nvSpPr>
        <p:spPr>
          <a:xfrm>
            <a:off x="2555776" y="2924944"/>
            <a:ext cx="481196"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右矢印 16"/>
          <p:cNvSpPr/>
          <p:nvPr/>
        </p:nvSpPr>
        <p:spPr>
          <a:xfrm>
            <a:off x="6133316" y="2924944"/>
            <a:ext cx="481196"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テキスト ボックス 23"/>
          <p:cNvSpPr txBox="1"/>
          <p:nvPr/>
        </p:nvSpPr>
        <p:spPr>
          <a:xfrm>
            <a:off x="5580112" y="3604954"/>
            <a:ext cx="756084" cy="461665"/>
          </a:xfrm>
          <a:prstGeom prst="rect">
            <a:avLst/>
          </a:prstGeom>
          <a:noFill/>
        </p:spPr>
        <p:txBody>
          <a:bodyPr wrap="square" rtlCol="0">
            <a:spAutoFit/>
          </a:bodyPr>
          <a:lstStyle/>
          <a:p>
            <a:r>
              <a:rPr kumimoji="1" lang="en-US" altLang="ja-JP" sz="2400" dirty="0" smtClean="0"/>
              <a:t>cut!</a:t>
            </a:r>
            <a:endParaRPr kumimoji="1" lang="ja-JP" altLang="en-US" sz="2400" dirty="0"/>
          </a:p>
        </p:txBody>
      </p:sp>
      <p:sp>
        <p:nvSpPr>
          <p:cNvPr id="26" name="フリーフォーム 25"/>
          <p:cNvSpPr/>
          <p:nvPr/>
        </p:nvSpPr>
        <p:spPr>
          <a:xfrm>
            <a:off x="5688757" y="3185265"/>
            <a:ext cx="264318" cy="457200"/>
          </a:xfrm>
          <a:custGeom>
            <a:avLst/>
            <a:gdLst>
              <a:gd name="connsiteX0" fmla="*/ 4762 w 264318"/>
              <a:gd name="connsiteY0" fmla="*/ 0 h 457200"/>
              <a:gd name="connsiteX1" fmla="*/ 0 w 264318"/>
              <a:gd name="connsiteY1" fmla="*/ 390525 h 457200"/>
              <a:gd name="connsiteX2" fmla="*/ 78581 w 264318"/>
              <a:gd name="connsiteY2" fmla="*/ 309562 h 457200"/>
              <a:gd name="connsiteX3" fmla="*/ 147637 w 264318"/>
              <a:gd name="connsiteY3" fmla="*/ 454818 h 457200"/>
              <a:gd name="connsiteX4" fmla="*/ 192881 w 264318"/>
              <a:gd name="connsiteY4" fmla="*/ 457200 h 457200"/>
              <a:gd name="connsiteX5" fmla="*/ 228600 w 264318"/>
              <a:gd name="connsiteY5" fmla="*/ 426243 h 457200"/>
              <a:gd name="connsiteX6" fmla="*/ 145256 w 264318"/>
              <a:gd name="connsiteY6" fmla="*/ 276225 h 457200"/>
              <a:gd name="connsiteX7" fmla="*/ 264318 w 264318"/>
              <a:gd name="connsiteY7" fmla="*/ 278606 h 457200"/>
              <a:gd name="connsiteX8" fmla="*/ 4762 w 264318"/>
              <a:gd name="connsiteY8" fmla="*/ 0 h 457200"/>
              <a:gd name="connsiteX0" fmla="*/ 4762 w 264318"/>
              <a:gd name="connsiteY0" fmla="*/ 0 h 457200"/>
              <a:gd name="connsiteX1" fmla="*/ 0 w 264318"/>
              <a:gd name="connsiteY1" fmla="*/ 390525 h 457200"/>
              <a:gd name="connsiteX2" fmla="*/ 78581 w 264318"/>
              <a:gd name="connsiteY2" fmla="*/ 309562 h 457200"/>
              <a:gd name="connsiteX3" fmla="*/ 147637 w 264318"/>
              <a:gd name="connsiteY3" fmla="*/ 454818 h 457200"/>
              <a:gd name="connsiteX4" fmla="*/ 192881 w 264318"/>
              <a:gd name="connsiteY4" fmla="*/ 457200 h 457200"/>
              <a:gd name="connsiteX5" fmla="*/ 228600 w 264318"/>
              <a:gd name="connsiteY5" fmla="*/ 426243 h 457200"/>
              <a:gd name="connsiteX6" fmla="*/ 144016 w 264318"/>
              <a:gd name="connsiteY6" fmla="*/ 288032 h 457200"/>
              <a:gd name="connsiteX7" fmla="*/ 264318 w 264318"/>
              <a:gd name="connsiteY7" fmla="*/ 278606 h 457200"/>
              <a:gd name="connsiteX8" fmla="*/ 4762 w 264318"/>
              <a:gd name="connsiteY8" fmla="*/ 0 h 457200"/>
              <a:gd name="connsiteX0" fmla="*/ 4762 w 264318"/>
              <a:gd name="connsiteY0" fmla="*/ 0 h 457200"/>
              <a:gd name="connsiteX1" fmla="*/ 0 w 264318"/>
              <a:gd name="connsiteY1" fmla="*/ 390525 h 457200"/>
              <a:gd name="connsiteX2" fmla="*/ 78581 w 264318"/>
              <a:gd name="connsiteY2" fmla="*/ 309562 h 457200"/>
              <a:gd name="connsiteX3" fmla="*/ 147637 w 264318"/>
              <a:gd name="connsiteY3" fmla="*/ 454818 h 457200"/>
              <a:gd name="connsiteX4" fmla="*/ 192881 w 264318"/>
              <a:gd name="connsiteY4" fmla="*/ 457200 h 457200"/>
              <a:gd name="connsiteX5" fmla="*/ 228600 w 264318"/>
              <a:gd name="connsiteY5" fmla="*/ 426243 h 457200"/>
              <a:gd name="connsiteX6" fmla="*/ 153541 w 264318"/>
              <a:gd name="connsiteY6" fmla="*/ 283270 h 457200"/>
              <a:gd name="connsiteX7" fmla="*/ 264318 w 264318"/>
              <a:gd name="connsiteY7" fmla="*/ 278606 h 457200"/>
              <a:gd name="connsiteX8" fmla="*/ 4762 w 264318"/>
              <a:gd name="connsiteY8"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318" h="457200">
                <a:moveTo>
                  <a:pt x="4762" y="0"/>
                </a:moveTo>
                <a:cubicBezTo>
                  <a:pt x="3175" y="130175"/>
                  <a:pt x="1587" y="260350"/>
                  <a:pt x="0" y="390525"/>
                </a:cubicBezTo>
                <a:lnTo>
                  <a:pt x="78581" y="309562"/>
                </a:lnTo>
                <a:lnTo>
                  <a:pt x="147637" y="454818"/>
                </a:lnTo>
                <a:lnTo>
                  <a:pt x="192881" y="457200"/>
                </a:lnTo>
                <a:lnTo>
                  <a:pt x="228600" y="426243"/>
                </a:lnTo>
                <a:lnTo>
                  <a:pt x="153541" y="283270"/>
                </a:lnTo>
                <a:lnTo>
                  <a:pt x="264318" y="278606"/>
                </a:lnTo>
                <a:lnTo>
                  <a:pt x="4762" y="0"/>
                </a:lnTo>
                <a:close/>
              </a:path>
            </a:pathLst>
          </a:cu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28" name="フリーフォーム 27"/>
          <p:cNvSpPr/>
          <p:nvPr/>
        </p:nvSpPr>
        <p:spPr>
          <a:xfrm>
            <a:off x="3168963" y="3174872"/>
            <a:ext cx="2491740" cy="87443"/>
          </a:xfrm>
          <a:custGeom>
            <a:avLst/>
            <a:gdLst>
              <a:gd name="connsiteX0" fmla="*/ 0 w 2491740"/>
              <a:gd name="connsiteY0" fmla="*/ 68580 h 87443"/>
              <a:gd name="connsiteX1" fmla="*/ 548640 w 2491740"/>
              <a:gd name="connsiteY1" fmla="*/ 68580 h 87443"/>
              <a:gd name="connsiteX2" fmla="*/ 594360 w 2491740"/>
              <a:gd name="connsiteY2" fmla="*/ 57150 h 87443"/>
              <a:gd name="connsiteX3" fmla="*/ 651510 w 2491740"/>
              <a:gd name="connsiteY3" fmla="*/ 45720 h 87443"/>
              <a:gd name="connsiteX4" fmla="*/ 685800 w 2491740"/>
              <a:gd name="connsiteY4" fmla="*/ 34290 h 87443"/>
              <a:gd name="connsiteX5" fmla="*/ 857250 w 2491740"/>
              <a:gd name="connsiteY5" fmla="*/ 11430 h 87443"/>
              <a:gd name="connsiteX6" fmla="*/ 1291590 w 2491740"/>
              <a:gd name="connsiteY6" fmla="*/ 22860 h 87443"/>
              <a:gd name="connsiteX7" fmla="*/ 1543050 w 2491740"/>
              <a:gd name="connsiteY7" fmla="*/ 34290 h 87443"/>
              <a:gd name="connsiteX8" fmla="*/ 2114550 w 2491740"/>
              <a:gd name="connsiteY8" fmla="*/ 45720 h 87443"/>
              <a:gd name="connsiteX9" fmla="*/ 2354580 w 2491740"/>
              <a:gd name="connsiteY9" fmla="*/ 22860 h 87443"/>
              <a:gd name="connsiteX10" fmla="*/ 2388870 w 2491740"/>
              <a:gd name="connsiteY10" fmla="*/ 11430 h 87443"/>
              <a:gd name="connsiteX11" fmla="*/ 2491740 w 2491740"/>
              <a:gd name="connsiteY11" fmla="*/ 0 h 8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91740" h="87443">
                <a:moveTo>
                  <a:pt x="0" y="68580"/>
                </a:moveTo>
                <a:cubicBezTo>
                  <a:pt x="258039" y="85783"/>
                  <a:pt x="199673" y="87443"/>
                  <a:pt x="548640" y="68580"/>
                </a:cubicBezTo>
                <a:cubicBezTo>
                  <a:pt x="564326" y="67732"/>
                  <a:pt x="579025" y="60558"/>
                  <a:pt x="594360" y="57150"/>
                </a:cubicBezTo>
                <a:cubicBezTo>
                  <a:pt x="613325" y="52936"/>
                  <a:pt x="632663" y="50432"/>
                  <a:pt x="651510" y="45720"/>
                </a:cubicBezTo>
                <a:cubicBezTo>
                  <a:pt x="663199" y="42798"/>
                  <a:pt x="674111" y="37212"/>
                  <a:pt x="685800" y="34290"/>
                </a:cubicBezTo>
                <a:cubicBezTo>
                  <a:pt x="748931" y="18507"/>
                  <a:pt x="785833" y="18572"/>
                  <a:pt x="857250" y="11430"/>
                </a:cubicBezTo>
                <a:lnTo>
                  <a:pt x="1291590" y="22860"/>
                </a:lnTo>
                <a:cubicBezTo>
                  <a:pt x="1375450" y="25655"/>
                  <a:pt x="1459176" y="31960"/>
                  <a:pt x="1543050" y="34290"/>
                </a:cubicBezTo>
                <a:lnTo>
                  <a:pt x="2114550" y="45720"/>
                </a:lnTo>
                <a:cubicBezTo>
                  <a:pt x="2184156" y="40748"/>
                  <a:pt x="2280720" y="37632"/>
                  <a:pt x="2354580" y="22860"/>
                </a:cubicBezTo>
                <a:cubicBezTo>
                  <a:pt x="2366394" y="20497"/>
                  <a:pt x="2376986" y="13411"/>
                  <a:pt x="2388870" y="11430"/>
                </a:cubicBezTo>
                <a:cubicBezTo>
                  <a:pt x="2422902" y="5758"/>
                  <a:pt x="2491740" y="0"/>
                  <a:pt x="2491740" y="0"/>
                </a:cubicBezTo>
              </a:path>
            </a:pathLst>
          </a:custGeom>
          <a:ln w="381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2313384"/>
            <a:ext cx="8640960" cy="1115616"/>
          </a:xfrm>
        </p:spPr>
        <p:txBody>
          <a:bodyPr/>
          <a:lstStyle/>
          <a:p>
            <a:pPr algn="ctr"/>
            <a:r>
              <a:rPr lang="en-US" altLang="ja-JP" dirty="0" smtClean="0"/>
              <a:t>Results</a:t>
            </a:r>
            <a:endParaRPr lang="ja-JP" altLang="en-US" dirty="0"/>
          </a:p>
        </p:txBody>
      </p:sp>
      <p:sp>
        <p:nvSpPr>
          <p:cNvPr id="4" name="スライド番号プレースホルダ 3"/>
          <p:cNvSpPr>
            <a:spLocks noGrp="1"/>
          </p:cNvSpPr>
          <p:nvPr>
            <p:ph type="sldNum" sz="quarter" idx="12"/>
          </p:nvPr>
        </p:nvSpPr>
        <p:spPr/>
        <p:txBody>
          <a:bodyPr/>
          <a:lstStyle/>
          <a:p>
            <a:fld id="{D2D8002D-B5B0-4BAC-B1F6-782DDCCE6D9C}" type="slidenum">
              <a:rPr lang="ja-JP" altLang="en-US" smtClean="0"/>
              <a:pPr/>
              <a:t>20</a:t>
            </a:fld>
            <a:endParaRPr lang="ja-JP" altLang="en-US"/>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en-US" altLang="ja-JP" dirty="0" smtClean="0"/>
              <a:t>A</a:t>
            </a:r>
            <a:r>
              <a:rPr kumimoji="1" lang="en-US" altLang="ja-JP" dirty="0" smtClean="0"/>
              <a:t>pple</a:t>
            </a:r>
            <a:endParaRPr kumimoji="1" lang="ja-JP" altLang="en-US" dirty="0"/>
          </a:p>
        </p:txBody>
      </p:sp>
      <p:pic>
        <p:nvPicPr>
          <p:cNvPr id="14340" name="Picture 4"/>
          <p:cNvPicPr>
            <a:picLocks noChangeAspect="1" noChangeArrowheads="1"/>
          </p:cNvPicPr>
          <p:nvPr/>
        </p:nvPicPr>
        <p:blipFill>
          <a:blip r:embed="rId5" cstate="print">
            <a:clrChange>
              <a:clrFrom>
                <a:srgbClr val="400040"/>
              </a:clrFrom>
              <a:clrTo>
                <a:srgbClr val="400040">
                  <a:alpha val="0"/>
                </a:srgbClr>
              </a:clrTo>
            </a:clrChange>
          </a:blip>
          <a:srcRect/>
          <a:stretch>
            <a:fillRect/>
          </a:stretch>
        </p:blipFill>
        <p:spPr bwMode="auto">
          <a:xfrm>
            <a:off x="4139952" y="980728"/>
            <a:ext cx="4671628" cy="5789194"/>
          </a:xfrm>
          <a:prstGeom prst="rect">
            <a:avLst/>
          </a:prstGeom>
          <a:noFill/>
          <a:ln w="9525">
            <a:noFill/>
            <a:miter lim="800000"/>
            <a:headEnd/>
            <a:tailEnd/>
          </a:ln>
        </p:spPr>
      </p:pic>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pPr/>
              <a:t>21</a:t>
            </a:fld>
            <a:endParaRPr kumimoji="1" lang="ja-JP" altLang="en-US"/>
          </a:p>
        </p:txBody>
      </p:sp>
      <p:pic>
        <p:nvPicPr>
          <p:cNvPr id="7" name="video_apple.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79512" y="1628800"/>
            <a:ext cx="4055699" cy="3816424"/>
          </a:xfrm>
          <a:prstGeom prst="rect">
            <a:avLst/>
          </a:prstGeom>
        </p:spPr>
      </p:pic>
    </p:spTree>
  </p:cSld>
  <p:clrMapOvr>
    <a:masterClrMapping/>
  </p:clrMapOvr>
  <p:transition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3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S</a:t>
            </a:r>
            <a:r>
              <a:rPr kumimoji="1" lang="en-US" altLang="ja-JP" dirty="0" smtClean="0"/>
              <a:t>trawberry</a:t>
            </a:r>
            <a:endParaRPr kumimoji="1" lang="ja-JP" altLang="en-US" dirty="0"/>
          </a:p>
        </p:txBody>
      </p:sp>
      <p:pic>
        <p:nvPicPr>
          <p:cNvPr id="17413" name="Picture 5"/>
          <p:cNvPicPr>
            <a:picLocks noChangeAspect="1" noChangeArrowheads="1"/>
          </p:cNvPicPr>
          <p:nvPr/>
        </p:nvPicPr>
        <p:blipFill>
          <a:blip r:embed="rId4" cstate="print">
            <a:clrChange>
              <a:clrFrom>
                <a:srgbClr val="400040"/>
              </a:clrFrom>
              <a:clrTo>
                <a:srgbClr val="400040">
                  <a:alpha val="0"/>
                </a:srgbClr>
              </a:clrTo>
            </a:clrChange>
          </a:blip>
          <a:srcRect/>
          <a:stretch>
            <a:fillRect/>
          </a:stretch>
        </p:blipFill>
        <p:spPr bwMode="auto">
          <a:xfrm>
            <a:off x="4391980" y="944724"/>
            <a:ext cx="4428492" cy="5686587"/>
          </a:xfrm>
          <a:prstGeom prst="rect">
            <a:avLst/>
          </a:prstGeom>
          <a:noFill/>
          <a:ln w="9525">
            <a:noFill/>
            <a:miter lim="800000"/>
            <a:headEnd/>
            <a:tailEnd/>
          </a:ln>
        </p:spPr>
      </p:pic>
      <p:sp>
        <p:nvSpPr>
          <p:cNvPr id="5" name="スライド番号プレースホルダ 4"/>
          <p:cNvSpPr>
            <a:spLocks noGrp="1"/>
          </p:cNvSpPr>
          <p:nvPr>
            <p:ph type="sldNum" sz="quarter" idx="12"/>
          </p:nvPr>
        </p:nvSpPr>
        <p:spPr/>
        <p:txBody>
          <a:bodyPr/>
          <a:lstStyle/>
          <a:p>
            <a:fld id="{D2D8002D-B5B0-4BAC-B1F6-782DDCCE6D9C}" type="slidenum">
              <a:rPr kumimoji="1" lang="ja-JP" altLang="en-US" smtClean="0"/>
              <a:pPr/>
              <a:t>22</a:t>
            </a:fld>
            <a:endParaRPr kumimoji="1" lang="ja-JP" altLang="en-US"/>
          </a:p>
        </p:txBody>
      </p:sp>
      <p:pic>
        <p:nvPicPr>
          <p:cNvPr id="6" name="video_strawberry.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75556" y="1808820"/>
            <a:ext cx="3453930" cy="3917123"/>
          </a:xfrm>
          <a:prstGeom prst="rect">
            <a:avLst/>
          </a:prstGeom>
        </p:spPr>
      </p:pic>
    </p:spTree>
  </p:cSld>
  <p:clrMapOvr>
    <a:masterClrMapping/>
  </p:clrMapOvr>
  <p:transition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3"/>
          <p:cNvSpPr>
            <a:spLocks noGrp="1"/>
          </p:cNvSpPr>
          <p:nvPr>
            <p:ph type="title"/>
          </p:nvPr>
        </p:nvSpPr>
        <p:spPr/>
        <p:txBody>
          <a:bodyPr/>
          <a:lstStyle/>
          <a:p>
            <a:r>
              <a:rPr lang="en-US" altLang="ja-JP" dirty="0" smtClean="0"/>
              <a:t>K</a:t>
            </a:r>
            <a:r>
              <a:rPr kumimoji="1" lang="en-US" altLang="ja-JP" dirty="0" smtClean="0"/>
              <a:t>iwi</a:t>
            </a:r>
            <a:endParaRPr kumimoji="1" lang="ja-JP" altLang="en-US" dirty="0"/>
          </a:p>
        </p:txBody>
      </p:sp>
      <p:pic>
        <p:nvPicPr>
          <p:cNvPr id="12302" name="Picture 14"/>
          <p:cNvPicPr>
            <a:picLocks noChangeAspect="1" noChangeArrowheads="1"/>
          </p:cNvPicPr>
          <p:nvPr/>
        </p:nvPicPr>
        <p:blipFill>
          <a:blip r:embed="rId4" cstate="print">
            <a:clrChange>
              <a:clrFrom>
                <a:srgbClr val="400040"/>
              </a:clrFrom>
              <a:clrTo>
                <a:srgbClr val="400040">
                  <a:alpha val="0"/>
                </a:srgbClr>
              </a:clrTo>
            </a:clrChange>
          </a:blip>
          <a:srcRect/>
          <a:stretch>
            <a:fillRect/>
          </a:stretch>
        </p:blipFill>
        <p:spPr bwMode="auto">
          <a:xfrm>
            <a:off x="3887924" y="1484784"/>
            <a:ext cx="5206362" cy="4812460"/>
          </a:xfrm>
          <a:prstGeom prst="rect">
            <a:avLst/>
          </a:prstGeom>
          <a:noFill/>
          <a:ln w="9525">
            <a:noFill/>
            <a:miter lim="800000"/>
            <a:headEnd/>
            <a:tailEnd/>
          </a:ln>
        </p:spPr>
      </p:pic>
      <p:sp>
        <p:nvSpPr>
          <p:cNvPr id="5" name="スライド番号プレースホルダ 4"/>
          <p:cNvSpPr>
            <a:spLocks noGrp="1"/>
          </p:cNvSpPr>
          <p:nvPr>
            <p:ph type="sldNum" sz="quarter" idx="12"/>
          </p:nvPr>
        </p:nvSpPr>
        <p:spPr/>
        <p:txBody>
          <a:bodyPr/>
          <a:lstStyle/>
          <a:p>
            <a:fld id="{D2D8002D-B5B0-4BAC-B1F6-782DDCCE6D9C}" type="slidenum">
              <a:rPr kumimoji="1" lang="ja-JP" altLang="en-US" smtClean="0"/>
              <a:pPr/>
              <a:t>23</a:t>
            </a:fld>
            <a:endParaRPr kumimoji="1" lang="ja-JP" altLang="en-US"/>
          </a:p>
        </p:txBody>
      </p:sp>
      <p:pic>
        <p:nvPicPr>
          <p:cNvPr id="6" name="video_kiwi.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6023" y="1772816"/>
            <a:ext cx="3779913" cy="3876108"/>
          </a:xfrm>
          <a:prstGeom prst="rect">
            <a:avLst/>
          </a:prstGeom>
        </p:spPr>
      </p:pic>
    </p:spTree>
  </p:cSld>
  <p:clrMapOvr>
    <a:masterClrMapping/>
  </p:clrMapOvr>
  <p:transition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en-US" altLang="ja-JP" dirty="0" smtClean="0"/>
              <a:t>Bell pepper</a:t>
            </a:r>
            <a:endParaRPr kumimoji="1" lang="ja-JP" altLang="en-US" dirty="0"/>
          </a:p>
        </p:txBody>
      </p:sp>
      <p:pic>
        <p:nvPicPr>
          <p:cNvPr id="13317" name="Picture 5"/>
          <p:cNvPicPr>
            <a:picLocks noChangeAspect="1" noChangeArrowheads="1"/>
          </p:cNvPicPr>
          <p:nvPr/>
        </p:nvPicPr>
        <p:blipFill>
          <a:blip r:embed="rId4" cstate="print">
            <a:clrChange>
              <a:clrFrom>
                <a:srgbClr val="400040"/>
              </a:clrFrom>
              <a:clrTo>
                <a:srgbClr val="400040">
                  <a:alpha val="0"/>
                </a:srgbClr>
              </a:clrTo>
            </a:clrChange>
          </a:blip>
          <a:srcRect/>
          <a:stretch>
            <a:fillRect/>
          </a:stretch>
        </p:blipFill>
        <p:spPr bwMode="auto">
          <a:xfrm>
            <a:off x="3995936" y="1088740"/>
            <a:ext cx="4848246" cy="5446540"/>
          </a:xfrm>
          <a:prstGeom prst="rect">
            <a:avLst/>
          </a:prstGeom>
          <a:noFill/>
          <a:ln w="9525">
            <a:noFill/>
            <a:miter lim="800000"/>
            <a:headEnd/>
            <a:tailEnd/>
          </a:ln>
        </p:spPr>
      </p:pic>
      <p:sp>
        <p:nvSpPr>
          <p:cNvPr id="5" name="スライド番号プレースホルダ 4"/>
          <p:cNvSpPr>
            <a:spLocks noGrp="1"/>
          </p:cNvSpPr>
          <p:nvPr>
            <p:ph type="sldNum" sz="quarter" idx="12"/>
          </p:nvPr>
        </p:nvSpPr>
        <p:spPr/>
        <p:txBody>
          <a:bodyPr/>
          <a:lstStyle/>
          <a:p>
            <a:fld id="{D2D8002D-B5B0-4BAC-B1F6-782DDCCE6D9C}" type="slidenum">
              <a:rPr kumimoji="1" lang="ja-JP" altLang="en-US" smtClean="0"/>
              <a:pPr/>
              <a:t>24</a:t>
            </a:fld>
            <a:endParaRPr kumimoji="1" lang="ja-JP" altLang="en-US"/>
          </a:p>
        </p:txBody>
      </p:sp>
      <p:pic>
        <p:nvPicPr>
          <p:cNvPr id="6" name="video_pepper.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95536" y="1916832"/>
            <a:ext cx="3287069" cy="3727884"/>
          </a:xfrm>
          <a:prstGeom prst="rect">
            <a:avLst/>
          </a:prstGeom>
        </p:spPr>
      </p:pic>
    </p:spTree>
  </p:cSld>
  <p:clrMapOvr>
    <a:masterClrMapping/>
  </p:clrMapOvr>
  <p:transition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en-US" altLang="ja-JP" dirty="0" smtClean="0"/>
              <a:t>C</a:t>
            </a:r>
            <a:r>
              <a:rPr kumimoji="1" lang="en-US" altLang="ja-JP" dirty="0" smtClean="0"/>
              <a:t>ucumber</a:t>
            </a:r>
            <a:endParaRPr kumimoji="1" lang="ja-JP" altLang="en-US" dirty="0"/>
          </a:p>
        </p:txBody>
      </p:sp>
      <p:pic>
        <p:nvPicPr>
          <p:cNvPr id="15364" name="Picture 4"/>
          <p:cNvPicPr>
            <a:picLocks noChangeAspect="1" noChangeArrowheads="1"/>
          </p:cNvPicPr>
          <p:nvPr/>
        </p:nvPicPr>
        <p:blipFill>
          <a:blip r:embed="rId4" cstate="print">
            <a:clrChange>
              <a:clrFrom>
                <a:srgbClr val="400040"/>
              </a:clrFrom>
              <a:clrTo>
                <a:srgbClr val="400040">
                  <a:alpha val="0"/>
                </a:srgbClr>
              </a:clrTo>
            </a:clrChange>
          </a:blip>
          <a:srcRect/>
          <a:stretch>
            <a:fillRect/>
          </a:stretch>
        </p:blipFill>
        <p:spPr bwMode="auto">
          <a:xfrm>
            <a:off x="4067944" y="1004376"/>
            <a:ext cx="4428492" cy="5651373"/>
          </a:xfrm>
          <a:prstGeom prst="rect">
            <a:avLst/>
          </a:prstGeom>
          <a:noFill/>
          <a:ln w="9525">
            <a:noFill/>
            <a:miter lim="800000"/>
            <a:headEnd/>
            <a:tailEnd/>
          </a:ln>
        </p:spPr>
      </p:pic>
      <p:sp>
        <p:nvSpPr>
          <p:cNvPr id="5" name="スライド番号プレースホルダ 4"/>
          <p:cNvSpPr>
            <a:spLocks noGrp="1"/>
          </p:cNvSpPr>
          <p:nvPr>
            <p:ph type="sldNum" sz="quarter" idx="12"/>
          </p:nvPr>
        </p:nvSpPr>
        <p:spPr/>
        <p:txBody>
          <a:bodyPr/>
          <a:lstStyle/>
          <a:p>
            <a:fld id="{D2D8002D-B5B0-4BAC-B1F6-782DDCCE6D9C}" type="slidenum">
              <a:rPr kumimoji="1" lang="ja-JP" altLang="en-US" smtClean="0"/>
              <a:pPr/>
              <a:t>25</a:t>
            </a:fld>
            <a:endParaRPr kumimoji="1" lang="ja-JP" altLang="en-US"/>
          </a:p>
        </p:txBody>
      </p:sp>
      <p:pic>
        <p:nvPicPr>
          <p:cNvPr id="10" name="video_cucumber.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19572" y="1412776"/>
            <a:ext cx="2340260" cy="4594110"/>
          </a:xfrm>
          <a:prstGeom prst="rect">
            <a:avLst/>
          </a:prstGeom>
        </p:spPr>
      </p:pic>
    </p:spTree>
  </p:cSld>
  <p:clrMapOvr>
    <a:masterClrMapping/>
  </p:clrMapOvr>
  <p:transition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3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0"/>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O</a:t>
            </a:r>
            <a:r>
              <a:rPr kumimoji="1" lang="en-US" altLang="ja-JP" dirty="0" smtClean="0"/>
              <a:t>kra</a:t>
            </a:r>
            <a:endParaRPr kumimoji="1" lang="ja-JP" altLang="en-US" dirty="0"/>
          </a:p>
        </p:txBody>
      </p:sp>
      <p:pic>
        <p:nvPicPr>
          <p:cNvPr id="16388" name="Picture 4"/>
          <p:cNvPicPr>
            <a:picLocks noChangeAspect="1" noChangeArrowheads="1"/>
          </p:cNvPicPr>
          <p:nvPr/>
        </p:nvPicPr>
        <p:blipFill>
          <a:blip r:embed="rId4" cstate="print">
            <a:clrChange>
              <a:clrFrom>
                <a:srgbClr val="400040"/>
              </a:clrFrom>
              <a:clrTo>
                <a:srgbClr val="400040">
                  <a:alpha val="0"/>
                </a:srgbClr>
              </a:clrTo>
            </a:clrChange>
          </a:blip>
          <a:srcRect/>
          <a:stretch>
            <a:fillRect/>
          </a:stretch>
        </p:blipFill>
        <p:spPr bwMode="auto">
          <a:xfrm>
            <a:off x="3707904" y="785825"/>
            <a:ext cx="5148572" cy="5481063"/>
          </a:xfrm>
          <a:prstGeom prst="rect">
            <a:avLst/>
          </a:prstGeom>
          <a:noFill/>
          <a:ln w="9525">
            <a:noFill/>
            <a:miter lim="800000"/>
            <a:headEnd/>
            <a:tailEnd/>
          </a:ln>
        </p:spPr>
      </p:pic>
      <p:sp>
        <p:nvSpPr>
          <p:cNvPr id="5" name="スライド番号プレースホルダ 4"/>
          <p:cNvSpPr>
            <a:spLocks noGrp="1"/>
          </p:cNvSpPr>
          <p:nvPr>
            <p:ph type="sldNum" sz="quarter" idx="12"/>
          </p:nvPr>
        </p:nvSpPr>
        <p:spPr/>
        <p:txBody>
          <a:bodyPr/>
          <a:lstStyle/>
          <a:p>
            <a:fld id="{D2D8002D-B5B0-4BAC-B1F6-782DDCCE6D9C}" type="slidenum">
              <a:rPr kumimoji="1" lang="ja-JP" altLang="en-US" smtClean="0"/>
              <a:pPr/>
              <a:t>26</a:t>
            </a:fld>
            <a:endParaRPr kumimoji="1" lang="ja-JP" altLang="en-US"/>
          </a:p>
        </p:txBody>
      </p:sp>
      <p:pic>
        <p:nvPicPr>
          <p:cNvPr id="6" name="video_okra.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55576" y="1232756"/>
            <a:ext cx="2232248" cy="5540179"/>
          </a:xfrm>
          <a:prstGeom prst="rect">
            <a:avLst/>
          </a:prstGeom>
        </p:spPr>
      </p:pic>
    </p:spTree>
  </p:cSld>
  <p:clrMapOvr>
    <a:masterClrMapping/>
  </p:clrMapOvr>
  <p:transition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en-US" altLang="ja-JP" dirty="0" smtClean="0"/>
              <a:t>F</a:t>
            </a:r>
            <a:r>
              <a:rPr kumimoji="1" lang="en-US" altLang="ja-JP" dirty="0" smtClean="0"/>
              <a:t>ruit bowl</a:t>
            </a:r>
            <a:endParaRPr kumimoji="1" lang="ja-JP" altLang="en-US" dirty="0"/>
          </a:p>
        </p:txBody>
      </p:sp>
      <p:pic>
        <p:nvPicPr>
          <p:cNvPr id="10243" name="Picture 3"/>
          <p:cNvPicPr>
            <a:picLocks noChangeAspect="1" noChangeArrowheads="1"/>
          </p:cNvPicPr>
          <p:nvPr/>
        </p:nvPicPr>
        <p:blipFill>
          <a:blip r:embed="rId3" cstate="print">
            <a:clrChange>
              <a:clrFrom>
                <a:srgbClr val="400040"/>
              </a:clrFrom>
              <a:clrTo>
                <a:srgbClr val="400040">
                  <a:alpha val="0"/>
                </a:srgbClr>
              </a:clrTo>
            </a:clrChange>
          </a:blip>
          <a:srcRect/>
          <a:stretch>
            <a:fillRect/>
          </a:stretch>
        </p:blipFill>
        <p:spPr bwMode="auto">
          <a:xfrm>
            <a:off x="827584" y="1196752"/>
            <a:ext cx="7416824" cy="5532669"/>
          </a:xfrm>
          <a:prstGeom prst="rect">
            <a:avLst/>
          </a:prstGeom>
          <a:noFill/>
          <a:ln w="9525">
            <a:noFill/>
            <a:miter lim="800000"/>
            <a:headEnd/>
            <a:tailEnd/>
          </a:ln>
        </p:spPr>
      </p:pic>
      <p:sp>
        <p:nvSpPr>
          <p:cNvPr id="4" name="スライド番号プレースホルダ 3"/>
          <p:cNvSpPr>
            <a:spLocks noGrp="1"/>
          </p:cNvSpPr>
          <p:nvPr>
            <p:ph type="sldNum" sz="quarter" idx="12"/>
          </p:nvPr>
        </p:nvSpPr>
        <p:spPr/>
        <p:txBody>
          <a:bodyPr/>
          <a:lstStyle/>
          <a:p>
            <a:fld id="{D2D8002D-B5B0-4BAC-B1F6-782DDCCE6D9C}" type="slidenum">
              <a:rPr kumimoji="1" lang="ja-JP" altLang="en-US" smtClean="0"/>
              <a:pPr/>
              <a:t>27</a:t>
            </a:fld>
            <a:endParaRPr kumimoji="1" lang="ja-JP" altLang="en-US"/>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Other than fruit</a:t>
            </a:r>
            <a:r>
              <a:rPr lang="ja-JP" altLang="en-US" dirty="0" smtClean="0"/>
              <a:t> </a:t>
            </a:r>
            <a:r>
              <a:rPr lang="en-US" altLang="ja-JP" dirty="0" smtClean="0"/>
              <a:t>&amp; vegetables</a:t>
            </a:r>
            <a:endParaRPr lang="ja-JP" altLang="en-US" dirty="0"/>
          </a:p>
        </p:txBody>
      </p:sp>
      <p:sp>
        <p:nvSpPr>
          <p:cNvPr id="10" name="スライド番号プレースホルダ 9"/>
          <p:cNvSpPr>
            <a:spLocks noGrp="1"/>
          </p:cNvSpPr>
          <p:nvPr>
            <p:ph type="sldNum" sz="quarter" idx="12"/>
          </p:nvPr>
        </p:nvSpPr>
        <p:spPr/>
        <p:txBody>
          <a:bodyPr/>
          <a:lstStyle/>
          <a:p>
            <a:fld id="{D2D8002D-B5B0-4BAC-B1F6-782DDCCE6D9C}" type="slidenum">
              <a:rPr lang="ja-JP" altLang="en-US" smtClean="0"/>
              <a:pPr/>
              <a:t>28</a:t>
            </a:fld>
            <a:endParaRPr lang="ja-JP" altLang="en-US"/>
          </a:p>
        </p:txBody>
      </p:sp>
      <p:pic>
        <p:nvPicPr>
          <p:cNvPr id="7173" name="Picture 5"/>
          <p:cNvPicPr>
            <a:picLocks noChangeAspect="1" noChangeArrowheads="1"/>
          </p:cNvPicPr>
          <p:nvPr/>
        </p:nvPicPr>
        <p:blipFill>
          <a:blip r:embed="rId3" cstate="print">
            <a:clrChange>
              <a:clrFrom>
                <a:srgbClr val="FFFFFF"/>
              </a:clrFrom>
              <a:clrTo>
                <a:srgbClr val="FFFFFF">
                  <a:alpha val="0"/>
                </a:srgbClr>
              </a:clrTo>
            </a:clrChange>
          </a:blip>
          <a:srcRect r="68421"/>
          <a:stretch>
            <a:fillRect/>
          </a:stretch>
        </p:blipFill>
        <p:spPr bwMode="auto">
          <a:xfrm>
            <a:off x="2015716" y="3537012"/>
            <a:ext cx="2321455" cy="3250133"/>
          </a:xfrm>
          <a:prstGeom prst="rect">
            <a:avLst/>
          </a:prstGeom>
          <a:noFill/>
          <a:ln w="9525">
            <a:noFill/>
            <a:miter lim="800000"/>
            <a:headEnd/>
            <a:tailEnd/>
          </a:ln>
        </p:spPr>
      </p:pic>
      <p:sp>
        <p:nvSpPr>
          <p:cNvPr id="8" name="テキスト ボックス 7"/>
          <p:cNvSpPr txBox="1"/>
          <p:nvPr/>
        </p:nvSpPr>
        <p:spPr>
          <a:xfrm>
            <a:off x="251520" y="1249596"/>
            <a:ext cx="1584176" cy="523220"/>
          </a:xfrm>
          <a:prstGeom prst="rect">
            <a:avLst/>
          </a:prstGeom>
          <a:noFill/>
        </p:spPr>
        <p:txBody>
          <a:bodyPr wrap="square" rtlCol="0">
            <a:spAutoFit/>
          </a:bodyPr>
          <a:lstStyle/>
          <a:p>
            <a:r>
              <a:rPr lang="en-US" altLang="ja-JP" sz="2800" dirty="0" smtClean="0"/>
              <a:t>V</a:t>
            </a:r>
            <a:r>
              <a:rPr kumimoji="1" lang="en-US" altLang="ja-JP" sz="2800" dirty="0" smtClean="0"/>
              <a:t>olcano</a:t>
            </a:r>
            <a:endParaRPr kumimoji="1" lang="ja-JP" altLang="en-US" sz="2800" dirty="0" smtClean="0"/>
          </a:p>
        </p:txBody>
      </p:sp>
      <p:sp>
        <p:nvSpPr>
          <p:cNvPr id="9" name="テキスト ボックス 8"/>
          <p:cNvSpPr txBox="1"/>
          <p:nvPr/>
        </p:nvSpPr>
        <p:spPr>
          <a:xfrm>
            <a:off x="251520" y="3841884"/>
            <a:ext cx="1512168" cy="523220"/>
          </a:xfrm>
          <a:prstGeom prst="rect">
            <a:avLst/>
          </a:prstGeom>
          <a:noFill/>
        </p:spPr>
        <p:txBody>
          <a:bodyPr wrap="square" rtlCol="0">
            <a:spAutoFit/>
          </a:bodyPr>
          <a:lstStyle/>
          <a:p>
            <a:r>
              <a:rPr lang="en-US" altLang="ja-JP" sz="2800" dirty="0" smtClean="0"/>
              <a:t>K</a:t>
            </a:r>
            <a:r>
              <a:rPr kumimoji="1" lang="en-US" altLang="ja-JP" sz="2800" dirty="0" smtClean="0"/>
              <a:t>idney</a:t>
            </a:r>
            <a:endParaRPr kumimoji="1" lang="ja-JP" altLang="en-US" sz="2800" dirty="0" smtClean="0"/>
          </a:p>
        </p:txBody>
      </p:sp>
      <p:pic>
        <p:nvPicPr>
          <p:cNvPr id="1026" name="Picture 2" descr="C:\Users\kenshi\Documents\material - presentations\asia2010\volcano_npr.png"/>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4860032" y="901128"/>
            <a:ext cx="3960440" cy="2707892"/>
          </a:xfrm>
          <a:prstGeom prst="rect">
            <a:avLst/>
          </a:prstGeom>
          <a:noFill/>
        </p:spPr>
      </p:pic>
      <p:pic>
        <p:nvPicPr>
          <p:cNvPr id="1027" name="Picture 3"/>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1331640" y="1274010"/>
            <a:ext cx="3492388" cy="2167689"/>
          </a:xfrm>
          <a:prstGeom prst="rect">
            <a:avLst/>
          </a:prstGeom>
          <a:noFill/>
          <a:ln w="9525">
            <a:noFill/>
            <a:miter lim="800000"/>
            <a:headEnd/>
            <a:tailEnd/>
          </a:ln>
        </p:spPr>
      </p:pic>
      <p:pic>
        <p:nvPicPr>
          <p:cNvPr id="11" name="Picture 5"/>
          <p:cNvPicPr>
            <a:picLocks noChangeAspect="1" noChangeArrowheads="1"/>
          </p:cNvPicPr>
          <p:nvPr/>
        </p:nvPicPr>
        <p:blipFill>
          <a:blip r:embed="rId3" cstate="print">
            <a:clrChange>
              <a:clrFrom>
                <a:srgbClr val="FFFFFF"/>
              </a:clrFrom>
              <a:clrTo>
                <a:srgbClr val="FFFFFF">
                  <a:alpha val="0"/>
                </a:srgbClr>
              </a:clrTo>
            </a:clrChange>
          </a:blip>
          <a:srcRect l="69474"/>
          <a:stretch>
            <a:fillRect/>
          </a:stretch>
        </p:blipFill>
        <p:spPr bwMode="auto">
          <a:xfrm>
            <a:off x="5604291" y="3537012"/>
            <a:ext cx="2244073" cy="325013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mtClean="0"/>
              <a:t>Limitations</a:t>
            </a:r>
            <a:endParaRPr lang="ja-JP" altLang="en-US" dirty="0"/>
          </a:p>
        </p:txBody>
      </p:sp>
      <p:sp>
        <p:nvSpPr>
          <p:cNvPr id="3" name="コンテンツ プレースホルダ 2"/>
          <p:cNvSpPr>
            <a:spLocks noGrp="1"/>
          </p:cNvSpPr>
          <p:nvPr>
            <p:ph sz="half" idx="1"/>
          </p:nvPr>
        </p:nvSpPr>
        <p:spPr/>
        <p:txBody>
          <a:bodyPr/>
          <a:lstStyle/>
          <a:p>
            <a:r>
              <a:rPr lang="en-US" altLang="ja-JP" dirty="0" smtClean="0"/>
              <a:t>Lack texture details</a:t>
            </a:r>
          </a:p>
        </p:txBody>
      </p:sp>
      <p:sp>
        <p:nvSpPr>
          <p:cNvPr id="4" name="コンテンツ プレースホルダ 3"/>
          <p:cNvSpPr>
            <a:spLocks noGrp="1"/>
          </p:cNvSpPr>
          <p:nvPr>
            <p:ph sz="half" idx="2"/>
          </p:nvPr>
        </p:nvSpPr>
        <p:spPr/>
        <p:txBody>
          <a:bodyPr/>
          <a:lstStyle/>
          <a:p>
            <a:r>
              <a:rPr lang="en-US" altLang="ja-JP" dirty="0" smtClean="0"/>
              <a:t>No translucency</a:t>
            </a:r>
            <a:endParaRPr lang="ja-JP" altLang="en-US" dirty="0"/>
          </a:p>
        </p:txBody>
      </p:sp>
      <p:pic>
        <p:nvPicPr>
          <p:cNvPr id="3074" name="Picture 2" descr="C:\Users\kenshi\Pictures\fruits\watermelon\Watermelon-1.JPG"/>
          <p:cNvPicPr>
            <a:picLocks noChangeAspect="1" noChangeArrowheads="1"/>
          </p:cNvPicPr>
          <p:nvPr/>
        </p:nvPicPr>
        <p:blipFill>
          <a:blip r:embed="rId3" cstate="print">
            <a:lum bright="30000" contrast="30000"/>
          </a:blip>
          <a:srcRect l="6977" r="6105"/>
          <a:stretch>
            <a:fillRect/>
          </a:stretch>
        </p:blipFill>
        <p:spPr bwMode="auto">
          <a:xfrm>
            <a:off x="251519" y="2204864"/>
            <a:ext cx="4172557" cy="3600400"/>
          </a:xfrm>
          <a:prstGeom prst="rect">
            <a:avLst/>
          </a:prstGeom>
          <a:noFill/>
          <a:ln>
            <a:solidFill>
              <a:schemeClr val="tx1"/>
            </a:solidFill>
          </a:ln>
        </p:spPr>
      </p:pic>
      <p:pic>
        <p:nvPicPr>
          <p:cNvPr id="3077" name="Picture 5"/>
          <p:cNvPicPr>
            <a:picLocks noChangeAspect="1" noChangeArrowheads="1"/>
          </p:cNvPicPr>
          <p:nvPr/>
        </p:nvPicPr>
        <p:blipFill>
          <a:blip r:embed="rId4">
            <a:lum bright="10000" contrast="20000"/>
          </a:blip>
          <a:srcRect l="11941" r="15933" b="17314"/>
          <a:stretch>
            <a:fillRect/>
          </a:stretch>
        </p:blipFill>
        <p:spPr bwMode="auto">
          <a:xfrm>
            <a:off x="4680011" y="2204864"/>
            <a:ext cx="4186512" cy="3600400"/>
          </a:xfrm>
          <a:prstGeom prst="rect">
            <a:avLst/>
          </a:prstGeom>
          <a:noFill/>
          <a:ln w="9525">
            <a:solidFill>
              <a:schemeClr val="tx1"/>
            </a:solidFill>
            <a:miter lim="800000"/>
            <a:headEnd/>
            <a:tailEnd/>
          </a:ln>
        </p:spPr>
      </p:pic>
      <p:sp>
        <p:nvSpPr>
          <p:cNvPr id="17" name="スライド番号プレースホルダ 16"/>
          <p:cNvSpPr>
            <a:spLocks noGrp="1"/>
          </p:cNvSpPr>
          <p:nvPr>
            <p:ph type="sldNum" sz="quarter" idx="12"/>
          </p:nvPr>
        </p:nvSpPr>
        <p:spPr/>
        <p:txBody>
          <a:bodyPr/>
          <a:lstStyle/>
          <a:p>
            <a:fld id="{D2D8002D-B5B0-4BAC-B1F6-782DDCCE6D9C}" type="slidenum">
              <a:rPr kumimoji="1" lang="ja-JP" altLang="en-US" smtClean="0"/>
              <a:pPr/>
              <a:t>29</a:t>
            </a:fld>
            <a:endParaRPr kumimoji="1" lang="ja-JP"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Volumetric modeling is hard</a:t>
            </a:r>
            <a:endParaRPr kumimoji="1" lang="ja-JP" altLang="en-US" dirty="0"/>
          </a:p>
        </p:txBody>
      </p:sp>
      <p:sp>
        <p:nvSpPr>
          <p:cNvPr id="3" name="コンテンツ プレースホルダ 2"/>
          <p:cNvSpPr>
            <a:spLocks noGrp="1"/>
          </p:cNvSpPr>
          <p:nvPr>
            <p:ph idx="1"/>
          </p:nvPr>
        </p:nvSpPr>
        <p:spPr/>
        <p:txBody>
          <a:bodyPr/>
          <a:lstStyle/>
          <a:p>
            <a:r>
              <a:rPr kumimoji="1" lang="en-US" altLang="ja-JP" dirty="0" smtClean="0"/>
              <a:t>Hard to capture</a:t>
            </a:r>
          </a:p>
          <a:p>
            <a:endParaRPr kumimoji="1" lang="en-US" altLang="ja-JP" dirty="0" smtClean="0"/>
          </a:p>
          <a:p>
            <a:endParaRPr lang="en-US" altLang="ja-JP" dirty="0" smtClean="0"/>
          </a:p>
          <a:p>
            <a:endParaRPr kumimoji="1" lang="en-US" altLang="ja-JP" dirty="0" smtClean="0"/>
          </a:p>
          <a:p>
            <a:endParaRPr kumimoji="1" lang="en-US" altLang="ja-JP" dirty="0" smtClean="0"/>
          </a:p>
          <a:p>
            <a:r>
              <a:rPr kumimoji="1" lang="en-US" altLang="ja-JP" dirty="0" smtClean="0"/>
              <a:t>Hard to create</a:t>
            </a:r>
          </a:p>
          <a:p>
            <a:pPr lvl="1"/>
            <a:r>
              <a:rPr lang="en-US" altLang="ja-JP" dirty="0" smtClean="0"/>
              <a:t>“Painting” to voxels is painful</a:t>
            </a:r>
            <a:endParaRPr kumimoji="1" lang="ja-JP" altLang="en-US" dirty="0"/>
          </a:p>
        </p:txBody>
      </p:sp>
      <p:sp>
        <p:nvSpPr>
          <p:cNvPr id="4" name="スライド番号プレースホルダ 3"/>
          <p:cNvSpPr>
            <a:spLocks noGrp="1"/>
          </p:cNvSpPr>
          <p:nvPr>
            <p:ph type="sldNum" sz="quarter" idx="12"/>
          </p:nvPr>
        </p:nvSpPr>
        <p:spPr/>
        <p:txBody>
          <a:bodyPr/>
          <a:lstStyle/>
          <a:p>
            <a:fld id="{BE387D97-BE28-4FFD-BA13-A9D9CEA3CCD0}" type="slidenum">
              <a:rPr kumimoji="1" lang="ja-JP" altLang="en-US" smtClean="0"/>
              <a:pPr/>
              <a:t>3</a:t>
            </a:fld>
            <a:endParaRPr kumimoji="1" lang="ja-JP" altLang="en-US" dirty="0"/>
          </a:p>
        </p:txBody>
      </p:sp>
      <p:pic>
        <p:nvPicPr>
          <p:cNvPr id="5" name="Picture 2"/>
          <p:cNvPicPr>
            <a:picLocks noChangeAspect="1" noChangeArrowheads="1"/>
          </p:cNvPicPr>
          <p:nvPr/>
        </p:nvPicPr>
        <p:blipFill>
          <a:blip r:embed="rId3" cstate="print"/>
          <a:srcRect/>
          <a:stretch>
            <a:fillRect/>
          </a:stretch>
        </p:blipFill>
        <p:spPr bwMode="auto">
          <a:xfrm>
            <a:off x="611560" y="1988840"/>
            <a:ext cx="2989012" cy="1980220"/>
          </a:xfrm>
          <a:prstGeom prst="rect">
            <a:avLst/>
          </a:prstGeom>
          <a:noFill/>
          <a:ln w="9525">
            <a:noFill/>
            <a:miter lim="800000"/>
            <a:headEnd/>
            <a:tailEnd/>
          </a:ln>
        </p:spPr>
      </p:pic>
      <p:pic>
        <p:nvPicPr>
          <p:cNvPr id="6" name="Picture 3"/>
          <p:cNvPicPr>
            <a:picLocks noChangeAspect="1" noChangeArrowheads="1"/>
          </p:cNvPicPr>
          <p:nvPr/>
        </p:nvPicPr>
        <p:blipFill>
          <a:blip r:embed="rId4" cstate="print"/>
          <a:srcRect/>
          <a:stretch>
            <a:fillRect/>
          </a:stretch>
        </p:blipFill>
        <p:spPr bwMode="auto">
          <a:xfrm>
            <a:off x="3671900" y="1988840"/>
            <a:ext cx="2467854" cy="1980220"/>
          </a:xfrm>
          <a:prstGeom prst="rect">
            <a:avLst/>
          </a:prstGeom>
          <a:noFill/>
          <a:ln w="9525">
            <a:noFill/>
            <a:miter lim="800000"/>
            <a:headEnd/>
            <a:tailEnd/>
          </a:ln>
        </p:spPr>
      </p:pic>
      <p:pic>
        <p:nvPicPr>
          <p:cNvPr id="7" name="Picture 2"/>
          <p:cNvPicPr>
            <a:picLocks noChangeAspect="1" noChangeArrowheads="1"/>
          </p:cNvPicPr>
          <p:nvPr/>
        </p:nvPicPr>
        <p:blipFill>
          <a:blip r:embed="rId5" cstate="print"/>
          <a:srcRect/>
          <a:stretch>
            <a:fillRect/>
          </a:stretch>
        </p:blipFill>
        <p:spPr bwMode="auto">
          <a:xfrm>
            <a:off x="5763475" y="4293096"/>
            <a:ext cx="2768965" cy="2342324"/>
          </a:xfrm>
          <a:prstGeom prst="rect">
            <a:avLst/>
          </a:prstGeom>
          <a:noFill/>
          <a:ln w="9525">
            <a:noFill/>
            <a:miter lim="800000"/>
            <a:headEnd/>
            <a:tailEnd/>
          </a:ln>
        </p:spPr>
      </p:pic>
      <p:sp>
        <p:nvSpPr>
          <p:cNvPr id="9" name="テキスト ボックス 8"/>
          <p:cNvSpPr txBox="1"/>
          <p:nvPr/>
        </p:nvSpPr>
        <p:spPr>
          <a:xfrm>
            <a:off x="6336196" y="2438889"/>
            <a:ext cx="2447764" cy="954107"/>
          </a:xfrm>
          <a:prstGeom prst="rect">
            <a:avLst/>
          </a:prstGeom>
          <a:noFill/>
        </p:spPr>
        <p:txBody>
          <a:bodyPr wrap="square" rtlCol="0">
            <a:spAutoFit/>
          </a:bodyPr>
          <a:lstStyle/>
          <a:p>
            <a:pPr>
              <a:buFont typeface="Arial" pitchFamily="34" charset="0"/>
              <a:buChar char="•"/>
            </a:pPr>
            <a:r>
              <a:rPr kumimoji="1" lang="en-US" altLang="ja-JP" sz="2800" dirty="0" smtClean="0"/>
              <a:t> Large setup</a:t>
            </a:r>
          </a:p>
          <a:p>
            <a:pPr>
              <a:buFont typeface="Arial" pitchFamily="34" charset="0"/>
              <a:buChar char="•"/>
            </a:pPr>
            <a:r>
              <a:rPr lang="en-US" altLang="ja-JP" sz="2800" dirty="0" smtClean="0"/>
              <a:t> No color data</a:t>
            </a:r>
            <a:endParaRPr kumimoji="1" lang="ja-JP" altLang="en-US" sz="28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Future work</a:t>
            </a:r>
            <a:endParaRPr kumimoji="1" lang="ja-JP" altLang="en-US" dirty="0"/>
          </a:p>
        </p:txBody>
      </p:sp>
      <p:sp>
        <p:nvSpPr>
          <p:cNvPr id="3" name="コンテンツ プレースホルダ 2"/>
          <p:cNvSpPr>
            <a:spLocks noGrp="1"/>
          </p:cNvSpPr>
          <p:nvPr>
            <p:ph idx="1"/>
          </p:nvPr>
        </p:nvSpPr>
        <p:spPr/>
        <p:txBody>
          <a:bodyPr/>
          <a:lstStyle/>
          <a:p>
            <a:r>
              <a:rPr lang="en-US" altLang="ja-JP" dirty="0" smtClean="0"/>
              <a:t>M</a:t>
            </a:r>
            <a:r>
              <a:rPr kumimoji="1" lang="en-US" altLang="ja-JP" dirty="0" smtClean="0"/>
              <a:t>odeling UI for othe</a:t>
            </a:r>
            <a:r>
              <a:rPr lang="en-US" altLang="ja-JP" dirty="0" smtClean="0"/>
              <a:t>r classes of objects</a:t>
            </a:r>
          </a:p>
          <a:p>
            <a:endParaRPr kumimoji="1" lang="ja-JP" altLang="en-US" dirty="0"/>
          </a:p>
        </p:txBody>
      </p:sp>
      <p:sp>
        <p:nvSpPr>
          <p:cNvPr id="6" name="スライド番号プレースホルダ 5"/>
          <p:cNvSpPr>
            <a:spLocks noGrp="1"/>
          </p:cNvSpPr>
          <p:nvPr>
            <p:ph type="sldNum" sz="quarter" idx="12"/>
          </p:nvPr>
        </p:nvSpPr>
        <p:spPr/>
        <p:txBody>
          <a:bodyPr/>
          <a:lstStyle/>
          <a:p>
            <a:fld id="{BE387D97-BE28-4FFD-BA13-A9D9CEA3CCD0}" type="slidenum">
              <a:rPr kumimoji="1" lang="ja-JP" altLang="en-US" smtClean="0"/>
              <a:pPr/>
              <a:t>30</a:t>
            </a:fld>
            <a:endParaRPr kumimoji="1" lang="ja-JP" altLang="en-US" dirty="0"/>
          </a:p>
        </p:txBody>
      </p:sp>
      <p:pic>
        <p:nvPicPr>
          <p:cNvPr id="7174" name="Picture 6" descr="http://rad-medical.net/assets_c/2008/08/MRI_brain-thumb-238x253.jpg"/>
          <p:cNvPicPr>
            <a:picLocks noChangeAspect="1" noChangeArrowheads="1"/>
          </p:cNvPicPr>
          <p:nvPr/>
        </p:nvPicPr>
        <p:blipFill>
          <a:blip r:embed="rId3"/>
          <a:srcRect/>
          <a:stretch>
            <a:fillRect/>
          </a:stretch>
        </p:blipFill>
        <p:spPr bwMode="auto">
          <a:xfrm>
            <a:off x="372079" y="2204864"/>
            <a:ext cx="3371830" cy="3584342"/>
          </a:xfrm>
          <a:prstGeom prst="rect">
            <a:avLst/>
          </a:prstGeom>
          <a:noFill/>
        </p:spPr>
      </p:pic>
      <p:pic>
        <p:nvPicPr>
          <p:cNvPr id="7180" name="Picture 12" descr="http://www.eonet.ne.jp/~kishizushi/sabazushim1.jpg"/>
          <p:cNvPicPr>
            <a:picLocks noChangeAspect="1" noChangeArrowheads="1"/>
          </p:cNvPicPr>
          <p:nvPr/>
        </p:nvPicPr>
        <p:blipFill>
          <a:blip r:embed="rId4"/>
          <a:srcRect/>
          <a:stretch>
            <a:fillRect/>
          </a:stretch>
        </p:blipFill>
        <p:spPr bwMode="auto">
          <a:xfrm>
            <a:off x="3981129" y="2207410"/>
            <a:ext cx="4731331" cy="3548499"/>
          </a:xfrm>
          <a:prstGeom prst="rect">
            <a:avLst/>
          </a:prstGeom>
          <a:noFill/>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Future work</a:t>
            </a:r>
            <a:endParaRPr kumimoji="1" lang="ja-JP" altLang="en-US" dirty="0"/>
          </a:p>
        </p:txBody>
      </p:sp>
      <p:sp>
        <p:nvSpPr>
          <p:cNvPr id="3" name="コンテンツ プレースホルダ 2"/>
          <p:cNvSpPr>
            <a:spLocks noGrp="1"/>
          </p:cNvSpPr>
          <p:nvPr>
            <p:ph idx="1"/>
          </p:nvPr>
        </p:nvSpPr>
        <p:spPr/>
        <p:txBody>
          <a:bodyPr/>
          <a:lstStyle/>
          <a:p>
            <a:r>
              <a:rPr lang="en-US" altLang="ja-JP" dirty="0" smtClean="0"/>
              <a:t>C</a:t>
            </a:r>
            <a:r>
              <a:rPr kumimoji="1" lang="en-US" altLang="ja-JP" dirty="0" smtClean="0"/>
              <a:t>onvert scanned data to Diffusion Surfaces</a:t>
            </a:r>
          </a:p>
        </p:txBody>
      </p:sp>
      <p:pic>
        <p:nvPicPr>
          <p:cNvPr id="1026" name="Picture 2" descr="C:\Users\kenshi\Documents\projects\VolumeVectorization\insideinsides.blogspot.com\gif\pumpkin\9008726104c9f861a3a223.gif"/>
          <p:cNvPicPr>
            <a:picLocks noChangeAspect="1" noChangeArrowheads="1" noCrop="1"/>
          </p:cNvPicPr>
          <p:nvPr/>
        </p:nvPicPr>
        <p:blipFill>
          <a:blip r:embed="rId3" cstate="print"/>
          <a:srcRect/>
          <a:stretch>
            <a:fillRect/>
          </a:stretch>
        </p:blipFill>
        <p:spPr bwMode="auto">
          <a:xfrm>
            <a:off x="611560" y="2522513"/>
            <a:ext cx="3110635" cy="2981657"/>
          </a:xfrm>
          <a:prstGeom prst="rect">
            <a:avLst/>
          </a:prstGeom>
          <a:noFill/>
        </p:spPr>
      </p:pic>
      <p:pic>
        <p:nvPicPr>
          <p:cNvPr id="1027" name="Picture 3" descr="C:\Users\kenshi\Documents\projects\VolumeVectorization\insideinsides.blogspot.com\gif\watermelon\6h5l3t.gif"/>
          <p:cNvPicPr>
            <a:picLocks noChangeAspect="1" noChangeArrowheads="1" noCrop="1"/>
          </p:cNvPicPr>
          <p:nvPr/>
        </p:nvPicPr>
        <p:blipFill>
          <a:blip r:embed="rId4" cstate="print"/>
          <a:srcRect/>
          <a:stretch>
            <a:fillRect/>
          </a:stretch>
        </p:blipFill>
        <p:spPr bwMode="auto">
          <a:xfrm>
            <a:off x="4312918" y="2522513"/>
            <a:ext cx="4147514" cy="2963588"/>
          </a:xfrm>
          <a:prstGeom prst="rect">
            <a:avLst/>
          </a:prstGeom>
          <a:noFill/>
        </p:spPr>
      </p:pic>
      <p:sp>
        <p:nvSpPr>
          <p:cNvPr id="6" name="テキスト ボックス 5"/>
          <p:cNvSpPr txBox="1"/>
          <p:nvPr/>
        </p:nvSpPr>
        <p:spPr>
          <a:xfrm>
            <a:off x="899592" y="5546849"/>
            <a:ext cx="7128792" cy="523220"/>
          </a:xfrm>
          <a:prstGeom prst="rect">
            <a:avLst/>
          </a:prstGeom>
          <a:noFill/>
        </p:spPr>
        <p:txBody>
          <a:bodyPr wrap="square" rtlCol="0">
            <a:spAutoFit/>
          </a:bodyPr>
          <a:lstStyle/>
          <a:p>
            <a:pPr algn="ctr"/>
            <a:r>
              <a:rPr lang="en-US" altLang="ja-JP" sz="2800" i="1" dirty="0" smtClean="0"/>
              <a:t>i</a:t>
            </a:r>
            <a:r>
              <a:rPr kumimoji="1" lang="en-US" altLang="ja-JP" sz="2800" i="1" dirty="0" smtClean="0"/>
              <a:t>mages from </a:t>
            </a:r>
            <a:r>
              <a:rPr kumimoji="1" lang="en-US" altLang="ja-JP" sz="2800" i="1" dirty="0" smtClean="0">
                <a:hlinkClick r:id="rId5"/>
              </a:rPr>
              <a:t>insideinsides.blogspot.com</a:t>
            </a:r>
            <a:endParaRPr kumimoji="1" lang="ja-JP" altLang="en-US" sz="2800" i="1" dirty="0" smtClean="0"/>
          </a:p>
        </p:txBody>
      </p:sp>
      <p:sp>
        <p:nvSpPr>
          <p:cNvPr id="9" name="スライド番号プレースホルダ 8"/>
          <p:cNvSpPr>
            <a:spLocks noGrp="1"/>
          </p:cNvSpPr>
          <p:nvPr>
            <p:ph type="sldNum" sz="quarter" idx="12"/>
          </p:nvPr>
        </p:nvSpPr>
        <p:spPr/>
        <p:txBody>
          <a:bodyPr/>
          <a:lstStyle/>
          <a:p>
            <a:fld id="{BE387D97-BE28-4FFD-BA13-A9D9CEA3CCD0}" type="slidenum">
              <a:rPr kumimoji="1" lang="ja-JP" altLang="en-US" smtClean="0"/>
              <a:pPr/>
              <a:t>31</a:t>
            </a:fld>
            <a:endParaRPr kumimoji="1" lang="ja-JP" altLang="en-US" dirty="0"/>
          </a:p>
        </p:txBody>
      </p:sp>
      <p:sp>
        <p:nvSpPr>
          <p:cNvPr id="10" name="テキスト ボックス 9"/>
          <p:cNvSpPr txBox="1"/>
          <p:nvPr/>
        </p:nvSpPr>
        <p:spPr>
          <a:xfrm>
            <a:off x="1115616" y="2060848"/>
            <a:ext cx="2232248" cy="461665"/>
          </a:xfrm>
          <a:prstGeom prst="rect">
            <a:avLst/>
          </a:prstGeom>
          <a:noFill/>
        </p:spPr>
        <p:txBody>
          <a:bodyPr wrap="square" rtlCol="0">
            <a:spAutoFit/>
          </a:bodyPr>
          <a:lstStyle/>
          <a:p>
            <a:pPr algn="ctr"/>
            <a:r>
              <a:rPr lang="en-US" altLang="ja-JP" sz="2400" dirty="0" smtClean="0"/>
              <a:t>pumpkin</a:t>
            </a:r>
            <a:endParaRPr kumimoji="1" lang="ja-JP" altLang="en-US" sz="2400" dirty="0"/>
          </a:p>
        </p:txBody>
      </p:sp>
      <p:sp>
        <p:nvSpPr>
          <p:cNvPr id="11" name="テキスト ボックス 10"/>
          <p:cNvSpPr txBox="1"/>
          <p:nvPr/>
        </p:nvSpPr>
        <p:spPr>
          <a:xfrm>
            <a:off x="5292080" y="2060848"/>
            <a:ext cx="2232248" cy="461665"/>
          </a:xfrm>
          <a:prstGeom prst="rect">
            <a:avLst/>
          </a:prstGeom>
          <a:noFill/>
        </p:spPr>
        <p:txBody>
          <a:bodyPr wrap="square" rtlCol="0">
            <a:spAutoFit/>
          </a:bodyPr>
          <a:lstStyle/>
          <a:p>
            <a:pPr algn="ctr"/>
            <a:r>
              <a:rPr kumimoji="1" lang="en-US" altLang="ja-JP" sz="2400" dirty="0" smtClean="0"/>
              <a:t>watermelon</a:t>
            </a:r>
            <a:endParaRPr kumimoji="1" lang="ja-JP" altLang="en-US" sz="2400" dirty="0"/>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C</a:t>
            </a:r>
            <a:r>
              <a:rPr kumimoji="1" lang="en-US" altLang="ja-JP" dirty="0" smtClean="0"/>
              <a:t>onclusion</a:t>
            </a:r>
            <a:endParaRPr kumimoji="1" lang="ja-JP" altLang="en-US" dirty="0"/>
          </a:p>
        </p:txBody>
      </p:sp>
      <p:sp>
        <p:nvSpPr>
          <p:cNvPr id="3" name="コンテンツ プレースホルダ 2"/>
          <p:cNvSpPr>
            <a:spLocks noGrp="1"/>
          </p:cNvSpPr>
          <p:nvPr>
            <p:ph idx="1"/>
          </p:nvPr>
        </p:nvSpPr>
        <p:spPr/>
        <p:txBody>
          <a:bodyPr>
            <a:normAutofit/>
          </a:bodyPr>
          <a:lstStyle/>
          <a:p>
            <a:r>
              <a:rPr lang="en-US" altLang="ja-JP" dirty="0" smtClean="0"/>
              <a:t>M</a:t>
            </a:r>
            <a:r>
              <a:rPr kumimoji="1" lang="en-US" altLang="ja-JP" dirty="0" smtClean="0"/>
              <a:t>otivation:</a:t>
            </a:r>
          </a:p>
          <a:p>
            <a:pPr lvl="1"/>
            <a:r>
              <a:rPr lang="en-US" altLang="ja-JP" dirty="0" smtClean="0"/>
              <a:t>Interactive freeform</a:t>
            </a:r>
            <a:br>
              <a:rPr lang="en-US" altLang="ja-JP" dirty="0" smtClean="0"/>
            </a:br>
            <a:r>
              <a:rPr lang="en-US" altLang="ja-JP" dirty="0" smtClean="0"/>
              <a:t>cutting </a:t>
            </a:r>
            <a:r>
              <a:rPr lang="en-US" altLang="ja-JP" smtClean="0"/>
              <a:t>of fruit</a:t>
            </a:r>
            <a:endParaRPr lang="en-US" altLang="ja-JP" dirty="0" smtClean="0"/>
          </a:p>
          <a:p>
            <a:pPr lvl="1"/>
            <a:endParaRPr kumimoji="1" lang="en-US" altLang="ja-JP" dirty="0" smtClean="0"/>
          </a:p>
          <a:p>
            <a:r>
              <a:rPr lang="en-US" altLang="ja-JP" dirty="0" smtClean="0"/>
              <a:t>Contributions:</a:t>
            </a:r>
          </a:p>
          <a:p>
            <a:pPr lvl="1"/>
            <a:r>
              <a:rPr lang="en-US" altLang="ja-JP" dirty="0" smtClean="0"/>
              <a:t>Diffusion Surfaces</a:t>
            </a:r>
            <a:br>
              <a:rPr lang="en-US" altLang="ja-JP" dirty="0" smtClean="0"/>
            </a:br>
            <a:r>
              <a:rPr lang="en-US" altLang="ja-JP" dirty="0" smtClean="0"/>
              <a:t> representation</a:t>
            </a:r>
          </a:p>
          <a:p>
            <a:pPr lvl="1"/>
            <a:endParaRPr lang="en-US" altLang="ja-JP" dirty="0" smtClean="0"/>
          </a:p>
          <a:p>
            <a:pPr lvl="1"/>
            <a:r>
              <a:rPr lang="en-US" altLang="ja-JP" dirty="0" smtClean="0"/>
              <a:t>Sketch-based interface</a:t>
            </a:r>
            <a:br>
              <a:rPr lang="en-US" altLang="ja-JP" dirty="0" smtClean="0"/>
            </a:br>
            <a:r>
              <a:rPr lang="en-US" altLang="ja-JP" dirty="0" smtClean="0"/>
              <a:t> for modeling fruit</a:t>
            </a:r>
          </a:p>
        </p:txBody>
      </p:sp>
      <p:sp>
        <p:nvSpPr>
          <p:cNvPr id="4" name="スライド番号プレースホルダ 3"/>
          <p:cNvSpPr>
            <a:spLocks noGrp="1"/>
          </p:cNvSpPr>
          <p:nvPr>
            <p:ph type="sldNum" sz="quarter" idx="12"/>
          </p:nvPr>
        </p:nvSpPr>
        <p:spPr/>
        <p:txBody>
          <a:bodyPr/>
          <a:lstStyle/>
          <a:p>
            <a:fld id="{BE387D97-BE28-4FFD-BA13-A9D9CEA3CCD0}" type="slidenum">
              <a:rPr kumimoji="1" lang="ja-JP" altLang="en-US" smtClean="0"/>
              <a:pPr/>
              <a:t>32</a:t>
            </a:fld>
            <a:endParaRPr kumimoji="1" lang="ja-JP" altLang="en-US" dirty="0"/>
          </a:p>
        </p:txBody>
      </p:sp>
      <p:grpSp>
        <p:nvGrpSpPr>
          <p:cNvPr id="21" name="グループ化 20"/>
          <p:cNvGrpSpPr/>
          <p:nvPr/>
        </p:nvGrpSpPr>
        <p:grpSpPr>
          <a:xfrm>
            <a:off x="4463988" y="3212976"/>
            <a:ext cx="4284476" cy="1543011"/>
            <a:chOff x="5993631" y="3428355"/>
            <a:chExt cx="3061394" cy="1002951"/>
          </a:xfrm>
        </p:grpSpPr>
        <p:pic>
          <p:nvPicPr>
            <p:cNvPr id="5"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993631" y="3428355"/>
              <a:ext cx="1368152" cy="998858"/>
            </a:xfrm>
            <a:prstGeom prst="rect">
              <a:avLst/>
            </a:prstGeom>
            <a:noFill/>
            <a:ln w="9525">
              <a:noFill/>
              <a:miter lim="800000"/>
              <a:headEnd/>
              <a:tailEnd/>
            </a:ln>
          </p:spPr>
        </p:pic>
        <p:pic>
          <p:nvPicPr>
            <p:cNvPr id="6"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668344" y="3429000"/>
              <a:ext cx="1386681" cy="1002306"/>
            </a:xfrm>
            <a:prstGeom prst="rect">
              <a:avLst/>
            </a:prstGeom>
            <a:noFill/>
            <a:ln w="9525">
              <a:noFill/>
              <a:miter lim="800000"/>
              <a:headEnd/>
              <a:tailEnd/>
            </a:ln>
          </p:spPr>
        </p:pic>
        <p:sp>
          <p:nvSpPr>
            <p:cNvPr id="8" name="右矢印 7"/>
            <p:cNvSpPr/>
            <p:nvPr/>
          </p:nvSpPr>
          <p:spPr>
            <a:xfrm>
              <a:off x="7391742" y="3746748"/>
              <a:ext cx="288032"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2" name="グループ化 21"/>
          <p:cNvGrpSpPr/>
          <p:nvPr/>
        </p:nvGrpSpPr>
        <p:grpSpPr>
          <a:xfrm>
            <a:off x="4824028" y="5085184"/>
            <a:ext cx="3492388" cy="1501090"/>
            <a:chOff x="6156176" y="5348290"/>
            <a:chExt cx="2448272" cy="961030"/>
          </a:xfrm>
        </p:grpSpPr>
        <p:pic>
          <p:nvPicPr>
            <p:cNvPr id="5122" name="Picture 2"/>
            <p:cNvPicPr>
              <a:picLocks noChangeAspect="1" noChangeArrowheads="1"/>
            </p:cNvPicPr>
            <p:nvPr/>
          </p:nvPicPr>
          <p:blipFill>
            <a:blip r:embed="rId5"/>
            <a:srcRect/>
            <a:stretch>
              <a:fillRect/>
            </a:stretch>
          </p:blipFill>
          <p:spPr bwMode="auto">
            <a:xfrm>
              <a:off x="6156176" y="5348290"/>
              <a:ext cx="1152128" cy="961030"/>
            </a:xfrm>
            <a:prstGeom prst="rect">
              <a:avLst/>
            </a:prstGeom>
            <a:noFill/>
            <a:ln w="9525">
              <a:solidFill>
                <a:schemeClr val="tx1"/>
              </a:solidFill>
              <a:miter lim="800000"/>
              <a:headEnd/>
              <a:tailEnd/>
            </a:ln>
          </p:spPr>
        </p:pic>
        <p:pic>
          <p:nvPicPr>
            <p:cNvPr id="5124" name="Picture 4"/>
            <p:cNvPicPr>
              <a:picLocks noChangeAspect="1" noChangeArrowheads="1"/>
            </p:cNvPicPr>
            <p:nvPr/>
          </p:nvPicPr>
          <p:blipFill>
            <a:blip r:embed="rId6"/>
            <a:srcRect/>
            <a:stretch>
              <a:fillRect/>
            </a:stretch>
          </p:blipFill>
          <p:spPr bwMode="auto">
            <a:xfrm>
              <a:off x="7419120" y="5355545"/>
              <a:ext cx="1185328" cy="953775"/>
            </a:xfrm>
            <a:prstGeom prst="rect">
              <a:avLst/>
            </a:prstGeom>
            <a:noFill/>
            <a:ln w="9525">
              <a:solidFill>
                <a:schemeClr val="tx1"/>
              </a:solidFill>
              <a:miter lim="800000"/>
              <a:headEnd/>
              <a:tailEnd/>
            </a:ln>
          </p:spPr>
        </p:pic>
      </p:grpSp>
      <p:grpSp>
        <p:nvGrpSpPr>
          <p:cNvPr id="19" name="グループ化 18"/>
          <p:cNvGrpSpPr/>
          <p:nvPr/>
        </p:nvGrpSpPr>
        <p:grpSpPr>
          <a:xfrm>
            <a:off x="4392488" y="1160748"/>
            <a:ext cx="4608004" cy="1909290"/>
            <a:chOff x="5132367" y="1795464"/>
            <a:chExt cx="3167296" cy="1333226"/>
          </a:xfrm>
        </p:grpSpPr>
        <p:pic>
          <p:nvPicPr>
            <p:cNvPr id="11" name="Picture 3"/>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7080814" y="2341541"/>
              <a:ext cx="1207473" cy="787149"/>
            </a:xfrm>
            <a:prstGeom prst="rect">
              <a:avLst/>
            </a:prstGeom>
            <a:noFill/>
            <a:ln w="9525">
              <a:noFill/>
              <a:miter lim="800000"/>
              <a:headEnd/>
              <a:tailEnd/>
            </a:ln>
          </p:spPr>
        </p:pic>
        <p:pic>
          <p:nvPicPr>
            <p:cNvPr id="12" name="Picture 5"/>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7053979" y="1795464"/>
              <a:ext cx="1245684" cy="624116"/>
            </a:xfrm>
            <a:prstGeom prst="rect">
              <a:avLst/>
            </a:prstGeom>
            <a:noFill/>
            <a:ln w="9525">
              <a:noFill/>
              <a:miter lim="800000"/>
              <a:headEnd/>
              <a:tailEnd/>
            </a:ln>
          </p:spPr>
        </p:pic>
        <p:pic>
          <p:nvPicPr>
            <p:cNvPr id="13" name="Picture 2"/>
            <p:cNvPicPr>
              <a:picLocks noChangeAspect="1" noChangeArrowheads="1"/>
            </p:cNvPicPr>
            <p:nvPr/>
          </p:nvPicPr>
          <p:blipFill>
            <a:blip r:embed="rId9">
              <a:clrChange>
                <a:clrFrom>
                  <a:srgbClr val="FFFFFF"/>
                </a:clrFrom>
                <a:clrTo>
                  <a:srgbClr val="FFFFFF">
                    <a:alpha val="0"/>
                  </a:srgbClr>
                </a:clrTo>
              </a:clrChange>
            </a:blip>
            <a:srcRect/>
            <a:stretch>
              <a:fillRect/>
            </a:stretch>
          </p:blipFill>
          <p:spPr bwMode="auto">
            <a:xfrm>
              <a:off x="5132367" y="1917163"/>
              <a:ext cx="1245684" cy="1049534"/>
            </a:xfrm>
            <a:prstGeom prst="rect">
              <a:avLst/>
            </a:prstGeom>
            <a:noFill/>
            <a:ln w="9525">
              <a:noFill/>
              <a:miter lim="800000"/>
              <a:headEnd/>
              <a:tailEnd/>
            </a:ln>
          </p:spPr>
        </p:pic>
        <p:sp>
          <p:nvSpPr>
            <p:cNvPr id="16" name="フリーフォーム 15"/>
            <p:cNvSpPr/>
            <p:nvPr/>
          </p:nvSpPr>
          <p:spPr>
            <a:xfrm>
              <a:off x="6436428" y="2439948"/>
              <a:ext cx="119995" cy="212131"/>
            </a:xfrm>
            <a:custGeom>
              <a:avLst/>
              <a:gdLst>
                <a:gd name="connsiteX0" fmla="*/ 4762 w 264318"/>
                <a:gd name="connsiteY0" fmla="*/ 0 h 457200"/>
                <a:gd name="connsiteX1" fmla="*/ 0 w 264318"/>
                <a:gd name="connsiteY1" fmla="*/ 390525 h 457200"/>
                <a:gd name="connsiteX2" fmla="*/ 78581 w 264318"/>
                <a:gd name="connsiteY2" fmla="*/ 309562 h 457200"/>
                <a:gd name="connsiteX3" fmla="*/ 147637 w 264318"/>
                <a:gd name="connsiteY3" fmla="*/ 454818 h 457200"/>
                <a:gd name="connsiteX4" fmla="*/ 192881 w 264318"/>
                <a:gd name="connsiteY4" fmla="*/ 457200 h 457200"/>
                <a:gd name="connsiteX5" fmla="*/ 228600 w 264318"/>
                <a:gd name="connsiteY5" fmla="*/ 426243 h 457200"/>
                <a:gd name="connsiteX6" fmla="*/ 145256 w 264318"/>
                <a:gd name="connsiteY6" fmla="*/ 276225 h 457200"/>
                <a:gd name="connsiteX7" fmla="*/ 264318 w 264318"/>
                <a:gd name="connsiteY7" fmla="*/ 278606 h 457200"/>
                <a:gd name="connsiteX8" fmla="*/ 4762 w 264318"/>
                <a:gd name="connsiteY8" fmla="*/ 0 h 457200"/>
                <a:gd name="connsiteX0" fmla="*/ 4762 w 264318"/>
                <a:gd name="connsiteY0" fmla="*/ 0 h 457200"/>
                <a:gd name="connsiteX1" fmla="*/ 0 w 264318"/>
                <a:gd name="connsiteY1" fmla="*/ 390525 h 457200"/>
                <a:gd name="connsiteX2" fmla="*/ 78581 w 264318"/>
                <a:gd name="connsiteY2" fmla="*/ 309562 h 457200"/>
                <a:gd name="connsiteX3" fmla="*/ 147637 w 264318"/>
                <a:gd name="connsiteY3" fmla="*/ 454818 h 457200"/>
                <a:gd name="connsiteX4" fmla="*/ 192881 w 264318"/>
                <a:gd name="connsiteY4" fmla="*/ 457200 h 457200"/>
                <a:gd name="connsiteX5" fmla="*/ 228600 w 264318"/>
                <a:gd name="connsiteY5" fmla="*/ 426243 h 457200"/>
                <a:gd name="connsiteX6" fmla="*/ 144016 w 264318"/>
                <a:gd name="connsiteY6" fmla="*/ 288032 h 457200"/>
                <a:gd name="connsiteX7" fmla="*/ 264318 w 264318"/>
                <a:gd name="connsiteY7" fmla="*/ 278606 h 457200"/>
                <a:gd name="connsiteX8" fmla="*/ 4762 w 264318"/>
                <a:gd name="connsiteY8" fmla="*/ 0 h 457200"/>
                <a:gd name="connsiteX0" fmla="*/ 4762 w 264318"/>
                <a:gd name="connsiteY0" fmla="*/ 0 h 457200"/>
                <a:gd name="connsiteX1" fmla="*/ 0 w 264318"/>
                <a:gd name="connsiteY1" fmla="*/ 390525 h 457200"/>
                <a:gd name="connsiteX2" fmla="*/ 78581 w 264318"/>
                <a:gd name="connsiteY2" fmla="*/ 309562 h 457200"/>
                <a:gd name="connsiteX3" fmla="*/ 147637 w 264318"/>
                <a:gd name="connsiteY3" fmla="*/ 454818 h 457200"/>
                <a:gd name="connsiteX4" fmla="*/ 192881 w 264318"/>
                <a:gd name="connsiteY4" fmla="*/ 457200 h 457200"/>
                <a:gd name="connsiteX5" fmla="*/ 228600 w 264318"/>
                <a:gd name="connsiteY5" fmla="*/ 426243 h 457200"/>
                <a:gd name="connsiteX6" fmla="*/ 153541 w 264318"/>
                <a:gd name="connsiteY6" fmla="*/ 283270 h 457200"/>
                <a:gd name="connsiteX7" fmla="*/ 264318 w 264318"/>
                <a:gd name="connsiteY7" fmla="*/ 278606 h 457200"/>
                <a:gd name="connsiteX8" fmla="*/ 4762 w 264318"/>
                <a:gd name="connsiteY8"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318" h="457200">
                  <a:moveTo>
                    <a:pt x="4762" y="0"/>
                  </a:moveTo>
                  <a:cubicBezTo>
                    <a:pt x="3175" y="130175"/>
                    <a:pt x="1587" y="260350"/>
                    <a:pt x="0" y="390525"/>
                  </a:cubicBezTo>
                  <a:lnTo>
                    <a:pt x="78581" y="309562"/>
                  </a:lnTo>
                  <a:lnTo>
                    <a:pt x="147637" y="454818"/>
                  </a:lnTo>
                  <a:lnTo>
                    <a:pt x="192881" y="457200"/>
                  </a:lnTo>
                  <a:lnTo>
                    <a:pt x="228600" y="426243"/>
                  </a:lnTo>
                  <a:lnTo>
                    <a:pt x="153541" y="283270"/>
                  </a:lnTo>
                  <a:lnTo>
                    <a:pt x="264318" y="278606"/>
                  </a:lnTo>
                  <a:lnTo>
                    <a:pt x="4762" y="0"/>
                  </a:ln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17" name="フリーフォーム 16"/>
            <p:cNvSpPr/>
            <p:nvPr/>
          </p:nvSpPr>
          <p:spPr>
            <a:xfrm>
              <a:off x="5142502" y="2438400"/>
              <a:ext cx="1272586" cy="50301"/>
            </a:xfrm>
            <a:custGeom>
              <a:avLst/>
              <a:gdLst>
                <a:gd name="connsiteX0" fmla="*/ 0 w 2491740"/>
                <a:gd name="connsiteY0" fmla="*/ 68580 h 87443"/>
                <a:gd name="connsiteX1" fmla="*/ 548640 w 2491740"/>
                <a:gd name="connsiteY1" fmla="*/ 68580 h 87443"/>
                <a:gd name="connsiteX2" fmla="*/ 594360 w 2491740"/>
                <a:gd name="connsiteY2" fmla="*/ 57150 h 87443"/>
                <a:gd name="connsiteX3" fmla="*/ 651510 w 2491740"/>
                <a:gd name="connsiteY3" fmla="*/ 45720 h 87443"/>
                <a:gd name="connsiteX4" fmla="*/ 685800 w 2491740"/>
                <a:gd name="connsiteY4" fmla="*/ 34290 h 87443"/>
                <a:gd name="connsiteX5" fmla="*/ 857250 w 2491740"/>
                <a:gd name="connsiteY5" fmla="*/ 11430 h 87443"/>
                <a:gd name="connsiteX6" fmla="*/ 1291590 w 2491740"/>
                <a:gd name="connsiteY6" fmla="*/ 22860 h 87443"/>
                <a:gd name="connsiteX7" fmla="*/ 1543050 w 2491740"/>
                <a:gd name="connsiteY7" fmla="*/ 34290 h 87443"/>
                <a:gd name="connsiteX8" fmla="*/ 2114550 w 2491740"/>
                <a:gd name="connsiteY8" fmla="*/ 45720 h 87443"/>
                <a:gd name="connsiteX9" fmla="*/ 2354580 w 2491740"/>
                <a:gd name="connsiteY9" fmla="*/ 22860 h 87443"/>
                <a:gd name="connsiteX10" fmla="*/ 2388870 w 2491740"/>
                <a:gd name="connsiteY10" fmla="*/ 11430 h 87443"/>
                <a:gd name="connsiteX11" fmla="*/ 2491740 w 2491740"/>
                <a:gd name="connsiteY11" fmla="*/ 0 h 8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91740" h="87443">
                  <a:moveTo>
                    <a:pt x="0" y="68580"/>
                  </a:moveTo>
                  <a:cubicBezTo>
                    <a:pt x="258039" y="85783"/>
                    <a:pt x="199673" y="87443"/>
                    <a:pt x="548640" y="68580"/>
                  </a:cubicBezTo>
                  <a:cubicBezTo>
                    <a:pt x="564326" y="67732"/>
                    <a:pt x="579025" y="60558"/>
                    <a:pt x="594360" y="57150"/>
                  </a:cubicBezTo>
                  <a:cubicBezTo>
                    <a:pt x="613325" y="52936"/>
                    <a:pt x="632663" y="50432"/>
                    <a:pt x="651510" y="45720"/>
                  </a:cubicBezTo>
                  <a:cubicBezTo>
                    <a:pt x="663199" y="42798"/>
                    <a:pt x="674111" y="37212"/>
                    <a:pt x="685800" y="34290"/>
                  </a:cubicBezTo>
                  <a:cubicBezTo>
                    <a:pt x="748931" y="18507"/>
                    <a:pt x="785833" y="18572"/>
                    <a:pt x="857250" y="11430"/>
                  </a:cubicBezTo>
                  <a:lnTo>
                    <a:pt x="1291590" y="22860"/>
                  </a:lnTo>
                  <a:cubicBezTo>
                    <a:pt x="1375450" y="25655"/>
                    <a:pt x="1459176" y="31960"/>
                    <a:pt x="1543050" y="34290"/>
                  </a:cubicBezTo>
                  <a:lnTo>
                    <a:pt x="2114550" y="45720"/>
                  </a:lnTo>
                  <a:cubicBezTo>
                    <a:pt x="2184156" y="40748"/>
                    <a:pt x="2280720" y="37632"/>
                    <a:pt x="2354580" y="22860"/>
                  </a:cubicBezTo>
                  <a:cubicBezTo>
                    <a:pt x="2366394" y="20497"/>
                    <a:pt x="2376986" y="13411"/>
                    <a:pt x="2388870" y="11430"/>
                  </a:cubicBezTo>
                  <a:cubicBezTo>
                    <a:pt x="2422902" y="5758"/>
                    <a:pt x="2491740" y="0"/>
                    <a:pt x="2491740" y="0"/>
                  </a:cubicBezTo>
                </a:path>
              </a:pathLst>
            </a:custGeom>
            <a:ln w="381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8" name="右矢印 17"/>
            <p:cNvSpPr/>
            <p:nvPr/>
          </p:nvSpPr>
          <p:spPr>
            <a:xfrm>
              <a:off x="6660232" y="2348880"/>
              <a:ext cx="288032"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A</a:t>
            </a:r>
            <a:r>
              <a:rPr kumimoji="1" lang="en-US" altLang="ja-JP" dirty="0" smtClean="0"/>
              <a:t>cknowledgements</a:t>
            </a:r>
            <a:endParaRPr kumimoji="1" lang="ja-JP" altLang="en-US" dirty="0"/>
          </a:p>
        </p:txBody>
      </p:sp>
      <p:sp>
        <p:nvSpPr>
          <p:cNvPr id="3" name="コンテンツ プレースホルダ 2"/>
          <p:cNvSpPr>
            <a:spLocks noGrp="1"/>
          </p:cNvSpPr>
          <p:nvPr>
            <p:ph idx="1"/>
          </p:nvPr>
        </p:nvSpPr>
        <p:spPr/>
        <p:txBody>
          <a:bodyPr>
            <a:normAutofit fontScale="92500" lnSpcReduction="10000"/>
          </a:bodyPr>
          <a:lstStyle/>
          <a:p>
            <a:r>
              <a:rPr kumimoji="1" lang="en-US" altLang="ja-JP" dirty="0" smtClean="0"/>
              <a:t>Wilmot Li &amp; Doug DeCarlo</a:t>
            </a:r>
          </a:p>
          <a:p>
            <a:pPr lvl="1">
              <a:buNone/>
            </a:pPr>
            <a:r>
              <a:rPr lang="en-US" altLang="ja-JP" dirty="0" smtClean="0"/>
              <a:t>(suggestions on NPR techniques)</a:t>
            </a:r>
          </a:p>
          <a:p>
            <a:r>
              <a:rPr kumimoji="1" lang="en-US" altLang="ja-JP" dirty="0" smtClean="0"/>
              <a:t>Murphy Stein</a:t>
            </a:r>
          </a:p>
          <a:p>
            <a:pPr lvl="1">
              <a:buNone/>
            </a:pPr>
            <a:r>
              <a:rPr kumimoji="1" lang="en-US" altLang="ja-JP" dirty="0" smtClean="0"/>
              <a:t>(video voiceover)</a:t>
            </a:r>
          </a:p>
          <a:p>
            <a:r>
              <a:rPr kumimoji="1" lang="en-US" altLang="ja-JP" dirty="0" smtClean="0"/>
              <a:t>SIGGRAPH reviewers</a:t>
            </a:r>
          </a:p>
          <a:p>
            <a:pPr lvl="2"/>
            <a:endParaRPr lang="en-US" altLang="ja-JP" dirty="0" smtClean="0"/>
          </a:p>
          <a:p>
            <a:r>
              <a:rPr lang="en-US" altLang="ja-JP" dirty="0" smtClean="0"/>
              <a:t>Funding support:</a:t>
            </a:r>
          </a:p>
          <a:p>
            <a:pPr lvl="1"/>
            <a:r>
              <a:rPr kumimoji="1" lang="en-US" altLang="ja-JP" dirty="0" smtClean="0"/>
              <a:t>JSPS Fellowship</a:t>
            </a:r>
          </a:p>
          <a:p>
            <a:pPr lvl="2"/>
            <a:r>
              <a:rPr kumimoji="1" lang="en-US" altLang="ja-JP" dirty="0" smtClean="0"/>
              <a:t>Excellent Young Researchers Overseas Visit Program</a:t>
            </a:r>
          </a:p>
          <a:p>
            <a:pPr lvl="1"/>
            <a:r>
              <a:rPr kumimoji="1" lang="en-US" altLang="ja-JP" dirty="0" smtClean="0"/>
              <a:t>NYU URCF</a:t>
            </a:r>
            <a:endParaRPr kumimoji="1" lang="ja-JP" altLang="en-US" dirty="0" smtClean="0"/>
          </a:p>
          <a:p>
            <a:pPr lvl="1"/>
            <a:r>
              <a:rPr lang="en-US" altLang="ja-JP" dirty="0" smtClean="0"/>
              <a:t>NSF (IIS-0905502, IIS-0916845)</a:t>
            </a:r>
          </a:p>
          <a:p>
            <a:pPr lvl="1"/>
            <a:r>
              <a:rPr lang="en-US" altLang="ja-JP" dirty="0" smtClean="0"/>
              <a:t>JST ERATO</a:t>
            </a:r>
            <a:endParaRPr kumimoji="1" lang="en-US" altLang="ja-JP" dirty="0" smtClean="0"/>
          </a:p>
        </p:txBody>
      </p:sp>
      <p:sp>
        <p:nvSpPr>
          <p:cNvPr id="4" name="スライド番号プレースホルダ 3"/>
          <p:cNvSpPr>
            <a:spLocks noGrp="1"/>
          </p:cNvSpPr>
          <p:nvPr>
            <p:ph type="sldNum" sz="quarter" idx="12"/>
          </p:nvPr>
        </p:nvSpPr>
        <p:spPr/>
        <p:txBody>
          <a:bodyPr/>
          <a:lstStyle/>
          <a:p>
            <a:fld id="{BE387D97-BE28-4FFD-BA13-A9D9CEA3CCD0}" type="slidenum">
              <a:rPr kumimoji="1" lang="ja-JP" altLang="en-US" smtClean="0"/>
              <a:pPr/>
              <a:t>33</a:t>
            </a:fld>
            <a:endParaRPr kumimoji="1" lang="ja-JP" altLang="en-US" dirty="0"/>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en-US" altLang="ja-JP" dirty="0" smtClean="0"/>
              <a:t>Thank you!</a:t>
            </a:r>
            <a:endParaRPr lang="ja-JP" altLang="en-US" dirty="0"/>
          </a:p>
        </p:txBody>
      </p:sp>
      <p:sp>
        <p:nvSpPr>
          <p:cNvPr id="13" name="スライド番号プレースホルダ 12"/>
          <p:cNvSpPr>
            <a:spLocks noGrp="1"/>
          </p:cNvSpPr>
          <p:nvPr>
            <p:ph type="sldNum" sz="quarter" idx="12"/>
          </p:nvPr>
        </p:nvSpPr>
        <p:spPr/>
        <p:txBody>
          <a:bodyPr/>
          <a:lstStyle/>
          <a:p>
            <a:fld id="{D2D8002D-B5B0-4BAC-B1F6-782DDCCE6D9C}" type="slidenum">
              <a:rPr lang="ja-JP" altLang="en-US" smtClean="0"/>
              <a:pPr/>
              <a:t>34</a:t>
            </a:fld>
            <a:endParaRPr lang="ja-JP" altLang="en-US"/>
          </a:p>
        </p:txBody>
      </p:sp>
      <p:pic>
        <p:nvPicPr>
          <p:cNvPr id="6" name="Picture 7" descr="C:\Documents and Settings\kenshi\My Documents\material - videos\asia2010 - DiffusionSurfaces\still\capture_61906.bmp"/>
          <p:cNvPicPr>
            <a:picLocks noChangeAspect="1" noChangeArrowheads="1"/>
          </p:cNvPicPr>
          <p:nvPr/>
        </p:nvPicPr>
        <p:blipFill>
          <a:blip r:embed="rId3" cstate="print">
            <a:clrChange>
              <a:clrFrom>
                <a:srgbClr val="FFFFFF"/>
              </a:clrFrom>
              <a:clrTo>
                <a:srgbClr val="FFFFFF">
                  <a:alpha val="0"/>
                </a:srgbClr>
              </a:clrTo>
            </a:clrChange>
          </a:blip>
          <a:srcRect l="11880" t="8640" r="12522" b="4962"/>
          <a:stretch>
            <a:fillRect/>
          </a:stretch>
        </p:blipFill>
        <p:spPr bwMode="auto">
          <a:xfrm>
            <a:off x="179512" y="1844823"/>
            <a:ext cx="2592288" cy="2221961"/>
          </a:xfrm>
          <a:prstGeom prst="rect">
            <a:avLst/>
          </a:prstGeom>
          <a:noFill/>
        </p:spPr>
      </p:pic>
      <p:pic>
        <p:nvPicPr>
          <p:cNvPr id="8" name="Picture 9" descr="C:\Documents and Settings\kenshi\My Documents\material - videos\asia2010 - DiffusionSurfaces\still\capture_736937.bmp"/>
          <p:cNvPicPr>
            <a:picLocks noChangeAspect="1" noChangeArrowheads="1"/>
          </p:cNvPicPr>
          <p:nvPr/>
        </p:nvPicPr>
        <p:blipFill>
          <a:blip r:embed="rId4" cstate="print">
            <a:clrChange>
              <a:clrFrom>
                <a:srgbClr val="FFFFFF"/>
              </a:clrFrom>
              <a:clrTo>
                <a:srgbClr val="FFFFFF">
                  <a:alpha val="0"/>
                </a:srgbClr>
              </a:clrTo>
            </a:clrChange>
          </a:blip>
          <a:srcRect l="14055" t="2880" r="20066" b="6402"/>
          <a:stretch>
            <a:fillRect/>
          </a:stretch>
        </p:blipFill>
        <p:spPr bwMode="auto">
          <a:xfrm>
            <a:off x="143508" y="4325559"/>
            <a:ext cx="2304256" cy="2379805"/>
          </a:xfrm>
          <a:prstGeom prst="rect">
            <a:avLst/>
          </a:prstGeom>
          <a:noFill/>
        </p:spPr>
      </p:pic>
      <p:pic>
        <p:nvPicPr>
          <p:cNvPr id="9" name="Picture 10" descr="C:\Documents and Settings\kenshi\My Documents\material - videos\asia2010 - DiffusionSurfaces\still\capture_957750.bmp"/>
          <p:cNvPicPr>
            <a:picLocks noChangeAspect="1" noChangeArrowheads="1"/>
          </p:cNvPicPr>
          <p:nvPr/>
        </p:nvPicPr>
        <p:blipFill>
          <a:blip r:embed="rId5" cstate="print">
            <a:clrChange>
              <a:clrFrom>
                <a:srgbClr val="FFFFFF"/>
              </a:clrFrom>
              <a:clrTo>
                <a:srgbClr val="FFFFFF">
                  <a:alpha val="0"/>
                </a:srgbClr>
              </a:clrTo>
            </a:clrChange>
          </a:blip>
          <a:srcRect l="20270" t="8108" r="22973" b="6757"/>
          <a:stretch>
            <a:fillRect/>
          </a:stretch>
        </p:blipFill>
        <p:spPr bwMode="auto">
          <a:xfrm>
            <a:off x="2735796" y="4041068"/>
            <a:ext cx="2124236" cy="2389766"/>
          </a:xfrm>
          <a:prstGeom prst="rect">
            <a:avLst/>
          </a:prstGeom>
          <a:noFill/>
        </p:spPr>
      </p:pic>
      <p:pic>
        <p:nvPicPr>
          <p:cNvPr id="10" name="Picture 11" descr="C:\Documents and Settings\kenshi\My Documents\material - videos\asia2010 - DiffusionSurfaces\still\capture_861421.bmp"/>
          <p:cNvPicPr>
            <a:picLocks noChangeAspect="1" noChangeArrowheads="1"/>
          </p:cNvPicPr>
          <p:nvPr/>
        </p:nvPicPr>
        <p:blipFill>
          <a:blip r:embed="rId6" cstate="print">
            <a:clrChange>
              <a:clrFrom>
                <a:srgbClr val="FFFFFF"/>
              </a:clrFrom>
              <a:clrTo>
                <a:srgbClr val="FFFFFF">
                  <a:alpha val="0"/>
                </a:srgbClr>
              </a:clrTo>
            </a:clrChange>
          </a:blip>
          <a:srcRect l="29646" t="1318" r="21931" b="-1457"/>
          <a:stretch>
            <a:fillRect/>
          </a:stretch>
        </p:blipFill>
        <p:spPr bwMode="auto">
          <a:xfrm>
            <a:off x="7050591" y="3429000"/>
            <a:ext cx="1949901" cy="3024336"/>
          </a:xfrm>
          <a:prstGeom prst="rect">
            <a:avLst/>
          </a:prstGeom>
          <a:noFill/>
        </p:spPr>
      </p:pic>
      <p:pic>
        <p:nvPicPr>
          <p:cNvPr id="11" name="Picture 12" descr="C:\Documents and Settings\kenshi\My Documents\material - videos\asia2010 - DiffusionSurfaces\still\capture_515781.bmp"/>
          <p:cNvPicPr>
            <a:picLocks noChangeAspect="1" noChangeArrowheads="1"/>
          </p:cNvPicPr>
          <p:nvPr/>
        </p:nvPicPr>
        <p:blipFill>
          <a:blip r:embed="rId7" cstate="print">
            <a:clrChange>
              <a:clrFrom>
                <a:srgbClr val="FFFFFF"/>
              </a:clrFrom>
              <a:clrTo>
                <a:srgbClr val="FFFFFF">
                  <a:alpha val="0"/>
                </a:srgbClr>
              </a:clrTo>
            </a:clrChange>
          </a:blip>
          <a:srcRect l="28658" t="1318" r="19955" b="5586"/>
          <a:stretch>
            <a:fillRect/>
          </a:stretch>
        </p:blipFill>
        <p:spPr bwMode="auto">
          <a:xfrm>
            <a:off x="4932039" y="3320988"/>
            <a:ext cx="1907847" cy="2592288"/>
          </a:xfrm>
          <a:prstGeom prst="rect">
            <a:avLst/>
          </a:prstGeom>
          <a:noFill/>
        </p:spPr>
      </p:pic>
      <p:pic>
        <p:nvPicPr>
          <p:cNvPr id="12" name="Picture 14" descr="C:\Documents and Settings\kenshi\My Documents\material - videos\asia2010 - DiffusionSurfaces\still\capture_630875.bmp"/>
          <p:cNvPicPr>
            <a:picLocks noChangeAspect="1" noChangeArrowheads="1"/>
          </p:cNvPicPr>
          <p:nvPr/>
        </p:nvPicPr>
        <p:blipFill>
          <a:blip r:embed="rId8" cstate="print">
            <a:clrChange>
              <a:clrFrom>
                <a:srgbClr val="FFFFFF"/>
              </a:clrFrom>
              <a:clrTo>
                <a:srgbClr val="FFFFFF">
                  <a:alpha val="0"/>
                </a:srgbClr>
              </a:clrTo>
            </a:clrChange>
          </a:blip>
          <a:srcRect l="12193" t="1626" r="12208" b="4079"/>
          <a:stretch>
            <a:fillRect/>
          </a:stretch>
        </p:blipFill>
        <p:spPr bwMode="auto">
          <a:xfrm>
            <a:off x="6444208" y="1088739"/>
            <a:ext cx="2376264" cy="2222957"/>
          </a:xfrm>
          <a:prstGeom prst="rect">
            <a:avLst/>
          </a:prstGeom>
          <a:noFill/>
        </p:spPr>
      </p:pic>
      <p:pic>
        <p:nvPicPr>
          <p:cNvPr id="14" name="Picture 2" descr="C:\Users\kenshi\Documents\material - presentations\asia2010\volcano_npr.png"/>
          <p:cNvPicPr>
            <a:picLocks noChangeAspect="1" noChangeArrowheads="1"/>
          </p:cNvPicPr>
          <p:nvPr/>
        </p:nvPicPr>
        <p:blipFill>
          <a:blip r:embed="rId9">
            <a:clrChange>
              <a:clrFrom>
                <a:srgbClr val="FFFFFF"/>
              </a:clrFrom>
              <a:clrTo>
                <a:srgbClr val="FFFFFF">
                  <a:alpha val="0"/>
                </a:srgbClr>
              </a:clrTo>
            </a:clrChange>
          </a:blip>
          <a:srcRect/>
          <a:stretch>
            <a:fillRect/>
          </a:stretch>
        </p:blipFill>
        <p:spPr bwMode="auto">
          <a:xfrm>
            <a:off x="2843808" y="1340768"/>
            <a:ext cx="3492388" cy="2387868"/>
          </a:xfrm>
          <a:prstGeom prst="rect">
            <a:avLst/>
          </a:prstGeom>
          <a:noFill/>
        </p:spPr>
      </p:pic>
      <p:sp>
        <p:nvSpPr>
          <p:cNvPr id="15" name="テキスト ボックス 14"/>
          <p:cNvSpPr txBox="1"/>
          <p:nvPr/>
        </p:nvSpPr>
        <p:spPr>
          <a:xfrm>
            <a:off x="3382852" y="332656"/>
            <a:ext cx="5761148" cy="707886"/>
          </a:xfrm>
          <a:prstGeom prst="rect">
            <a:avLst/>
          </a:prstGeom>
          <a:noFill/>
        </p:spPr>
        <p:txBody>
          <a:bodyPr wrap="square" rtlCol="0">
            <a:spAutoFit/>
          </a:bodyPr>
          <a:lstStyle/>
          <a:p>
            <a:r>
              <a:rPr lang="en-US" altLang="ja-JP" sz="2000" dirty="0" smtClean="0">
                <a:hlinkClick r:id="rId10"/>
              </a:rPr>
              <a:t>www-ui.is.s.u-tokyo.ac.jp/~</a:t>
            </a:r>
            <a:r>
              <a:rPr lang="en-US" altLang="ja-JP" sz="2000" dirty="0" err="1" smtClean="0">
                <a:hlinkClick r:id="rId10"/>
              </a:rPr>
              <a:t>kenshi</a:t>
            </a:r>
            <a:r>
              <a:rPr lang="en-US" altLang="ja-JP" sz="2000" dirty="0" smtClean="0">
                <a:hlinkClick r:id="rId10"/>
              </a:rPr>
              <a:t>/</a:t>
            </a:r>
            <a:r>
              <a:rPr lang="en-US" altLang="ja-JP" sz="2000" dirty="0" err="1" smtClean="0">
                <a:hlinkClick r:id="rId10"/>
              </a:rPr>
              <a:t>DiffusionSurfaces</a:t>
            </a:r>
            <a:endParaRPr lang="en-US" altLang="ja-JP" sz="2000" dirty="0" smtClean="0"/>
          </a:p>
          <a:p>
            <a:r>
              <a:rPr lang="en-US" altLang="ja-JP" sz="2000" dirty="0" smtClean="0">
                <a:hlinkClick r:id="rId11"/>
              </a:rPr>
              <a:t>kenshi84@gmail.com</a:t>
            </a:r>
            <a:endParaRPr lang="en-US" altLang="ja-JP" sz="2000" dirty="0" smtClean="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Previous approach: texture synthesis</a:t>
            </a:r>
            <a:endParaRPr lang="ja-JP" altLang="en-US" dirty="0"/>
          </a:p>
        </p:txBody>
      </p:sp>
      <p:sp>
        <p:nvSpPr>
          <p:cNvPr id="3" name="コンテンツ プレースホルダ 2"/>
          <p:cNvSpPr>
            <a:spLocks noGrp="1"/>
          </p:cNvSpPr>
          <p:nvPr>
            <p:ph idx="1"/>
          </p:nvPr>
        </p:nvSpPr>
        <p:spPr>
          <a:xfrm>
            <a:off x="251520" y="3645024"/>
            <a:ext cx="8640960" cy="3096344"/>
          </a:xfrm>
        </p:spPr>
        <p:txBody>
          <a:bodyPr>
            <a:noAutofit/>
          </a:bodyPr>
          <a:lstStyle/>
          <a:p>
            <a:r>
              <a:rPr lang="en-US" altLang="ja-JP" dirty="0" smtClean="0"/>
              <a:t>Cannot handle global structures</a:t>
            </a:r>
          </a:p>
          <a:p>
            <a:pPr lvl="2"/>
            <a:endParaRPr lang="en-US" altLang="ja-JP" dirty="0" smtClean="0"/>
          </a:p>
          <a:p>
            <a:pPr lvl="2"/>
            <a:endParaRPr lang="en-US" altLang="ja-JP" dirty="0" smtClean="0"/>
          </a:p>
          <a:p>
            <a:pPr lvl="2"/>
            <a:endParaRPr lang="en-US" altLang="ja-JP" dirty="0" smtClean="0"/>
          </a:p>
          <a:p>
            <a:pPr lvl="2"/>
            <a:endParaRPr lang="en-US" altLang="ja-JP" dirty="0" smtClean="0"/>
          </a:p>
          <a:p>
            <a:r>
              <a:rPr lang="en-US" altLang="ja-JP" dirty="0" smtClean="0"/>
              <a:t>Not much control in the synthesis process</a:t>
            </a:r>
          </a:p>
        </p:txBody>
      </p:sp>
      <p:sp>
        <p:nvSpPr>
          <p:cNvPr id="14" name="スライド番号プレースホルダ 13"/>
          <p:cNvSpPr>
            <a:spLocks noGrp="1"/>
          </p:cNvSpPr>
          <p:nvPr>
            <p:ph type="sldNum" sz="quarter" idx="12"/>
          </p:nvPr>
        </p:nvSpPr>
        <p:spPr/>
        <p:txBody>
          <a:bodyPr/>
          <a:lstStyle/>
          <a:p>
            <a:fld id="{BE387D97-BE28-4FFD-BA13-A9D9CEA3CCD0}" type="slidenum">
              <a:rPr lang="ja-JP" altLang="en-US" smtClean="0"/>
              <a:pPr/>
              <a:t>4</a:t>
            </a:fld>
            <a:endParaRPr lang="ja-JP" altLang="en-US" dirty="0"/>
          </a:p>
        </p:txBody>
      </p:sp>
      <p:pic>
        <p:nvPicPr>
          <p:cNvPr id="4" name="Picture 7"/>
          <p:cNvPicPr>
            <a:picLocks noChangeAspect="1" noChangeArrowheads="1"/>
          </p:cNvPicPr>
          <p:nvPr/>
        </p:nvPicPr>
        <p:blipFill>
          <a:blip r:embed="rId3" cstate="print"/>
          <a:stretch>
            <a:fillRect/>
          </a:stretch>
        </p:blipFill>
        <p:spPr bwMode="auto">
          <a:xfrm>
            <a:off x="413538" y="1232756"/>
            <a:ext cx="1674186" cy="1976023"/>
          </a:xfrm>
          <a:prstGeom prst="rect">
            <a:avLst/>
          </a:prstGeom>
          <a:noFill/>
          <a:ln>
            <a:noFill/>
          </a:ln>
        </p:spPr>
      </p:pic>
      <p:pic>
        <p:nvPicPr>
          <p:cNvPr id="5" name="Picture 7"/>
          <p:cNvPicPr>
            <a:picLocks noChangeAspect="1" noChangeArrowheads="1"/>
          </p:cNvPicPr>
          <p:nvPr/>
        </p:nvPicPr>
        <p:blipFill>
          <a:blip r:embed="rId4" cstate="print"/>
          <a:srcRect l="10930" t="11905" r="14382" b="8726"/>
          <a:stretch>
            <a:fillRect/>
          </a:stretch>
        </p:blipFill>
        <p:spPr bwMode="auto">
          <a:xfrm>
            <a:off x="4824028" y="1248562"/>
            <a:ext cx="2124236" cy="2072426"/>
          </a:xfrm>
          <a:prstGeom prst="rect">
            <a:avLst/>
          </a:prstGeom>
          <a:noFill/>
          <a:ln>
            <a:noFill/>
          </a:ln>
        </p:spPr>
      </p:pic>
      <p:pic>
        <p:nvPicPr>
          <p:cNvPr id="10" name="Picture 4" descr="C:\Documents and Settings\kenshi\My Documents\material - videos\asia2010 - DiffusionSurfaces\still\objects-tomato.png"/>
          <p:cNvPicPr>
            <a:picLocks noChangeAspect="1" noChangeArrowheads="1"/>
          </p:cNvPicPr>
          <p:nvPr/>
        </p:nvPicPr>
        <p:blipFill>
          <a:blip r:embed="rId5" cstate="print"/>
          <a:srcRect/>
          <a:stretch>
            <a:fillRect/>
          </a:stretch>
        </p:blipFill>
        <p:spPr bwMode="auto">
          <a:xfrm>
            <a:off x="431540" y="4192514"/>
            <a:ext cx="1677586" cy="1708588"/>
          </a:xfrm>
          <a:prstGeom prst="rect">
            <a:avLst/>
          </a:prstGeom>
          <a:noFill/>
        </p:spPr>
      </p:pic>
      <p:pic>
        <p:nvPicPr>
          <p:cNvPr id="11" name="Picture 4" descr="C:\Users\kenshi\Pictures\fruits\strawberry\1202685223_00m3.jpg"/>
          <p:cNvPicPr>
            <a:picLocks noChangeAspect="1" noChangeArrowheads="1"/>
          </p:cNvPicPr>
          <p:nvPr/>
        </p:nvPicPr>
        <p:blipFill>
          <a:blip r:embed="rId6" cstate="print"/>
          <a:srcRect/>
          <a:stretch>
            <a:fillRect/>
          </a:stretch>
        </p:blipFill>
        <p:spPr bwMode="auto">
          <a:xfrm>
            <a:off x="2303748" y="4222056"/>
            <a:ext cx="1811791" cy="1715050"/>
          </a:xfrm>
          <a:prstGeom prst="rect">
            <a:avLst/>
          </a:prstGeom>
          <a:noFill/>
        </p:spPr>
      </p:pic>
      <p:pic>
        <p:nvPicPr>
          <p:cNvPr id="12" name="Picture 2" descr="C:\Users\kenshi\Pictures\fruits\apple\20081129_557342.jpg"/>
          <p:cNvPicPr>
            <a:picLocks noChangeAspect="1" noChangeArrowheads="1"/>
          </p:cNvPicPr>
          <p:nvPr/>
        </p:nvPicPr>
        <p:blipFill>
          <a:blip r:embed="rId7" cstate="print"/>
          <a:srcRect/>
          <a:stretch>
            <a:fillRect/>
          </a:stretch>
        </p:blipFill>
        <p:spPr bwMode="auto">
          <a:xfrm>
            <a:off x="4391980" y="4245042"/>
            <a:ext cx="2082958" cy="1704238"/>
          </a:xfrm>
          <a:prstGeom prst="rect">
            <a:avLst/>
          </a:prstGeom>
          <a:noFill/>
        </p:spPr>
      </p:pic>
      <p:pic>
        <p:nvPicPr>
          <p:cNvPr id="13" name="Picture 3" descr="C:\Users\kenshi\Pictures\fruits\persimmon\Persimmon-oliv2.jpg"/>
          <p:cNvPicPr>
            <a:picLocks noChangeAspect="1" noChangeArrowheads="1"/>
          </p:cNvPicPr>
          <p:nvPr/>
        </p:nvPicPr>
        <p:blipFill>
          <a:blip r:embed="rId8" cstate="print"/>
          <a:srcRect/>
          <a:stretch>
            <a:fillRect/>
          </a:stretch>
        </p:blipFill>
        <p:spPr bwMode="auto">
          <a:xfrm>
            <a:off x="6768244" y="4233888"/>
            <a:ext cx="1872208" cy="1703734"/>
          </a:xfrm>
          <a:prstGeom prst="rect">
            <a:avLst/>
          </a:prstGeom>
          <a:noFill/>
        </p:spPr>
      </p:pic>
      <p:sp>
        <p:nvSpPr>
          <p:cNvPr id="15" name="テキスト ボックス 14"/>
          <p:cNvSpPr txBox="1"/>
          <p:nvPr/>
        </p:nvSpPr>
        <p:spPr>
          <a:xfrm>
            <a:off x="4932040" y="3212976"/>
            <a:ext cx="1980220" cy="461665"/>
          </a:xfrm>
          <a:prstGeom prst="rect">
            <a:avLst/>
          </a:prstGeom>
          <a:noFill/>
        </p:spPr>
        <p:txBody>
          <a:bodyPr wrap="square" rtlCol="0">
            <a:spAutoFit/>
          </a:bodyPr>
          <a:lstStyle/>
          <a:p>
            <a:pPr algn="ctr"/>
            <a:r>
              <a:rPr kumimoji="1" lang="en-US" altLang="ja-JP" sz="2400" dirty="0" smtClean="0"/>
              <a:t>[Kopf 2007]</a:t>
            </a:r>
            <a:endParaRPr kumimoji="1" lang="ja-JP" altLang="en-US" sz="2400" dirty="0"/>
          </a:p>
        </p:txBody>
      </p:sp>
      <p:sp>
        <p:nvSpPr>
          <p:cNvPr id="17" name="テキスト ボックス 16"/>
          <p:cNvSpPr txBox="1"/>
          <p:nvPr/>
        </p:nvSpPr>
        <p:spPr>
          <a:xfrm>
            <a:off x="107504" y="3212976"/>
            <a:ext cx="2304256" cy="461665"/>
          </a:xfrm>
          <a:prstGeom prst="rect">
            <a:avLst/>
          </a:prstGeom>
          <a:noFill/>
        </p:spPr>
        <p:txBody>
          <a:bodyPr wrap="square" rtlCol="0">
            <a:spAutoFit/>
          </a:bodyPr>
          <a:lstStyle/>
          <a:p>
            <a:pPr algn="ctr"/>
            <a:r>
              <a:rPr kumimoji="1" lang="en-US" altLang="ja-JP" sz="2400" dirty="0" smtClean="0"/>
              <a:t>[Perlin 1985]</a:t>
            </a:r>
            <a:endParaRPr kumimoji="1" lang="ja-JP" altLang="en-US" sz="2400" dirty="0"/>
          </a:p>
        </p:txBody>
      </p:sp>
      <p:sp>
        <p:nvSpPr>
          <p:cNvPr id="18" name="テキスト ボックス 17"/>
          <p:cNvSpPr txBox="1"/>
          <p:nvPr/>
        </p:nvSpPr>
        <p:spPr>
          <a:xfrm>
            <a:off x="6768244" y="3212976"/>
            <a:ext cx="2304256" cy="461665"/>
          </a:xfrm>
          <a:prstGeom prst="rect">
            <a:avLst/>
          </a:prstGeom>
          <a:noFill/>
        </p:spPr>
        <p:txBody>
          <a:bodyPr wrap="square" rtlCol="0">
            <a:spAutoFit/>
          </a:bodyPr>
          <a:lstStyle/>
          <a:p>
            <a:pPr algn="ctr"/>
            <a:r>
              <a:rPr kumimoji="1" lang="en-US" altLang="ja-JP" sz="2400" dirty="0" smtClean="0"/>
              <a:t>[Takayama 2008]</a:t>
            </a:r>
            <a:endParaRPr kumimoji="1" lang="ja-JP" altLang="en-US" sz="2400" dirty="0"/>
          </a:p>
        </p:txBody>
      </p:sp>
      <p:grpSp>
        <p:nvGrpSpPr>
          <p:cNvPr id="7" name="グループ化 91"/>
          <p:cNvGrpSpPr/>
          <p:nvPr/>
        </p:nvGrpSpPr>
        <p:grpSpPr>
          <a:xfrm>
            <a:off x="636732" y="4462093"/>
            <a:ext cx="1265382" cy="1247486"/>
            <a:chOff x="636732" y="4382655"/>
            <a:chExt cx="1265382" cy="1247486"/>
          </a:xfrm>
        </p:grpSpPr>
        <p:sp>
          <p:nvSpPr>
            <p:cNvPr id="27" name="フリーフォーム 26"/>
            <p:cNvSpPr/>
            <p:nvPr/>
          </p:nvSpPr>
          <p:spPr>
            <a:xfrm>
              <a:off x="1338118" y="4382655"/>
              <a:ext cx="563996" cy="1041977"/>
            </a:xfrm>
            <a:custGeom>
              <a:avLst/>
              <a:gdLst>
                <a:gd name="connsiteX0" fmla="*/ 88900 w 563996"/>
                <a:gd name="connsiteY0" fmla="*/ 660400 h 1041977"/>
                <a:gd name="connsiteX1" fmla="*/ 327891 w 563996"/>
                <a:gd name="connsiteY1" fmla="*/ 902854 h 1041977"/>
                <a:gd name="connsiteX2" fmla="*/ 390237 w 563996"/>
                <a:gd name="connsiteY2" fmla="*/ 965200 h 1041977"/>
                <a:gd name="connsiteX3" fmla="*/ 462973 w 563996"/>
                <a:gd name="connsiteY3" fmla="*/ 996372 h 1041977"/>
                <a:gd name="connsiteX4" fmla="*/ 559955 w 563996"/>
                <a:gd name="connsiteY4" fmla="*/ 691572 h 1041977"/>
                <a:gd name="connsiteX5" fmla="*/ 438727 w 563996"/>
                <a:gd name="connsiteY5" fmla="*/ 269009 h 1041977"/>
                <a:gd name="connsiteX6" fmla="*/ 127000 w 563996"/>
                <a:gd name="connsiteY6" fmla="*/ 40409 h 1041977"/>
                <a:gd name="connsiteX7" fmla="*/ 26555 w 563996"/>
                <a:gd name="connsiteY7" fmla="*/ 47336 h 1041977"/>
                <a:gd name="connsiteX8" fmla="*/ 16164 w 563996"/>
                <a:gd name="connsiteY8" fmla="*/ 324427 h 1041977"/>
                <a:gd name="connsiteX9" fmla="*/ 12700 w 563996"/>
                <a:gd name="connsiteY9" fmla="*/ 490681 h 1041977"/>
                <a:gd name="connsiteX10" fmla="*/ 92364 w 563996"/>
                <a:gd name="connsiteY10" fmla="*/ 400627 h 1041977"/>
                <a:gd name="connsiteX11" fmla="*/ 116609 w 563996"/>
                <a:gd name="connsiteY11" fmla="*/ 272472 h 1041977"/>
                <a:gd name="connsiteX12" fmla="*/ 269009 w 563996"/>
                <a:gd name="connsiteY12" fmla="*/ 497609 h 1041977"/>
                <a:gd name="connsiteX13" fmla="*/ 317500 w 563996"/>
                <a:gd name="connsiteY13" fmla="*/ 798945 h 1041977"/>
                <a:gd name="connsiteX14" fmla="*/ 199737 w 563996"/>
                <a:gd name="connsiteY14" fmla="*/ 701963 h 1041977"/>
                <a:gd name="connsiteX15" fmla="*/ 88900 w 563996"/>
                <a:gd name="connsiteY15" fmla="*/ 660400 h 104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996" h="1041977">
                  <a:moveTo>
                    <a:pt x="88900" y="660400"/>
                  </a:moveTo>
                  <a:cubicBezTo>
                    <a:pt x="110259" y="693882"/>
                    <a:pt x="277668" y="852054"/>
                    <a:pt x="327891" y="902854"/>
                  </a:cubicBezTo>
                  <a:cubicBezTo>
                    <a:pt x="378114" y="953654"/>
                    <a:pt x="367723" y="949614"/>
                    <a:pt x="390237" y="965200"/>
                  </a:cubicBezTo>
                  <a:cubicBezTo>
                    <a:pt x="412751" y="980786"/>
                    <a:pt x="434687" y="1041977"/>
                    <a:pt x="462973" y="996372"/>
                  </a:cubicBezTo>
                  <a:cubicBezTo>
                    <a:pt x="491259" y="950767"/>
                    <a:pt x="563996" y="812799"/>
                    <a:pt x="559955" y="691572"/>
                  </a:cubicBezTo>
                  <a:cubicBezTo>
                    <a:pt x="555914" y="570345"/>
                    <a:pt x="510886" y="377536"/>
                    <a:pt x="438727" y="269009"/>
                  </a:cubicBezTo>
                  <a:cubicBezTo>
                    <a:pt x="366568" y="160482"/>
                    <a:pt x="195695" y="77354"/>
                    <a:pt x="127000" y="40409"/>
                  </a:cubicBezTo>
                  <a:cubicBezTo>
                    <a:pt x="58305" y="3464"/>
                    <a:pt x="45028" y="0"/>
                    <a:pt x="26555" y="47336"/>
                  </a:cubicBezTo>
                  <a:cubicBezTo>
                    <a:pt x="8082" y="94672"/>
                    <a:pt x="18473" y="250536"/>
                    <a:pt x="16164" y="324427"/>
                  </a:cubicBezTo>
                  <a:cubicBezTo>
                    <a:pt x="13855" y="398318"/>
                    <a:pt x="0" y="477981"/>
                    <a:pt x="12700" y="490681"/>
                  </a:cubicBezTo>
                  <a:cubicBezTo>
                    <a:pt x="25400" y="503381"/>
                    <a:pt x="75046" y="436995"/>
                    <a:pt x="92364" y="400627"/>
                  </a:cubicBezTo>
                  <a:cubicBezTo>
                    <a:pt x="109682" y="364259"/>
                    <a:pt x="87168" y="256308"/>
                    <a:pt x="116609" y="272472"/>
                  </a:cubicBezTo>
                  <a:cubicBezTo>
                    <a:pt x="146050" y="288636"/>
                    <a:pt x="235527" y="409864"/>
                    <a:pt x="269009" y="497609"/>
                  </a:cubicBezTo>
                  <a:cubicBezTo>
                    <a:pt x="302491" y="585354"/>
                    <a:pt x="329045" y="764886"/>
                    <a:pt x="317500" y="798945"/>
                  </a:cubicBezTo>
                  <a:cubicBezTo>
                    <a:pt x="305955" y="833004"/>
                    <a:pt x="238992" y="724477"/>
                    <a:pt x="199737" y="701963"/>
                  </a:cubicBezTo>
                  <a:cubicBezTo>
                    <a:pt x="160482" y="679449"/>
                    <a:pt x="67541" y="626918"/>
                    <a:pt x="88900" y="660400"/>
                  </a:cubicBez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フリーフォーム 27"/>
            <p:cNvSpPr/>
            <p:nvPr/>
          </p:nvSpPr>
          <p:spPr>
            <a:xfrm>
              <a:off x="636732" y="4414404"/>
              <a:ext cx="513772" cy="883228"/>
            </a:xfrm>
            <a:custGeom>
              <a:avLst/>
              <a:gdLst>
                <a:gd name="connsiteX0" fmla="*/ 506268 w 513772"/>
                <a:gd name="connsiteY0" fmla="*/ 476251 h 883228"/>
                <a:gd name="connsiteX1" fmla="*/ 502804 w 513772"/>
                <a:gd name="connsiteY1" fmla="*/ 81396 h 883228"/>
                <a:gd name="connsiteX2" fmla="*/ 454313 w 513772"/>
                <a:gd name="connsiteY2" fmla="*/ 12123 h 883228"/>
                <a:gd name="connsiteX3" fmla="*/ 215323 w 513772"/>
                <a:gd name="connsiteY3" fmla="*/ 154132 h 883228"/>
                <a:gd name="connsiteX4" fmla="*/ 24823 w 513772"/>
                <a:gd name="connsiteY4" fmla="*/ 576696 h 883228"/>
                <a:gd name="connsiteX5" fmla="*/ 66386 w 513772"/>
                <a:gd name="connsiteY5" fmla="*/ 843396 h 883228"/>
                <a:gd name="connsiteX6" fmla="*/ 163368 w 513772"/>
                <a:gd name="connsiteY6" fmla="*/ 815687 h 883228"/>
                <a:gd name="connsiteX7" fmla="*/ 315768 w 513772"/>
                <a:gd name="connsiteY7" fmla="*/ 715241 h 883228"/>
                <a:gd name="connsiteX8" fmla="*/ 419677 w 513772"/>
                <a:gd name="connsiteY8" fmla="*/ 618260 h 883228"/>
                <a:gd name="connsiteX9" fmla="*/ 253423 w 513772"/>
                <a:gd name="connsiteY9" fmla="*/ 677141 h 883228"/>
                <a:gd name="connsiteX10" fmla="*/ 225713 w 513772"/>
                <a:gd name="connsiteY10" fmla="*/ 635578 h 883228"/>
                <a:gd name="connsiteX11" fmla="*/ 312304 w 513772"/>
                <a:gd name="connsiteY11" fmla="*/ 413905 h 883228"/>
                <a:gd name="connsiteX12" fmla="*/ 402359 w 513772"/>
                <a:gd name="connsiteY12" fmla="*/ 289214 h 883228"/>
                <a:gd name="connsiteX13" fmla="*/ 457777 w 513772"/>
                <a:gd name="connsiteY13" fmla="*/ 448541 h 883228"/>
                <a:gd name="connsiteX14" fmla="*/ 506268 w 513772"/>
                <a:gd name="connsiteY14" fmla="*/ 476251 h 883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3772" h="883228">
                  <a:moveTo>
                    <a:pt x="506268" y="476251"/>
                  </a:moveTo>
                  <a:cubicBezTo>
                    <a:pt x="513772" y="415060"/>
                    <a:pt x="511463" y="158751"/>
                    <a:pt x="502804" y="81396"/>
                  </a:cubicBezTo>
                  <a:cubicBezTo>
                    <a:pt x="494145" y="4041"/>
                    <a:pt x="502226" y="0"/>
                    <a:pt x="454313" y="12123"/>
                  </a:cubicBezTo>
                  <a:cubicBezTo>
                    <a:pt x="406400" y="24246"/>
                    <a:pt x="286905" y="60036"/>
                    <a:pt x="215323" y="154132"/>
                  </a:cubicBezTo>
                  <a:cubicBezTo>
                    <a:pt x="143741" y="248228"/>
                    <a:pt x="49646" y="461819"/>
                    <a:pt x="24823" y="576696"/>
                  </a:cubicBezTo>
                  <a:cubicBezTo>
                    <a:pt x="0" y="691573"/>
                    <a:pt x="43295" y="803564"/>
                    <a:pt x="66386" y="843396"/>
                  </a:cubicBezTo>
                  <a:cubicBezTo>
                    <a:pt x="89477" y="883228"/>
                    <a:pt x="121804" y="837046"/>
                    <a:pt x="163368" y="815687"/>
                  </a:cubicBezTo>
                  <a:cubicBezTo>
                    <a:pt x="204932" y="794328"/>
                    <a:pt x="273050" y="748146"/>
                    <a:pt x="315768" y="715241"/>
                  </a:cubicBezTo>
                  <a:cubicBezTo>
                    <a:pt x="358486" y="682337"/>
                    <a:pt x="430068" y="624610"/>
                    <a:pt x="419677" y="618260"/>
                  </a:cubicBezTo>
                  <a:cubicBezTo>
                    <a:pt x="409286" y="611910"/>
                    <a:pt x="285750" y="674255"/>
                    <a:pt x="253423" y="677141"/>
                  </a:cubicBezTo>
                  <a:cubicBezTo>
                    <a:pt x="221096" y="680027"/>
                    <a:pt x="215900" y="679451"/>
                    <a:pt x="225713" y="635578"/>
                  </a:cubicBezTo>
                  <a:cubicBezTo>
                    <a:pt x="235526" y="591705"/>
                    <a:pt x="282863" y="471632"/>
                    <a:pt x="312304" y="413905"/>
                  </a:cubicBezTo>
                  <a:cubicBezTo>
                    <a:pt x="341745" y="356178"/>
                    <a:pt x="378114" y="283441"/>
                    <a:pt x="402359" y="289214"/>
                  </a:cubicBezTo>
                  <a:cubicBezTo>
                    <a:pt x="426604" y="294987"/>
                    <a:pt x="440459" y="417946"/>
                    <a:pt x="457777" y="448541"/>
                  </a:cubicBezTo>
                  <a:cubicBezTo>
                    <a:pt x="475095" y="479136"/>
                    <a:pt x="498764" y="537442"/>
                    <a:pt x="506268" y="476251"/>
                  </a:cubicBez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フリーフォーム 28"/>
            <p:cNvSpPr/>
            <p:nvPr/>
          </p:nvSpPr>
          <p:spPr>
            <a:xfrm>
              <a:off x="873991" y="5138882"/>
              <a:ext cx="678296" cy="491259"/>
            </a:xfrm>
            <a:custGeom>
              <a:avLst/>
              <a:gdLst>
                <a:gd name="connsiteX0" fmla="*/ 300182 w 678296"/>
                <a:gd name="connsiteY0" fmla="*/ 35791 h 491259"/>
                <a:gd name="connsiteX1" fmla="*/ 189345 w 678296"/>
                <a:gd name="connsiteY1" fmla="*/ 70427 h 491259"/>
                <a:gd name="connsiteX2" fmla="*/ 54264 w 678296"/>
                <a:gd name="connsiteY2" fmla="*/ 240145 h 491259"/>
                <a:gd name="connsiteX3" fmla="*/ 5773 w 678296"/>
                <a:gd name="connsiteY3" fmla="*/ 340591 h 491259"/>
                <a:gd name="connsiteX4" fmla="*/ 88900 w 678296"/>
                <a:gd name="connsiteY4" fmla="*/ 409863 h 491259"/>
                <a:gd name="connsiteX5" fmla="*/ 383309 w 678296"/>
                <a:gd name="connsiteY5" fmla="*/ 479136 h 491259"/>
                <a:gd name="connsiteX6" fmla="*/ 587664 w 678296"/>
                <a:gd name="connsiteY6" fmla="*/ 482600 h 491259"/>
                <a:gd name="connsiteX7" fmla="*/ 667327 w 678296"/>
                <a:gd name="connsiteY7" fmla="*/ 441036 h 491259"/>
                <a:gd name="connsiteX8" fmla="*/ 653473 w 678296"/>
                <a:gd name="connsiteY8" fmla="*/ 316345 h 491259"/>
                <a:gd name="connsiteX9" fmla="*/ 518391 w 678296"/>
                <a:gd name="connsiteY9" fmla="*/ 63500 h 491259"/>
                <a:gd name="connsiteX10" fmla="*/ 431800 w 678296"/>
                <a:gd name="connsiteY10" fmla="*/ 4618 h 491259"/>
                <a:gd name="connsiteX11" fmla="*/ 424873 w 678296"/>
                <a:gd name="connsiteY11" fmla="*/ 91209 h 491259"/>
                <a:gd name="connsiteX12" fmla="*/ 473364 w 678296"/>
                <a:gd name="connsiteY12" fmla="*/ 184727 h 491259"/>
                <a:gd name="connsiteX13" fmla="*/ 487218 w 678296"/>
                <a:gd name="connsiteY13" fmla="*/ 260927 h 491259"/>
                <a:gd name="connsiteX14" fmla="*/ 331354 w 678296"/>
                <a:gd name="connsiteY14" fmla="*/ 215900 h 491259"/>
                <a:gd name="connsiteX15" fmla="*/ 189345 w 678296"/>
                <a:gd name="connsiteY15" fmla="*/ 219363 h 491259"/>
                <a:gd name="connsiteX16" fmla="*/ 258618 w 678296"/>
                <a:gd name="connsiteY16" fmla="*/ 91209 h 491259"/>
                <a:gd name="connsiteX17" fmla="*/ 300182 w 678296"/>
                <a:gd name="connsiteY17" fmla="*/ 35791 h 49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8296" h="491259">
                  <a:moveTo>
                    <a:pt x="300182" y="35791"/>
                  </a:moveTo>
                  <a:cubicBezTo>
                    <a:pt x="265256" y="36079"/>
                    <a:pt x="230331" y="36368"/>
                    <a:pt x="189345" y="70427"/>
                  </a:cubicBezTo>
                  <a:cubicBezTo>
                    <a:pt x="148359" y="104486"/>
                    <a:pt x="84859" y="195118"/>
                    <a:pt x="54264" y="240145"/>
                  </a:cubicBezTo>
                  <a:cubicBezTo>
                    <a:pt x="23669" y="285172"/>
                    <a:pt x="0" y="312305"/>
                    <a:pt x="5773" y="340591"/>
                  </a:cubicBezTo>
                  <a:cubicBezTo>
                    <a:pt x="11546" y="368877"/>
                    <a:pt x="25977" y="386772"/>
                    <a:pt x="88900" y="409863"/>
                  </a:cubicBezTo>
                  <a:cubicBezTo>
                    <a:pt x="151823" y="432954"/>
                    <a:pt x="300182" y="467013"/>
                    <a:pt x="383309" y="479136"/>
                  </a:cubicBezTo>
                  <a:cubicBezTo>
                    <a:pt x="466436" y="491259"/>
                    <a:pt x="540328" y="488950"/>
                    <a:pt x="587664" y="482600"/>
                  </a:cubicBezTo>
                  <a:cubicBezTo>
                    <a:pt x="635000" y="476250"/>
                    <a:pt x="656359" y="468745"/>
                    <a:pt x="667327" y="441036"/>
                  </a:cubicBezTo>
                  <a:cubicBezTo>
                    <a:pt x="678295" y="413327"/>
                    <a:pt x="678296" y="379268"/>
                    <a:pt x="653473" y="316345"/>
                  </a:cubicBezTo>
                  <a:cubicBezTo>
                    <a:pt x="628650" y="253422"/>
                    <a:pt x="555336" y="115454"/>
                    <a:pt x="518391" y="63500"/>
                  </a:cubicBezTo>
                  <a:cubicBezTo>
                    <a:pt x="481446" y="11546"/>
                    <a:pt x="447386" y="0"/>
                    <a:pt x="431800" y="4618"/>
                  </a:cubicBezTo>
                  <a:cubicBezTo>
                    <a:pt x="416214" y="9236"/>
                    <a:pt x="417946" y="61191"/>
                    <a:pt x="424873" y="91209"/>
                  </a:cubicBezTo>
                  <a:cubicBezTo>
                    <a:pt x="431800" y="121227"/>
                    <a:pt x="462973" y="156441"/>
                    <a:pt x="473364" y="184727"/>
                  </a:cubicBezTo>
                  <a:cubicBezTo>
                    <a:pt x="483755" y="213013"/>
                    <a:pt x="510886" y="255732"/>
                    <a:pt x="487218" y="260927"/>
                  </a:cubicBezTo>
                  <a:cubicBezTo>
                    <a:pt x="463550" y="266122"/>
                    <a:pt x="381000" y="222827"/>
                    <a:pt x="331354" y="215900"/>
                  </a:cubicBezTo>
                  <a:cubicBezTo>
                    <a:pt x="281708" y="208973"/>
                    <a:pt x="201468" y="240145"/>
                    <a:pt x="189345" y="219363"/>
                  </a:cubicBezTo>
                  <a:cubicBezTo>
                    <a:pt x="177222" y="198581"/>
                    <a:pt x="258618" y="91209"/>
                    <a:pt x="258618" y="91209"/>
                  </a:cubicBezTo>
                  <a:lnTo>
                    <a:pt x="300182" y="35791"/>
                  </a:ln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 name="グループ化 92"/>
          <p:cNvGrpSpPr/>
          <p:nvPr/>
        </p:nvGrpSpPr>
        <p:grpSpPr>
          <a:xfrm>
            <a:off x="2958648" y="4970093"/>
            <a:ext cx="914400" cy="843759"/>
            <a:chOff x="2958648" y="4890655"/>
            <a:chExt cx="914400" cy="843759"/>
          </a:xfrm>
        </p:grpSpPr>
        <p:cxnSp>
          <p:nvCxnSpPr>
            <p:cNvPr id="37" name="直線コネクタ 36"/>
            <p:cNvCxnSpPr/>
            <p:nvPr/>
          </p:nvCxnSpPr>
          <p:spPr>
            <a:xfrm rot="5400000" flipH="1" flipV="1">
              <a:off x="3455876" y="4977172"/>
              <a:ext cx="144016" cy="0"/>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rot="16200000" flipV="1">
              <a:off x="3345873" y="4949537"/>
              <a:ext cx="169718" cy="51954"/>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rot="16200000" flipV="1">
              <a:off x="3255819" y="4956463"/>
              <a:ext cx="169718" cy="100445"/>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rot="16200000" flipV="1">
              <a:off x="3181351" y="4989368"/>
              <a:ext cx="155863" cy="145473"/>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rot="10800000">
              <a:off x="3131130" y="5091545"/>
              <a:ext cx="145471" cy="121228"/>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rot="10800000">
              <a:off x="3068782" y="5178139"/>
              <a:ext cx="131618" cy="107371"/>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p:nvPr/>
          </p:nvCxnSpPr>
          <p:spPr>
            <a:xfrm rot="10800000">
              <a:off x="3013364" y="5299366"/>
              <a:ext cx="145472" cy="72734"/>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線コネクタ 53"/>
            <p:cNvCxnSpPr/>
            <p:nvPr/>
          </p:nvCxnSpPr>
          <p:spPr>
            <a:xfrm rot="10800000">
              <a:off x="2993724" y="5433793"/>
              <a:ext cx="135279" cy="25050"/>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a:xfrm rot="10800000">
              <a:off x="2958648" y="5506443"/>
              <a:ext cx="147393" cy="9603"/>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線コネクタ 58"/>
            <p:cNvCxnSpPr/>
            <p:nvPr/>
          </p:nvCxnSpPr>
          <p:spPr>
            <a:xfrm rot="10800000" flipV="1">
              <a:off x="2963659" y="5570743"/>
              <a:ext cx="139461" cy="18369"/>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直線コネクタ 60"/>
            <p:cNvCxnSpPr/>
            <p:nvPr/>
          </p:nvCxnSpPr>
          <p:spPr>
            <a:xfrm rot="5400000">
              <a:off x="3048837" y="5616671"/>
              <a:ext cx="107724" cy="77663"/>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rot="5400000">
              <a:off x="3136521" y="5644228"/>
              <a:ext cx="142793" cy="37580"/>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直線コネクタ 66"/>
            <p:cNvCxnSpPr/>
            <p:nvPr/>
          </p:nvCxnSpPr>
          <p:spPr>
            <a:xfrm rot="5400000">
              <a:off x="3240486" y="5642979"/>
              <a:ext cx="150313" cy="2503"/>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直線コネクタ 69"/>
            <p:cNvCxnSpPr/>
            <p:nvPr/>
          </p:nvCxnSpPr>
          <p:spPr>
            <a:xfrm rot="16200000" flipH="1">
              <a:off x="3320650" y="5580344"/>
              <a:ext cx="190397" cy="12526"/>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直線コネクタ 72"/>
            <p:cNvCxnSpPr/>
            <p:nvPr/>
          </p:nvCxnSpPr>
          <p:spPr>
            <a:xfrm rot="16200000" flipH="1">
              <a:off x="3447166" y="5526486"/>
              <a:ext cx="147805" cy="37574"/>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p:nvCxnSpPr>
          <p:spPr>
            <a:xfrm rot="16200000" flipH="1">
              <a:off x="3536098" y="5450073"/>
              <a:ext cx="157827" cy="80167"/>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直線コネクタ 81"/>
            <p:cNvCxnSpPr/>
            <p:nvPr/>
          </p:nvCxnSpPr>
          <p:spPr>
            <a:xfrm rot="16200000" flipH="1">
              <a:off x="3643821" y="5384938"/>
              <a:ext cx="152818" cy="110229"/>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直線コネクタ 84"/>
            <p:cNvCxnSpPr/>
            <p:nvPr/>
          </p:nvCxnSpPr>
          <p:spPr>
            <a:xfrm>
              <a:off x="3725244" y="5301018"/>
              <a:ext cx="147804" cy="105215"/>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フリーフォーム 87"/>
            <p:cNvSpPr/>
            <p:nvPr/>
          </p:nvSpPr>
          <p:spPr>
            <a:xfrm>
              <a:off x="3164492" y="5075546"/>
              <a:ext cx="550728" cy="498953"/>
            </a:xfrm>
            <a:custGeom>
              <a:avLst/>
              <a:gdLst>
                <a:gd name="connsiteX0" fmla="*/ 445509 w 550728"/>
                <a:gd name="connsiteY0" fmla="*/ 0 h 498953"/>
                <a:gd name="connsiteX1" fmla="*/ 322754 w 550728"/>
                <a:gd name="connsiteY1" fmla="*/ 32568 h 498953"/>
                <a:gd name="connsiteX2" fmla="*/ 157410 w 550728"/>
                <a:gd name="connsiteY2" fmla="*/ 175365 h 498953"/>
                <a:gd name="connsiteX3" fmla="*/ 47181 w 550728"/>
                <a:gd name="connsiteY3" fmla="*/ 350729 h 498953"/>
                <a:gd name="connsiteX4" fmla="*/ 29645 w 550728"/>
                <a:gd name="connsiteY4" fmla="*/ 488515 h 498953"/>
                <a:gd name="connsiteX5" fmla="*/ 225051 w 550728"/>
                <a:gd name="connsiteY5" fmla="*/ 413359 h 498953"/>
                <a:gd name="connsiteX6" fmla="*/ 407931 w 550728"/>
                <a:gd name="connsiteY6" fmla="*/ 275573 h 498953"/>
                <a:gd name="connsiteX7" fmla="*/ 550728 w 550728"/>
                <a:gd name="connsiteY7" fmla="*/ 75156 h 498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728" h="498953">
                  <a:moveTo>
                    <a:pt x="445509" y="0"/>
                  </a:moveTo>
                  <a:cubicBezTo>
                    <a:pt x="408140" y="1670"/>
                    <a:pt x="370771" y="3341"/>
                    <a:pt x="322754" y="32568"/>
                  </a:cubicBezTo>
                  <a:cubicBezTo>
                    <a:pt x="274738" y="61796"/>
                    <a:pt x="203339" y="122338"/>
                    <a:pt x="157410" y="175365"/>
                  </a:cubicBezTo>
                  <a:cubicBezTo>
                    <a:pt x="111481" y="228392"/>
                    <a:pt x="68475" y="298537"/>
                    <a:pt x="47181" y="350729"/>
                  </a:cubicBezTo>
                  <a:cubicBezTo>
                    <a:pt x="25887" y="402921"/>
                    <a:pt x="0" y="478077"/>
                    <a:pt x="29645" y="488515"/>
                  </a:cubicBezTo>
                  <a:cubicBezTo>
                    <a:pt x="59290" y="498953"/>
                    <a:pt x="162003" y="448849"/>
                    <a:pt x="225051" y="413359"/>
                  </a:cubicBezTo>
                  <a:cubicBezTo>
                    <a:pt x="288099" y="377869"/>
                    <a:pt x="353652" y="331940"/>
                    <a:pt x="407931" y="275573"/>
                  </a:cubicBezTo>
                  <a:cubicBezTo>
                    <a:pt x="462210" y="219206"/>
                    <a:pt x="506469" y="147181"/>
                    <a:pt x="550728" y="75156"/>
                  </a:cubicBezTo>
                </a:path>
              </a:pathLst>
            </a:custGeom>
            <a:ln w="381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89" name="フリーフォーム 88"/>
            <p:cNvSpPr/>
            <p:nvPr/>
          </p:nvSpPr>
          <p:spPr>
            <a:xfrm>
              <a:off x="3296850" y="5138176"/>
              <a:ext cx="305635" cy="280583"/>
            </a:xfrm>
            <a:custGeom>
              <a:avLst/>
              <a:gdLst>
                <a:gd name="connsiteX0" fmla="*/ 305635 w 305635"/>
                <a:gd name="connsiteY0" fmla="*/ 0 h 280583"/>
                <a:gd name="connsiteX1" fmla="*/ 207932 w 305635"/>
                <a:gd name="connsiteY1" fmla="*/ 72651 h 280583"/>
                <a:gd name="connsiteX2" fmla="*/ 0 w 305635"/>
                <a:gd name="connsiteY2" fmla="*/ 280583 h 280583"/>
              </a:gdLst>
              <a:ahLst/>
              <a:cxnLst>
                <a:cxn ang="0">
                  <a:pos x="connsiteX0" y="connsiteY0"/>
                </a:cxn>
                <a:cxn ang="0">
                  <a:pos x="connsiteX1" y="connsiteY1"/>
                </a:cxn>
                <a:cxn ang="0">
                  <a:pos x="connsiteX2" y="connsiteY2"/>
                </a:cxn>
              </a:cxnLst>
              <a:rect l="l" t="t" r="r" b="b"/>
              <a:pathLst>
                <a:path w="305635" h="280583">
                  <a:moveTo>
                    <a:pt x="305635" y="0"/>
                  </a:moveTo>
                  <a:cubicBezTo>
                    <a:pt x="282253" y="12943"/>
                    <a:pt x="258871" y="25887"/>
                    <a:pt x="207932" y="72651"/>
                  </a:cubicBezTo>
                  <a:cubicBezTo>
                    <a:pt x="156993" y="119415"/>
                    <a:pt x="78496" y="199999"/>
                    <a:pt x="0" y="280583"/>
                  </a:cubicBezTo>
                </a:path>
              </a:pathLst>
            </a:custGeom>
            <a:ln w="381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1" name="フリーフォーム 90"/>
            <p:cNvSpPr/>
            <p:nvPr/>
          </p:nvSpPr>
          <p:spPr>
            <a:xfrm>
              <a:off x="3344449" y="5173249"/>
              <a:ext cx="280583" cy="270563"/>
            </a:xfrm>
            <a:custGeom>
              <a:avLst/>
              <a:gdLst>
                <a:gd name="connsiteX0" fmla="*/ 280583 w 280583"/>
                <a:gd name="connsiteY0" fmla="*/ 0 h 270563"/>
                <a:gd name="connsiteX1" fmla="*/ 207932 w 280583"/>
                <a:gd name="connsiteY1" fmla="*/ 105219 h 270563"/>
                <a:gd name="connsiteX2" fmla="*/ 0 w 280583"/>
                <a:gd name="connsiteY2" fmla="*/ 270563 h 270563"/>
              </a:gdLst>
              <a:ahLst/>
              <a:cxnLst>
                <a:cxn ang="0">
                  <a:pos x="connsiteX0" y="connsiteY0"/>
                </a:cxn>
                <a:cxn ang="0">
                  <a:pos x="connsiteX1" y="connsiteY1"/>
                </a:cxn>
                <a:cxn ang="0">
                  <a:pos x="connsiteX2" y="connsiteY2"/>
                </a:cxn>
              </a:cxnLst>
              <a:rect l="l" t="t" r="r" b="b"/>
              <a:pathLst>
                <a:path w="280583" h="270563">
                  <a:moveTo>
                    <a:pt x="280583" y="0"/>
                  </a:moveTo>
                  <a:cubicBezTo>
                    <a:pt x="267639" y="30062"/>
                    <a:pt x="254696" y="60125"/>
                    <a:pt x="207932" y="105219"/>
                  </a:cubicBezTo>
                  <a:cubicBezTo>
                    <a:pt x="161168" y="150313"/>
                    <a:pt x="80584" y="210438"/>
                    <a:pt x="0" y="270563"/>
                  </a:cubicBezTo>
                </a:path>
              </a:pathLst>
            </a:custGeom>
            <a:ln w="381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nvGrpSpPr>
          <p:cNvPr id="19" name="グループ化 97"/>
          <p:cNvGrpSpPr/>
          <p:nvPr/>
        </p:nvGrpSpPr>
        <p:grpSpPr>
          <a:xfrm>
            <a:off x="5132981" y="4923514"/>
            <a:ext cx="640922" cy="681593"/>
            <a:chOff x="5132981" y="4844076"/>
            <a:chExt cx="640922" cy="681593"/>
          </a:xfrm>
        </p:grpSpPr>
        <p:sp>
          <p:nvSpPr>
            <p:cNvPr id="94" name="フリーフォーム 93"/>
            <p:cNvSpPr/>
            <p:nvPr/>
          </p:nvSpPr>
          <p:spPr>
            <a:xfrm>
              <a:off x="5578962" y="4846881"/>
              <a:ext cx="194941" cy="667568"/>
            </a:xfrm>
            <a:custGeom>
              <a:avLst/>
              <a:gdLst>
                <a:gd name="connsiteX0" fmla="*/ 16829 w 194941"/>
                <a:gd name="connsiteY0" fmla="*/ 667568 h 667568"/>
                <a:gd name="connsiteX1" fmla="*/ 39269 w 194941"/>
                <a:gd name="connsiteY1" fmla="*/ 591836 h 667568"/>
                <a:gd name="connsiteX2" fmla="*/ 145855 w 194941"/>
                <a:gd name="connsiteY2" fmla="*/ 454395 h 667568"/>
                <a:gd name="connsiteX3" fmla="*/ 185124 w 194941"/>
                <a:gd name="connsiteY3" fmla="*/ 269271 h 667568"/>
                <a:gd name="connsiteX4" fmla="*/ 86952 w 194941"/>
                <a:gd name="connsiteY4" fmla="*/ 106586 h 667568"/>
                <a:gd name="connsiteX5" fmla="*/ 0 w 194941"/>
                <a:gd name="connsiteY5" fmla="*/ 0 h 66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941" h="667568">
                  <a:moveTo>
                    <a:pt x="16829" y="667568"/>
                  </a:moveTo>
                  <a:cubicBezTo>
                    <a:pt x="17297" y="647466"/>
                    <a:pt x="17765" y="627365"/>
                    <a:pt x="39269" y="591836"/>
                  </a:cubicBezTo>
                  <a:cubicBezTo>
                    <a:pt x="60773" y="556307"/>
                    <a:pt x="121546" y="508156"/>
                    <a:pt x="145855" y="454395"/>
                  </a:cubicBezTo>
                  <a:cubicBezTo>
                    <a:pt x="170164" y="400634"/>
                    <a:pt x="194941" y="327239"/>
                    <a:pt x="185124" y="269271"/>
                  </a:cubicBezTo>
                  <a:cubicBezTo>
                    <a:pt x="175307" y="211303"/>
                    <a:pt x="117806" y="151465"/>
                    <a:pt x="86952" y="106586"/>
                  </a:cubicBezTo>
                  <a:cubicBezTo>
                    <a:pt x="56098" y="61708"/>
                    <a:pt x="28049" y="30854"/>
                    <a:pt x="0" y="0"/>
                  </a:cubicBezTo>
                </a:path>
              </a:pathLst>
            </a:custGeom>
            <a:ln w="381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5" name="フリーフォーム 94"/>
            <p:cNvSpPr/>
            <p:nvPr/>
          </p:nvSpPr>
          <p:spPr>
            <a:xfrm>
              <a:off x="5132981" y="4844076"/>
              <a:ext cx="280491" cy="681593"/>
            </a:xfrm>
            <a:custGeom>
              <a:avLst/>
              <a:gdLst>
                <a:gd name="connsiteX0" fmla="*/ 246832 w 280491"/>
                <a:gd name="connsiteY0" fmla="*/ 681593 h 681593"/>
                <a:gd name="connsiteX1" fmla="*/ 244028 w 280491"/>
                <a:gd name="connsiteY1" fmla="*/ 552567 h 681593"/>
                <a:gd name="connsiteX2" fmla="*/ 67318 w 280491"/>
                <a:gd name="connsiteY2" fmla="*/ 471225 h 681593"/>
                <a:gd name="connsiteX3" fmla="*/ 14025 w 280491"/>
                <a:gd name="connsiteY3" fmla="*/ 277686 h 681593"/>
                <a:gd name="connsiteX4" fmla="*/ 151466 w 280491"/>
                <a:gd name="connsiteY4" fmla="*/ 75733 h 681593"/>
                <a:gd name="connsiteX5" fmla="*/ 280491 w 280491"/>
                <a:gd name="connsiteY5" fmla="*/ 0 h 681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491" h="681593">
                  <a:moveTo>
                    <a:pt x="246832" y="681593"/>
                  </a:moveTo>
                  <a:cubicBezTo>
                    <a:pt x="260389" y="634610"/>
                    <a:pt x="273947" y="587628"/>
                    <a:pt x="244028" y="552567"/>
                  </a:cubicBezTo>
                  <a:cubicBezTo>
                    <a:pt x="214109" y="517506"/>
                    <a:pt x="105652" y="517038"/>
                    <a:pt x="67318" y="471225"/>
                  </a:cubicBezTo>
                  <a:cubicBezTo>
                    <a:pt x="28984" y="425412"/>
                    <a:pt x="0" y="343601"/>
                    <a:pt x="14025" y="277686"/>
                  </a:cubicBezTo>
                  <a:cubicBezTo>
                    <a:pt x="28050" y="211771"/>
                    <a:pt x="107055" y="122014"/>
                    <a:pt x="151466" y="75733"/>
                  </a:cubicBezTo>
                  <a:cubicBezTo>
                    <a:pt x="195877" y="29452"/>
                    <a:pt x="238184" y="14726"/>
                    <a:pt x="280491" y="0"/>
                  </a:cubicBezTo>
                </a:path>
              </a:pathLst>
            </a:custGeom>
            <a:ln w="381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6" name="フリーフォーム 95"/>
            <p:cNvSpPr/>
            <p:nvPr/>
          </p:nvSpPr>
          <p:spPr>
            <a:xfrm>
              <a:off x="5315768" y="4933833"/>
              <a:ext cx="186526" cy="488054"/>
            </a:xfrm>
            <a:custGeom>
              <a:avLst/>
              <a:gdLst>
                <a:gd name="connsiteX0" fmla="*/ 181852 w 186526"/>
                <a:gd name="connsiteY0" fmla="*/ 488054 h 488054"/>
                <a:gd name="connsiteX1" fmla="*/ 159412 w 186526"/>
                <a:gd name="connsiteY1" fmla="*/ 359028 h 488054"/>
                <a:gd name="connsiteX2" fmla="*/ 19167 w 186526"/>
                <a:gd name="connsiteY2" fmla="*/ 227198 h 488054"/>
                <a:gd name="connsiteX3" fmla="*/ 44411 w 186526"/>
                <a:gd name="connsiteY3" fmla="*/ 86952 h 488054"/>
                <a:gd name="connsiteX4" fmla="*/ 176242 w 186526"/>
                <a:gd name="connsiteY4" fmla="*/ 0 h 488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526" h="488054">
                  <a:moveTo>
                    <a:pt x="181852" y="488054"/>
                  </a:moveTo>
                  <a:cubicBezTo>
                    <a:pt x="184189" y="445279"/>
                    <a:pt x="186526" y="402504"/>
                    <a:pt x="159412" y="359028"/>
                  </a:cubicBezTo>
                  <a:cubicBezTo>
                    <a:pt x="132298" y="315552"/>
                    <a:pt x="38334" y="272544"/>
                    <a:pt x="19167" y="227198"/>
                  </a:cubicBezTo>
                  <a:cubicBezTo>
                    <a:pt x="0" y="181852"/>
                    <a:pt x="18232" y="124818"/>
                    <a:pt x="44411" y="86952"/>
                  </a:cubicBezTo>
                  <a:cubicBezTo>
                    <a:pt x="70590" y="49086"/>
                    <a:pt x="176242" y="0"/>
                    <a:pt x="176242" y="0"/>
                  </a:cubicBezTo>
                </a:path>
              </a:pathLst>
            </a:custGeom>
            <a:ln w="381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7" name="フリーフォーム 96"/>
            <p:cNvSpPr/>
            <p:nvPr/>
          </p:nvSpPr>
          <p:spPr>
            <a:xfrm>
              <a:off x="5520059" y="4959077"/>
              <a:ext cx="58435" cy="345004"/>
            </a:xfrm>
            <a:custGeom>
              <a:avLst/>
              <a:gdLst>
                <a:gd name="connsiteX0" fmla="*/ 8415 w 58435"/>
                <a:gd name="connsiteY0" fmla="*/ 345004 h 345004"/>
                <a:gd name="connsiteX1" fmla="*/ 30854 w 58435"/>
                <a:gd name="connsiteY1" fmla="*/ 288906 h 345004"/>
                <a:gd name="connsiteX2" fmla="*/ 53293 w 58435"/>
                <a:gd name="connsiteY2" fmla="*/ 190734 h 345004"/>
                <a:gd name="connsiteX3" fmla="*/ 0 w 58435"/>
                <a:gd name="connsiteY3" fmla="*/ 0 h 345004"/>
              </a:gdLst>
              <a:ahLst/>
              <a:cxnLst>
                <a:cxn ang="0">
                  <a:pos x="connsiteX0" y="connsiteY0"/>
                </a:cxn>
                <a:cxn ang="0">
                  <a:pos x="connsiteX1" y="connsiteY1"/>
                </a:cxn>
                <a:cxn ang="0">
                  <a:pos x="connsiteX2" y="connsiteY2"/>
                </a:cxn>
                <a:cxn ang="0">
                  <a:pos x="connsiteX3" y="connsiteY3"/>
                </a:cxn>
              </a:cxnLst>
              <a:rect l="l" t="t" r="r" b="b"/>
              <a:pathLst>
                <a:path w="58435" h="345004">
                  <a:moveTo>
                    <a:pt x="8415" y="345004"/>
                  </a:moveTo>
                  <a:cubicBezTo>
                    <a:pt x="15894" y="329811"/>
                    <a:pt x="23374" y="314618"/>
                    <a:pt x="30854" y="288906"/>
                  </a:cubicBezTo>
                  <a:cubicBezTo>
                    <a:pt x="38334" y="263194"/>
                    <a:pt x="58435" y="238885"/>
                    <a:pt x="53293" y="190734"/>
                  </a:cubicBezTo>
                  <a:cubicBezTo>
                    <a:pt x="48151" y="142583"/>
                    <a:pt x="24075" y="71291"/>
                    <a:pt x="0" y="0"/>
                  </a:cubicBezTo>
                </a:path>
              </a:pathLst>
            </a:custGeom>
            <a:ln w="381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nvGrpSpPr>
          <p:cNvPr id="20" name="グループ化 111"/>
          <p:cNvGrpSpPr/>
          <p:nvPr/>
        </p:nvGrpSpPr>
        <p:grpSpPr>
          <a:xfrm>
            <a:off x="7205809" y="4906232"/>
            <a:ext cx="1137297" cy="651191"/>
            <a:chOff x="7205809" y="4826794"/>
            <a:chExt cx="1137297" cy="651191"/>
          </a:xfrm>
        </p:grpSpPr>
        <p:sp>
          <p:nvSpPr>
            <p:cNvPr id="99" name="フリーフォーム 98"/>
            <p:cNvSpPr/>
            <p:nvPr/>
          </p:nvSpPr>
          <p:spPr>
            <a:xfrm>
              <a:off x="7318005" y="5074079"/>
              <a:ext cx="369313" cy="302930"/>
            </a:xfrm>
            <a:custGeom>
              <a:avLst/>
              <a:gdLst>
                <a:gd name="connsiteX0" fmla="*/ 0 w 369313"/>
                <a:gd name="connsiteY0" fmla="*/ 0 h 302930"/>
                <a:gd name="connsiteX1" fmla="*/ 117806 w 369313"/>
                <a:gd name="connsiteY1" fmla="*/ 151465 h 302930"/>
                <a:gd name="connsiteX2" fmla="*/ 328174 w 369313"/>
                <a:gd name="connsiteY2" fmla="*/ 277685 h 302930"/>
                <a:gd name="connsiteX3" fmla="*/ 364638 w 369313"/>
                <a:gd name="connsiteY3" fmla="*/ 302930 h 302930"/>
              </a:gdLst>
              <a:ahLst/>
              <a:cxnLst>
                <a:cxn ang="0">
                  <a:pos x="connsiteX0" y="connsiteY0"/>
                </a:cxn>
                <a:cxn ang="0">
                  <a:pos x="connsiteX1" y="connsiteY1"/>
                </a:cxn>
                <a:cxn ang="0">
                  <a:pos x="connsiteX2" y="connsiteY2"/>
                </a:cxn>
                <a:cxn ang="0">
                  <a:pos x="connsiteX3" y="connsiteY3"/>
                </a:cxn>
              </a:cxnLst>
              <a:rect l="l" t="t" r="r" b="b"/>
              <a:pathLst>
                <a:path w="369313" h="302930">
                  <a:moveTo>
                    <a:pt x="0" y="0"/>
                  </a:moveTo>
                  <a:cubicBezTo>
                    <a:pt x="31555" y="52592"/>
                    <a:pt x="63110" y="105184"/>
                    <a:pt x="117806" y="151465"/>
                  </a:cubicBezTo>
                  <a:cubicBezTo>
                    <a:pt x="172502" y="197746"/>
                    <a:pt x="287035" y="252441"/>
                    <a:pt x="328174" y="277685"/>
                  </a:cubicBezTo>
                  <a:cubicBezTo>
                    <a:pt x="369313" y="302929"/>
                    <a:pt x="366975" y="302929"/>
                    <a:pt x="364638" y="302930"/>
                  </a:cubicBezTo>
                </a:path>
              </a:pathLst>
            </a:custGeom>
            <a:ln w="381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00" name="フリーフォーム 99"/>
            <p:cNvSpPr/>
            <p:nvPr/>
          </p:nvSpPr>
          <p:spPr>
            <a:xfrm>
              <a:off x="7205809" y="5295666"/>
              <a:ext cx="412321" cy="182319"/>
            </a:xfrm>
            <a:custGeom>
              <a:avLst/>
              <a:gdLst>
                <a:gd name="connsiteX0" fmla="*/ 0 w 412321"/>
                <a:gd name="connsiteY0" fmla="*/ 0 h 182319"/>
                <a:gd name="connsiteX1" fmla="*/ 171099 w 412321"/>
                <a:gd name="connsiteY1" fmla="*/ 39269 h 182319"/>
                <a:gd name="connsiteX2" fmla="*/ 412321 w 412321"/>
                <a:gd name="connsiteY2" fmla="*/ 182319 h 182319"/>
              </a:gdLst>
              <a:ahLst/>
              <a:cxnLst>
                <a:cxn ang="0">
                  <a:pos x="connsiteX0" y="connsiteY0"/>
                </a:cxn>
                <a:cxn ang="0">
                  <a:pos x="connsiteX1" y="connsiteY1"/>
                </a:cxn>
                <a:cxn ang="0">
                  <a:pos x="connsiteX2" y="connsiteY2"/>
                </a:cxn>
              </a:cxnLst>
              <a:rect l="l" t="t" r="r" b="b"/>
              <a:pathLst>
                <a:path w="412321" h="182319">
                  <a:moveTo>
                    <a:pt x="0" y="0"/>
                  </a:moveTo>
                  <a:cubicBezTo>
                    <a:pt x="51189" y="4441"/>
                    <a:pt x="102379" y="8883"/>
                    <a:pt x="171099" y="39269"/>
                  </a:cubicBezTo>
                  <a:cubicBezTo>
                    <a:pt x="239819" y="69655"/>
                    <a:pt x="326070" y="125987"/>
                    <a:pt x="412321" y="182319"/>
                  </a:cubicBezTo>
                </a:path>
              </a:pathLst>
            </a:custGeom>
            <a:ln w="381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01" name="フリーフォーム 100"/>
            <p:cNvSpPr/>
            <p:nvPr/>
          </p:nvSpPr>
          <p:spPr>
            <a:xfrm>
              <a:off x="8092678" y="4956572"/>
              <a:ext cx="85329" cy="75406"/>
            </a:xfrm>
            <a:custGeom>
              <a:avLst/>
              <a:gdLst>
                <a:gd name="connsiteX0" fmla="*/ 25003 w 85329"/>
                <a:gd name="connsiteY0" fmla="*/ 5953 h 75406"/>
                <a:gd name="connsiteX1" fmla="*/ 3572 w 85329"/>
                <a:gd name="connsiteY1" fmla="*/ 51197 h 75406"/>
                <a:gd name="connsiteX2" fmla="*/ 46435 w 85329"/>
                <a:gd name="connsiteY2" fmla="*/ 75009 h 75406"/>
                <a:gd name="connsiteX3" fmla="*/ 77391 w 85329"/>
                <a:gd name="connsiteY3" fmla="*/ 53578 h 75406"/>
                <a:gd name="connsiteX4" fmla="*/ 75010 w 85329"/>
                <a:gd name="connsiteY4" fmla="*/ 15478 h 75406"/>
                <a:gd name="connsiteX5" fmla="*/ 25003 w 85329"/>
                <a:gd name="connsiteY5" fmla="*/ 5953 h 75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329" h="75406">
                  <a:moveTo>
                    <a:pt x="25003" y="5953"/>
                  </a:moveTo>
                  <a:cubicBezTo>
                    <a:pt x="13097" y="11906"/>
                    <a:pt x="0" y="39688"/>
                    <a:pt x="3572" y="51197"/>
                  </a:cubicBezTo>
                  <a:cubicBezTo>
                    <a:pt x="7144" y="62706"/>
                    <a:pt x="34132" y="74612"/>
                    <a:pt x="46435" y="75009"/>
                  </a:cubicBezTo>
                  <a:cubicBezTo>
                    <a:pt x="58738" y="75406"/>
                    <a:pt x="72629" y="63500"/>
                    <a:pt x="77391" y="53578"/>
                  </a:cubicBezTo>
                  <a:cubicBezTo>
                    <a:pt x="82153" y="43656"/>
                    <a:pt x="85329" y="23019"/>
                    <a:pt x="75010" y="15478"/>
                  </a:cubicBezTo>
                  <a:cubicBezTo>
                    <a:pt x="64691" y="7937"/>
                    <a:pt x="36909" y="0"/>
                    <a:pt x="25003" y="5953"/>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フリーフォーム 101"/>
            <p:cNvSpPr/>
            <p:nvPr/>
          </p:nvSpPr>
          <p:spPr>
            <a:xfrm>
              <a:off x="8149035" y="5038726"/>
              <a:ext cx="86122" cy="169465"/>
            </a:xfrm>
            <a:custGeom>
              <a:avLst/>
              <a:gdLst>
                <a:gd name="connsiteX0" fmla="*/ 1984 w 86122"/>
                <a:gd name="connsiteY0" fmla="*/ 14287 h 169465"/>
                <a:gd name="connsiteX1" fmla="*/ 75803 w 86122"/>
                <a:gd name="connsiteY1" fmla="*/ 159543 h 169465"/>
                <a:gd name="connsiteX2" fmla="*/ 63896 w 86122"/>
                <a:gd name="connsiteY2" fmla="*/ 73818 h 169465"/>
                <a:gd name="connsiteX3" fmla="*/ 1984 w 86122"/>
                <a:gd name="connsiteY3" fmla="*/ 14287 h 169465"/>
              </a:gdLst>
              <a:ahLst/>
              <a:cxnLst>
                <a:cxn ang="0">
                  <a:pos x="connsiteX0" y="connsiteY0"/>
                </a:cxn>
                <a:cxn ang="0">
                  <a:pos x="connsiteX1" y="connsiteY1"/>
                </a:cxn>
                <a:cxn ang="0">
                  <a:pos x="connsiteX2" y="connsiteY2"/>
                </a:cxn>
                <a:cxn ang="0">
                  <a:pos x="connsiteX3" y="connsiteY3"/>
                </a:cxn>
              </a:cxnLst>
              <a:rect l="l" t="t" r="r" b="b"/>
              <a:pathLst>
                <a:path w="86122" h="169465">
                  <a:moveTo>
                    <a:pt x="1984" y="14287"/>
                  </a:moveTo>
                  <a:cubicBezTo>
                    <a:pt x="3968" y="28574"/>
                    <a:pt x="65484" y="149621"/>
                    <a:pt x="75803" y="159543"/>
                  </a:cubicBezTo>
                  <a:cubicBezTo>
                    <a:pt x="86122" y="169465"/>
                    <a:pt x="75008" y="96837"/>
                    <a:pt x="63896" y="73818"/>
                  </a:cubicBezTo>
                  <a:cubicBezTo>
                    <a:pt x="52784" y="50799"/>
                    <a:pt x="0" y="0"/>
                    <a:pt x="1984" y="14287"/>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フリーフォーム 102"/>
            <p:cNvSpPr/>
            <p:nvPr/>
          </p:nvSpPr>
          <p:spPr>
            <a:xfrm>
              <a:off x="8183166" y="5004991"/>
              <a:ext cx="150018" cy="60324"/>
            </a:xfrm>
            <a:custGeom>
              <a:avLst/>
              <a:gdLst>
                <a:gd name="connsiteX0" fmla="*/ 1190 w 150018"/>
                <a:gd name="connsiteY0" fmla="*/ 5159 h 60324"/>
                <a:gd name="connsiteX1" fmla="*/ 67865 w 150018"/>
                <a:gd name="connsiteY1" fmla="*/ 50403 h 60324"/>
                <a:gd name="connsiteX2" fmla="*/ 148828 w 150018"/>
                <a:gd name="connsiteY2" fmla="*/ 55165 h 60324"/>
                <a:gd name="connsiteX3" fmla="*/ 60722 w 150018"/>
                <a:gd name="connsiteY3" fmla="*/ 19447 h 60324"/>
                <a:gd name="connsiteX4" fmla="*/ 1190 w 150018"/>
                <a:gd name="connsiteY4" fmla="*/ 5159 h 60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018" h="60324">
                  <a:moveTo>
                    <a:pt x="1190" y="5159"/>
                  </a:moveTo>
                  <a:cubicBezTo>
                    <a:pt x="2380" y="10318"/>
                    <a:pt x="43259" y="42069"/>
                    <a:pt x="67865" y="50403"/>
                  </a:cubicBezTo>
                  <a:cubicBezTo>
                    <a:pt x="92471" y="58737"/>
                    <a:pt x="150018" y="60324"/>
                    <a:pt x="148828" y="55165"/>
                  </a:cubicBezTo>
                  <a:cubicBezTo>
                    <a:pt x="147638" y="50006"/>
                    <a:pt x="84534" y="26591"/>
                    <a:pt x="60722" y="19447"/>
                  </a:cubicBezTo>
                  <a:cubicBezTo>
                    <a:pt x="36910" y="12303"/>
                    <a:pt x="0" y="0"/>
                    <a:pt x="1190" y="5159"/>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フリーフォーム 103"/>
            <p:cNvSpPr/>
            <p:nvPr/>
          </p:nvSpPr>
          <p:spPr>
            <a:xfrm>
              <a:off x="8201819" y="4890691"/>
              <a:ext cx="141287" cy="104378"/>
            </a:xfrm>
            <a:custGeom>
              <a:avLst/>
              <a:gdLst>
                <a:gd name="connsiteX0" fmla="*/ 3969 w 141287"/>
                <a:gd name="connsiteY0" fmla="*/ 98028 h 104378"/>
                <a:gd name="connsiteX1" fmla="*/ 101600 w 141287"/>
                <a:gd name="connsiteY1" fmla="*/ 43259 h 104378"/>
                <a:gd name="connsiteX2" fmla="*/ 125412 w 141287"/>
                <a:gd name="connsiteY2" fmla="*/ 5159 h 104378"/>
                <a:gd name="connsiteX3" fmla="*/ 3969 w 141287"/>
                <a:gd name="connsiteY3" fmla="*/ 98028 h 104378"/>
              </a:gdLst>
              <a:ahLst/>
              <a:cxnLst>
                <a:cxn ang="0">
                  <a:pos x="connsiteX0" y="connsiteY0"/>
                </a:cxn>
                <a:cxn ang="0">
                  <a:pos x="connsiteX1" y="connsiteY1"/>
                </a:cxn>
                <a:cxn ang="0">
                  <a:pos x="connsiteX2" y="connsiteY2"/>
                </a:cxn>
                <a:cxn ang="0">
                  <a:pos x="connsiteX3" y="connsiteY3"/>
                </a:cxn>
              </a:cxnLst>
              <a:rect l="l" t="t" r="r" b="b"/>
              <a:pathLst>
                <a:path w="141287" h="104378">
                  <a:moveTo>
                    <a:pt x="3969" y="98028"/>
                  </a:moveTo>
                  <a:cubicBezTo>
                    <a:pt x="0" y="104378"/>
                    <a:pt x="81360" y="58737"/>
                    <a:pt x="101600" y="43259"/>
                  </a:cubicBezTo>
                  <a:cubicBezTo>
                    <a:pt x="121840" y="27781"/>
                    <a:pt x="141287" y="0"/>
                    <a:pt x="125412" y="5159"/>
                  </a:cubicBezTo>
                  <a:cubicBezTo>
                    <a:pt x="109537" y="10318"/>
                    <a:pt x="7938" y="91678"/>
                    <a:pt x="3969" y="98028"/>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フリーフォーム 104"/>
            <p:cNvSpPr/>
            <p:nvPr/>
          </p:nvSpPr>
          <p:spPr>
            <a:xfrm>
              <a:off x="8039100" y="5055394"/>
              <a:ext cx="73819" cy="114300"/>
            </a:xfrm>
            <a:custGeom>
              <a:avLst/>
              <a:gdLst>
                <a:gd name="connsiteX0" fmla="*/ 73819 w 73819"/>
                <a:gd name="connsiteY0" fmla="*/ 0 h 114300"/>
                <a:gd name="connsiteX1" fmla="*/ 35719 w 73819"/>
                <a:gd name="connsiteY1" fmla="*/ 71437 h 114300"/>
                <a:gd name="connsiteX2" fmla="*/ 0 w 73819"/>
                <a:gd name="connsiteY2" fmla="*/ 114300 h 114300"/>
              </a:gdLst>
              <a:ahLst/>
              <a:cxnLst>
                <a:cxn ang="0">
                  <a:pos x="connsiteX0" y="connsiteY0"/>
                </a:cxn>
                <a:cxn ang="0">
                  <a:pos x="connsiteX1" y="connsiteY1"/>
                </a:cxn>
                <a:cxn ang="0">
                  <a:pos x="connsiteX2" y="connsiteY2"/>
                </a:cxn>
              </a:cxnLst>
              <a:rect l="l" t="t" r="r" b="b"/>
              <a:pathLst>
                <a:path w="73819" h="114300">
                  <a:moveTo>
                    <a:pt x="73819" y="0"/>
                  </a:moveTo>
                  <a:cubicBezTo>
                    <a:pt x="60920" y="26193"/>
                    <a:pt x="48022" y="52387"/>
                    <a:pt x="35719" y="71437"/>
                  </a:cubicBezTo>
                  <a:cubicBezTo>
                    <a:pt x="23416" y="90487"/>
                    <a:pt x="11708" y="102393"/>
                    <a:pt x="0" y="114300"/>
                  </a:cubicBezTo>
                </a:path>
              </a:pathLst>
            </a:custGeom>
            <a:ln w="381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06" name="フリーフォーム 105"/>
            <p:cNvSpPr/>
            <p:nvPr/>
          </p:nvSpPr>
          <p:spPr>
            <a:xfrm>
              <a:off x="8167688" y="4855369"/>
              <a:ext cx="83343" cy="80962"/>
            </a:xfrm>
            <a:custGeom>
              <a:avLst/>
              <a:gdLst>
                <a:gd name="connsiteX0" fmla="*/ 0 w 83343"/>
                <a:gd name="connsiteY0" fmla="*/ 80962 h 80962"/>
                <a:gd name="connsiteX1" fmla="*/ 83343 w 83343"/>
                <a:gd name="connsiteY1" fmla="*/ 0 h 80962"/>
              </a:gdLst>
              <a:ahLst/>
              <a:cxnLst>
                <a:cxn ang="0">
                  <a:pos x="connsiteX0" y="connsiteY0"/>
                </a:cxn>
                <a:cxn ang="0">
                  <a:pos x="connsiteX1" y="connsiteY1"/>
                </a:cxn>
              </a:cxnLst>
              <a:rect l="l" t="t" r="r" b="b"/>
              <a:pathLst>
                <a:path w="83343" h="80962">
                  <a:moveTo>
                    <a:pt x="0" y="80962"/>
                  </a:moveTo>
                  <a:lnTo>
                    <a:pt x="83343" y="0"/>
                  </a:lnTo>
                </a:path>
              </a:pathLst>
            </a:custGeom>
            <a:ln w="381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07" name="フリーフォーム 106"/>
            <p:cNvSpPr/>
            <p:nvPr/>
          </p:nvSpPr>
          <p:spPr>
            <a:xfrm>
              <a:off x="8081963" y="4826794"/>
              <a:ext cx="35718" cy="116681"/>
            </a:xfrm>
            <a:custGeom>
              <a:avLst/>
              <a:gdLst>
                <a:gd name="connsiteX0" fmla="*/ 35718 w 35718"/>
                <a:gd name="connsiteY0" fmla="*/ 116681 h 116681"/>
                <a:gd name="connsiteX1" fmla="*/ 26193 w 35718"/>
                <a:gd name="connsiteY1" fmla="*/ 45244 h 116681"/>
                <a:gd name="connsiteX2" fmla="*/ 0 w 35718"/>
                <a:gd name="connsiteY2" fmla="*/ 0 h 116681"/>
              </a:gdLst>
              <a:ahLst/>
              <a:cxnLst>
                <a:cxn ang="0">
                  <a:pos x="connsiteX0" y="connsiteY0"/>
                </a:cxn>
                <a:cxn ang="0">
                  <a:pos x="connsiteX1" y="connsiteY1"/>
                </a:cxn>
                <a:cxn ang="0">
                  <a:pos x="connsiteX2" y="connsiteY2"/>
                </a:cxn>
              </a:cxnLst>
              <a:rect l="l" t="t" r="r" b="b"/>
              <a:pathLst>
                <a:path w="35718" h="116681">
                  <a:moveTo>
                    <a:pt x="35718" y="116681"/>
                  </a:moveTo>
                  <a:cubicBezTo>
                    <a:pt x="33932" y="90686"/>
                    <a:pt x="32146" y="64691"/>
                    <a:pt x="26193" y="45244"/>
                  </a:cubicBezTo>
                  <a:cubicBezTo>
                    <a:pt x="20240" y="25797"/>
                    <a:pt x="10120" y="12898"/>
                    <a:pt x="0" y="0"/>
                  </a:cubicBezTo>
                </a:path>
              </a:pathLst>
            </a:custGeom>
            <a:ln w="381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09" name="フリーフォーム 108"/>
            <p:cNvSpPr/>
            <p:nvPr/>
          </p:nvSpPr>
          <p:spPr>
            <a:xfrm>
              <a:off x="7993856" y="4895850"/>
              <a:ext cx="90488" cy="76200"/>
            </a:xfrm>
            <a:custGeom>
              <a:avLst/>
              <a:gdLst>
                <a:gd name="connsiteX0" fmla="*/ 90488 w 90488"/>
                <a:gd name="connsiteY0" fmla="*/ 76200 h 76200"/>
                <a:gd name="connsiteX1" fmla="*/ 30957 w 90488"/>
                <a:gd name="connsiteY1" fmla="*/ 28575 h 76200"/>
                <a:gd name="connsiteX2" fmla="*/ 0 w 90488"/>
                <a:gd name="connsiteY2" fmla="*/ 0 h 76200"/>
              </a:gdLst>
              <a:ahLst/>
              <a:cxnLst>
                <a:cxn ang="0">
                  <a:pos x="connsiteX0" y="connsiteY0"/>
                </a:cxn>
                <a:cxn ang="0">
                  <a:pos x="connsiteX1" y="connsiteY1"/>
                </a:cxn>
                <a:cxn ang="0">
                  <a:pos x="connsiteX2" y="connsiteY2"/>
                </a:cxn>
              </a:cxnLst>
              <a:rect l="l" t="t" r="r" b="b"/>
              <a:pathLst>
                <a:path w="90488" h="76200">
                  <a:moveTo>
                    <a:pt x="90488" y="76200"/>
                  </a:moveTo>
                  <a:cubicBezTo>
                    <a:pt x="68263" y="58737"/>
                    <a:pt x="46038" y="41275"/>
                    <a:pt x="30957" y="28575"/>
                  </a:cubicBezTo>
                  <a:cubicBezTo>
                    <a:pt x="15876" y="15875"/>
                    <a:pt x="7938" y="7937"/>
                    <a:pt x="0" y="0"/>
                  </a:cubicBezTo>
                </a:path>
              </a:pathLst>
            </a:custGeom>
            <a:ln w="381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10" name="フリーフォーム 109"/>
            <p:cNvSpPr/>
            <p:nvPr/>
          </p:nvSpPr>
          <p:spPr>
            <a:xfrm>
              <a:off x="7936706" y="5017294"/>
              <a:ext cx="80963" cy="7144"/>
            </a:xfrm>
            <a:custGeom>
              <a:avLst/>
              <a:gdLst>
                <a:gd name="connsiteX0" fmla="*/ 80963 w 80963"/>
                <a:gd name="connsiteY0" fmla="*/ 0 h 7144"/>
                <a:gd name="connsiteX1" fmla="*/ 0 w 80963"/>
                <a:gd name="connsiteY1" fmla="*/ 7144 h 7144"/>
              </a:gdLst>
              <a:ahLst/>
              <a:cxnLst>
                <a:cxn ang="0">
                  <a:pos x="connsiteX0" y="connsiteY0"/>
                </a:cxn>
                <a:cxn ang="0">
                  <a:pos x="connsiteX1" y="connsiteY1"/>
                </a:cxn>
              </a:cxnLst>
              <a:rect l="l" t="t" r="r" b="b"/>
              <a:pathLst>
                <a:path w="80963" h="7144">
                  <a:moveTo>
                    <a:pt x="80963" y="0"/>
                  </a:moveTo>
                  <a:lnTo>
                    <a:pt x="0" y="7144"/>
                  </a:lnTo>
                </a:path>
              </a:pathLst>
            </a:custGeom>
            <a:ln w="381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11" name="フリーフォーム 110"/>
            <p:cNvSpPr/>
            <p:nvPr/>
          </p:nvSpPr>
          <p:spPr>
            <a:xfrm>
              <a:off x="8005763" y="5029200"/>
              <a:ext cx="66675" cy="54769"/>
            </a:xfrm>
            <a:custGeom>
              <a:avLst/>
              <a:gdLst>
                <a:gd name="connsiteX0" fmla="*/ 66675 w 66675"/>
                <a:gd name="connsiteY0" fmla="*/ 0 h 54769"/>
                <a:gd name="connsiteX1" fmla="*/ 0 w 66675"/>
                <a:gd name="connsiteY1" fmla="*/ 54769 h 54769"/>
              </a:gdLst>
              <a:ahLst/>
              <a:cxnLst>
                <a:cxn ang="0">
                  <a:pos x="connsiteX0" y="connsiteY0"/>
                </a:cxn>
                <a:cxn ang="0">
                  <a:pos x="connsiteX1" y="connsiteY1"/>
                </a:cxn>
              </a:cxnLst>
              <a:rect l="l" t="t" r="r" b="b"/>
              <a:pathLst>
                <a:path w="66675" h="54769">
                  <a:moveTo>
                    <a:pt x="66675" y="0"/>
                  </a:moveTo>
                  <a:lnTo>
                    <a:pt x="0" y="54769"/>
                  </a:lnTo>
                </a:path>
              </a:pathLst>
            </a:custGeom>
            <a:ln w="381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63" name="テキスト ボックス 62"/>
          <p:cNvSpPr txBox="1"/>
          <p:nvPr/>
        </p:nvSpPr>
        <p:spPr>
          <a:xfrm>
            <a:off x="2483768" y="3212976"/>
            <a:ext cx="2304256" cy="461665"/>
          </a:xfrm>
          <a:prstGeom prst="rect">
            <a:avLst/>
          </a:prstGeom>
          <a:noFill/>
        </p:spPr>
        <p:txBody>
          <a:bodyPr wrap="square" rtlCol="0">
            <a:spAutoFit/>
          </a:bodyPr>
          <a:lstStyle/>
          <a:p>
            <a:pPr algn="ctr"/>
            <a:r>
              <a:rPr kumimoji="1" lang="en-US" altLang="ja-JP" sz="2400" dirty="0" smtClean="0"/>
              <a:t>[</a:t>
            </a:r>
            <a:r>
              <a:rPr kumimoji="1" lang="en-US" altLang="ja-JP" sz="2400" dirty="0" err="1" smtClean="0"/>
              <a:t>Owada</a:t>
            </a:r>
            <a:r>
              <a:rPr kumimoji="1" lang="en-US" altLang="ja-JP" sz="2400" dirty="0" smtClean="0"/>
              <a:t> 2004]</a:t>
            </a:r>
            <a:endParaRPr kumimoji="1" lang="ja-JP" altLang="en-US" sz="2400" dirty="0"/>
          </a:p>
        </p:txBody>
      </p:sp>
      <p:pic>
        <p:nvPicPr>
          <p:cNvPr id="6" name="Picture 2"/>
          <p:cNvPicPr>
            <a:picLocks noChangeAspect="1" noChangeArrowheads="1"/>
          </p:cNvPicPr>
          <p:nvPr/>
        </p:nvPicPr>
        <p:blipFill>
          <a:blip r:embed="rId9"/>
          <a:srcRect/>
          <a:stretch>
            <a:fillRect/>
          </a:stretch>
        </p:blipFill>
        <p:spPr bwMode="auto">
          <a:xfrm>
            <a:off x="2483768" y="1466843"/>
            <a:ext cx="2232248" cy="1710129"/>
          </a:xfrm>
          <a:prstGeom prst="rect">
            <a:avLst/>
          </a:prstGeom>
          <a:noFill/>
          <a:ln w="9525">
            <a:noFill/>
            <a:miter lim="800000"/>
            <a:headEnd/>
            <a:tailEnd/>
          </a:ln>
        </p:spPr>
      </p:pic>
      <p:pic>
        <p:nvPicPr>
          <p:cNvPr id="1027" name="Picture 3"/>
          <p:cNvPicPr>
            <a:picLocks noChangeAspect="1" noChangeArrowheads="1"/>
          </p:cNvPicPr>
          <p:nvPr/>
        </p:nvPicPr>
        <p:blipFill>
          <a:blip r:embed="rId10"/>
          <a:srcRect/>
          <a:stretch>
            <a:fillRect/>
          </a:stretch>
        </p:blipFill>
        <p:spPr bwMode="auto">
          <a:xfrm>
            <a:off x="7075028" y="944724"/>
            <a:ext cx="1457412" cy="241226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6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smtClean="0"/>
              <a:t>Our goal:</a:t>
            </a:r>
            <a:br>
              <a:rPr lang="en-US" altLang="ja-JP" dirty="0" smtClean="0"/>
            </a:br>
            <a:r>
              <a:rPr lang="en-US" altLang="ja-JP" dirty="0" smtClean="0"/>
              <a:t>    Direct control over global structures</a:t>
            </a:r>
            <a:endParaRPr lang="ja-JP" altLang="en-US" dirty="0"/>
          </a:p>
        </p:txBody>
      </p:sp>
      <p:sp>
        <p:nvSpPr>
          <p:cNvPr id="3" name="コンテンツ プレースホルダ 2"/>
          <p:cNvSpPr>
            <a:spLocks noGrp="1"/>
          </p:cNvSpPr>
          <p:nvPr>
            <p:ph idx="1"/>
          </p:nvPr>
        </p:nvSpPr>
        <p:spPr/>
        <p:txBody>
          <a:bodyPr>
            <a:normAutofit/>
          </a:bodyPr>
          <a:lstStyle/>
          <a:p>
            <a:r>
              <a:rPr lang="en-US" altLang="ja-JP" dirty="0" smtClean="0"/>
              <a:t>New representation: Diffusion Surfaces</a:t>
            </a:r>
          </a:p>
          <a:p>
            <a:pPr lvl="3"/>
            <a:endParaRPr lang="en-US" altLang="ja-JP" dirty="0" smtClean="0"/>
          </a:p>
          <a:p>
            <a:pPr lvl="3"/>
            <a:endParaRPr lang="en-US" altLang="ja-JP" dirty="0" smtClean="0"/>
          </a:p>
          <a:p>
            <a:pPr lvl="3"/>
            <a:endParaRPr lang="en-US" altLang="ja-JP" dirty="0" smtClean="0"/>
          </a:p>
          <a:p>
            <a:pPr lvl="3"/>
            <a:endParaRPr lang="en-US" altLang="ja-JP" dirty="0" smtClean="0"/>
          </a:p>
          <a:p>
            <a:pPr lvl="3"/>
            <a:endParaRPr lang="en-US" altLang="ja-JP" dirty="0" smtClean="0"/>
          </a:p>
          <a:p>
            <a:pPr lvl="3"/>
            <a:endParaRPr lang="en-US" altLang="ja-JP" dirty="0" smtClean="0"/>
          </a:p>
          <a:p>
            <a:pPr lvl="3"/>
            <a:endParaRPr lang="en-US" altLang="ja-JP" dirty="0" smtClean="0"/>
          </a:p>
          <a:p>
            <a:pPr lvl="3"/>
            <a:endParaRPr lang="en-US" altLang="ja-JP" dirty="0" smtClean="0"/>
          </a:p>
          <a:p>
            <a:pPr lvl="3"/>
            <a:endParaRPr lang="en-US" altLang="ja-JP" dirty="0" smtClean="0"/>
          </a:p>
          <a:p>
            <a:pPr lvl="3"/>
            <a:endParaRPr lang="en-US" altLang="ja-JP" dirty="0" smtClean="0"/>
          </a:p>
          <a:p>
            <a:pPr lvl="1"/>
            <a:r>
              <a:rPr lang="en-US" altLang="ja-JP" dirty="0" smtClean="0"/>
              <a:t>Inspired by Diffusion Curves</a:t>
            </a:r>
          </a:p>
          <a:p>
            <a:r>
              <a:rPr lang="en-US" altLang="ja-JP" dirty="0" smtClean="0"/>
              <a:t>Sketch-based 3D modeling interface</a:t>
            </a:r>
            <a:endParaRPr lang="ja-JP" altLang="en-US" dirty="0"/>
          </a:p>
        </p:txBody>
      </p:sp>
      <p:sp>
        <p:nvSpPr>
          <p:cNvPr id="4" name="スライド番号プレースホルダ 3"/>
          <p:cNvSpPr>
            <a:spLocks noGrp="1"/>
          </p:cNvSpPr>
          <p:nvPr>
            <p:ph type="sldNum" sz="quarter" idx="12"/>
          </p:nvPr>
        </p:nvSpPr>
        <p:spPr/>
        <p:txBody>
          <a:bodyPr/>
          <a:lstStyle/>
          <a:p>
            <a:fld id="{BE387D97-BE28-4FFD-BA13-A9D9CEA3CCD0}" type="slidenum">
              <a:rPr lang="ja-JP" altLang="en-US" smtClean="0"/>
              <a:pPr/>
              <a:t>5</a:t>
            </a:fld>
            <a:endParaRPr lang="ja-JP" altLang="en-US" dirty="0"/>
          </a:p>
        </p:txBody>
      </p:sp>
      <p:pic>
        <p:nvPicPr>
          <p:cNvPr id="5" name="Picture 5" descr="C:\Documents and Settings\kenshi\My Documents\material - videos\asia2010 - DiffusionSurfaces\still\capture_57890.bmp"/>
          <p:cNvPicPr>
            <a:picLocks noChangeAspect="1" noChangeArrowheads="1"/>
          </p:cNvPicPr>
          <p:nvPr/>
        </p:nvPicPr>
        <p:blipFill>
          <a:blip r:embed="rId3" cstate="print">
            <a:clrChange>
              <a:clrFrom>
                <a:srgbClr val="FFFFFF"/>
              </a:clrFrom>
              <a:clrTo>
                <a:srgbClr val="FFFFFF">
                  <a:alpha val="0"/>
                </a:srgbClr>
              </a:clrTo>
            </a:clrChange>
          </a:blip>
          <a:srcRect l="12773" t="10726" r="12031" b="6058"/>
          <a:stretch>
            <a:fillRect/>
          </a:stretch>
        </p:blipFill>
        <p:spPr bwMode="auto">
          <a:xfrm>
            <a:off x="4932040" y="1952836"/>
            <a:ext cx="3600400" cy="2988332"/>
          </a:xfrm>
          <a:prstGeom prst="rect">
            <a:avLst/>
          </a:prstGeom>
          <a:noFill/>
          <a:ln>
            <a:noFill/>
          </a:ln>
        </p:spPr>
      </p:pic>
      <p:pic>
        <p:nvPicPr>
          <p:cNvPr id="6" name="Picture 5" descr="C:\Documents and Settings\kenshi\My Documents\material - videos\asia2010 - DiffusionSurfaces\still\capture_581906.bmp"/>
          <p:cNvPicPr>
            <a:picLocks noChangeAspect="1" noChangeArrowheads="1"/>
          </p:cNvPicPr>
          <p:nvPr/>
        </p:nvPicPr>
        <p:blipFill>
          <a:blip r:embed="rId4" cstate="print">
            <a:clrChange>
              <a:clrFrom>
                <a:srgbClr val="FFFFFF"/>
              </a:clrFrom>
              <a:clrTo>
                <a:srgbClr val="FFFFFF">
                  <a:alpha val="0"/>
                </a:srgbClr>
              </a:clrTo>
            </a:clrChange>
          </a:blip>
          <a:srcRect l="11269" t="4010" r="14287" b="3749"/>
          <a:stretch>
            <a:fillRect/>
          </a:stretch>
        </p:blipFill>
        <p:spPr bwMode="auto">
          <a:xfrm>
            <a:off x="611560" y="1808820"/>
            <a:ext cx="3564396" cy="3312368"/>
          </a:xfrm>
          <a:prstGeom prst="rect">
            <a:avLst/>
          </a:prstGeom>
          <a:noFill/>
        </p:spPr>
      </p:pic>
      <p:sp>
        <p:nvSpPr>
          <p:cNvPr id="7" name="テキスト ボックス 6"/>
          <p:cNvSpPr txBox="1"/>
          <p:nvPr/>
        </p:nvSpPr>
        <p:spPr>
          <a:xfrm>
            <a:off x="503548" y="5042209"/>
            <a:ext cx="3816424" cy="461665"/>
          </a:xfrm>
          <a:prstGeom prst="rect">
            <a:avLst/>
          </a:prstGeom>
          <a:noFill/>
        </p:spPr>
        <p:txBody>
          <a:bodyPr wrap="square" rtlCol="0">
            <a:spAutoFit/>
          </a:bodyPr>
          <a:lstStyle/>
          <a:p>
            <a:pPr algn="ctr"/>
            <a:r>
              <a:rPr kumimoji="1" lang="en-US" altLang="ja-JP" sz="2400" dirty="0" smtClean="0"/>
              <a:t>3D surfaces with colors</a:t>
            </a:r>
            <a:endParaRPr kumimoji="1" lang="ja-JP" altLang="en-US" sz="2400" dirty="0"/>
          </a:p>
        </p:txBody>
      </p:sp>
      <p:sp>
        <p:nvSpPr>
          <p:cNvPr id="8" name="テキスト ボックス 7"/>
          <p:cNvSpPr txBox="1"/>
          <p:nvPr/>
        </p:nvSpPr>
        <p:spPr>
          <a:xfrm>
            <a:off x="4716016" y="5045114"/>
            <a:ext cx="3995936" cy="461665"/>
          </a:xfrm>
          <a:prstGeom prst="rect">
            <a:avLst/>
          </a:prstGeom>
          <a:noFill/>
        </p:spPr>
        <p:txBody>
          <a:bodyPr wrap="square" rtlCol="0">
            <a:spAutoFit/>
          </a:bodyPr>
          <a:lstStyle/>
          <a:p>
            <a:pPr algn="ctr"/>
            <a:r>
              <a:rPr kumimoji="1" lang="en-US" altLang="ja-JP" sz="2400" dirty="0" smtClean="0"/>
              <a:t>color diffused in 3D space</a:t>
            </a:r>
            <a:endParaRPr kumimoji="1" lang="ja-JP" altLang="en-US" sz="24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a:xfrm>
            <a:off x="251520" y="2313384"/>
            <a:ext cx="8640960" cy="1115616"/>
          </a:xfrm>
        </p:spPr>
        <p:txBody>
          <a:bodyPr/>
          <a:lstStyle/>
          <a:p>
            <a:pPr algn="ctr"/>
            <a:r>
              <a:rPr kumimoji="1" lang="en-US" altLang="ja-JP" dirty="0" smtClean="0"/>
              <a:t>Definition of Diffusion Surfaces</a:t>
            </a:r>
            <a:endParaRPr kumimoji="1" lang="ja-JP" altLang="en-US" dirty="0"/>
          </a:p>
        </p:txBody>
      </p:sp>
      <p:sp>
        <p:nvSpPr>
          <p:cNvPr id="4" name="スライド番号プレースホルダ 3"/>
          <p:cNvSpPr>
            <a:spLocks noGrp="1"/>
          </p:cNvSpPr>
          <p:nvPr>
            <p:ph type="sldNum" sz="quarter" idx="12"/>
          </p:nvPr>
        </p:nvSpPr>
        <p:spPr/>
        <p:txBody>
          <a:bodyPr/>
          <a:lstStyle/>
          <a:p>
            <a:fld id="{BE387D97-BE28-4FFD-BA13-A9D9CEA3CCD0}" type="slidenum">
              <a:rPr kumimoji="1" lang="ja-JP" altLang="en-US" smtClean="0"/>
              <a:pPr/>
              <a:t>6</a:t>
            </a:fld>
            <a:endParaRPr kumimoji="1" lang="ja-JP" altLang="en-US" dirty="0"/>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Diffusion Curves [</a:t>
            </a:r>
            <a:r>
              <a:rPr lang="en-US" altLang="ja-JP" dirty="0" err="1" smtClean="0"/>
              <a:t>Orzan</a:t>
            </a:r>
            <a:r>
              <a:rPr lang="en-US" altLang="ja-JP" dirty="0" smtClean="0"/>
              <a:t> 2008]</a:t>
            </a:r>
            <a:endParaRPr lang="ja-JP" altLang="en-US" dirty="0"/>
          </a:p>
        </p:txBody>
      </p:sp>
      <p:sp>
        <p:nvSpPr>
          <p:cNvPr id="3" name="コンテンツ プレースホルダ 2"/>
          <p:cNvSpPr>
            <a:spLocks noGrp="1"/>
          </p:cNvSpPr>
          <p:nvPr>
            <p:ph idx="1"/>
          </p:nvPr>
        </p:nvSpPr>
        <p:spPr/>
        <p:txBody>
          <a:bodyPr/>
          <a:lstStyle/>
          <a:p>
            <a:r>
              <a:rPr lang="en-US" altLang="ja-JP" smtClean="0"/>
              <a:t>2D curves with colors on either side</a:t>
            </a:r>
          </a:p>
          <a:p>
            <a:r>
              <a:rPr lang="en-US" altLang="ja-JP" smtClean="0"/>
              <a:t>Diffuse colors over 2D raster image</a:t>
            </a:r>
          </a:p>
          <a:p>
            <a:pPr lvl="1"/>
            <a:r>
              <a:rPr lang="en-US" altLang="ja-JP" smtClean="0"/>
              <a:t>Solve 2D Poisson equation</a:t>
            </a:r>
            <a:endParaRPr lang="ja-JP" altLang="en-US" dirty="0"/>
          </a:p>
        </p:txBody>
      </p:sp>
      <p:sp>
        <p:nvSpPr>
          <p:cNvPr id="7" name="スライド番号プレースホルダ 6"/>
          <p:cNvSpPr>
            <a:spLocks noGrp="1"/>
          </p:cNvSpPr>
          <p:nvPr>
            <p:ph type="sldNum" sz="quarter" idx="12"/>
          </p:nvPr>
        </p:nvSpPr>
        <p:spPr/>
        <p:txBody>
          <a:bodyPr/>
          <a:lstStyle/>
          <a:p>
            <a:fld id="{BE387D97-BE28-4FFD-BA13-A9D9CEA3CCD0}" type="slidenum">
              <a:rPr lang="ja-JP" altLang="en-US" smtClean="0"/>
              <a:pPr/>
              <a:t>7</a:t>
            </a:fld>
            <a:endParaRPr lang="ja-JP" altLang="en-US" dirty="0"/>
          </a:p>
        </p:txBody>
      </p:sp>
      <p:pic>
        <p:nvPicPr>
          <p:cNvPr id="4" name="Picture 2"/>
          <p:cNvPicPr>
            <a:picLocks noChangeAspect="1" noChangeArrowheads="1"/>
          </p:cNvPicPr>
          <p:nvPr/>
        </p:nvPicPr>
        <p:blipFill>
          <a:blip r:embed="rId3" cstate="print"/>
          <a:srcRect/>
          <a:stretch>
            <a:fillRect/>
          </a:stretch>
        </p:blipFill>
        <p:spPr bwMode="auto">
          <a:xfrm>
            <a:off x="413460" y="3839595"/>
            <a:ext cx="3294444" cy="1925191"/>
          </a:xfrm>
          <a:prstGeom prst="rect">
            <a:avLst/>
          </a:prstGeom>
          <a:noFill/>
          <a:ln w="9525">
            <a:noFill/>
            <a:miter lim="800000"/>
            <a:headEnd/>
            <a:tailEnd/>
          </a:ln>
        </p:spPr>
      </p:pic>
      <p:pic>
        <p:nvPicPr>
          <p:cNvPr id="5" name="Picture 3"/>
          <p:cNvPicPr>
            <a:picLocks noChangeAspect="1" noChangeArrowheads="1"/>
          </p:cNvPicPr>
          <p:nvPr/>
        </p:nvPicPr>
        <p:blipFill>
          <a:blip r:embed="rId4" cstate="print"/>
          <a:srcRect/>
          <a:stretch>
            <a:fillRect/>
          </a:stretch>
        </p:blipFill>
        <p:spPr bwMode="auto">
          <a:xfrm>
            <a:off x="5464315" y="3820570"/>
            <a:ext cx="3284149" cy="1935486"/>
          </a:xfrm>
          <a:prstGeom prst="rect">
            <a:avLst/>
          </a:prstGeom>
          <a:noFill/>
          <a:ln w="9525">
            <a:noFill/>
            <a:miter lim="800000"/>
            <a:headEnd/>
            <a:tailEnd/>
          </a:ln>
        </p:spPr>
      </p:pic>
      <p:sp>
        <p:nvSpPr>
          <p:cNvPr id="6" name="右矢印 5"/>
          <p:cNvSpPr/>
          <p:nvPr/>
        </p:nvSpPr>
        <p:spPr>
          <a:xfrm>
            <a:off x="4067944" y="4365104"/>
            <a:ext cx="1152128" cy="7920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t>d</a:t>
            </a:r>
            <a:r>
              <a:rPr kumimoji="1" lang="en-US" altLang="ja-JP" dirty="0" smtClean="0"/>
              <a:t>iffuse</a:t>
            </a:r>
            <a:endParaRPr kumimoji="1" lang="ja-JP" alt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Diffusion Surfaces</a:t>
            </a:r>
            <a:endParaRPr kumimoji="1" lang="ja-JP" altLang="en-US" dirty="0"/>
          </a:p>
        </p:txBody>
      </p:sp>
      <p:sp>
        <p:nvSpPr>
          <p:cNvPr id="3" name="コンテンツ プレースホルダ 2"/>
          <p:cNvSpPr>
            <a:spLocks noGrp="1"/>
          </p:cNvSpPr>
          <p:nvPr>
            <p:ph idx="1"/>
          </p:nvPr>
        </p:nvSpPr>
        <p:spPr/>
        <p:txBody>
          <a:bodyPr/>
          <a:lstStyle/>
          <a:p>
            <a:r>
              <a:rPr kumimoji="1" lang="en-US" altLang="ja-JP" dirty="0" smtClean="0"/>
              <a:t>3D surfaces with colors on either side</a:t>
            </a:r>
          </a:p>
          <a:p>
            <a:r>
              <a:rPr lang="en-US" altLang="ja-JP" dirty="0" smtClean="0"/>
              <a:t>Diffuse colors over 3D volume</a:t>
            </a:r>
          </a:p>
          <a:p>
            <a:pPr lvl="1"/>
            <a:r>
              <a:rPr lang="en-US" altLang="ja-JP" dirty="0" smtClean="0"/>
              <a:t>S</a:t>
            </a:r>
            <a:r>
              <a:rPr kumimoji="1" lang="en-US" altLang="ja-JP" dirty="0" smtClean="0"/>
              <a:t>olve 3D Poisson equation…?</a:t>
            </a:r>
          </a:p>
        </p:txBody>
      </p:sp>
      <p:pic>
        <p:nvPicPr>
          <p:cNvPr id="4"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38834" y="3645024"/>
            <a:ext cx="3197062" cy="2334106"/>
          </a:xfrm>
          <a:prstGeom prst="rect">
            <a:avLst/>
          </a:prstGeom>
          <a:noFill/>
          <a:ln w="9525">
            <a:noFill/>
            <a:miter lim="800000"/>
            <a:headEnd/>
            <a:tailEnd/>
          </a:ln>
        </p:spPr>
      </p:pic>
      <p:pic>
        <p:nvPicPr>
          <p:cNvPr id="5"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508104" y="3648769"/>
            <a:ext cx="3240360" cy="2342162"/>
          </a:xfrm>
          <a:prstGeom prst="rect">
            <a:avLst/>
          </a:prstGeom>
          <a:noFill/>
          <a:ln w="9525">
            <a:noFill/>
            <a:miter lim="800000"/>
            <a:headEnd/>
            <a:tailEnd/>
          </a:ln>
        </p:spPr>
      </p:pic>
      <p:sp>
        <p:nvSpPr>
          <p:cNvPr id="6" name="スライド番号プレースホルダ 5"/>
          <p:cNvSpPr>
            <a:spLocks noGrp="1"/>
          </p:cNvSpPr>
          <p:nvPr>
            <p:ph type="sldNum" sz="quarter" idx="12"/>
          </p:nvPr>
        </p:nvSpPr>
        <p:spPr/>
        <p:txBody>
          <a:bodyPr/>
          <a:lstStyle/>
          <a:p>
            <a:fld id="{BE387D97-BE28-4FFD-BA13-A9D9CEA3CCD0}" type="slidenum">
              <a:rPr kumimoji="1" lang="ja-JP" altLang="en-US" smtClean="0"/>
              <a:pPr/>
              <a:t>8</a:t>
            </a:fld>
            <a:endParaRPr kumimoji="1" lang="ja-JP" altLang="en-US" dirty="0"/>
          </a:p>
        </p:txBody>
      </p:sp>
      <p:sp>
        <p:nvSpPr>
          <p:cNvPr id="8" name="右矢印 7"/>
          <p:cNvSpPr/>
          <p:nvPr/>
        </p:nvSpPr>
        <p:spPr>
          <a:xfrm>
            <a:off x="4067944" y="4365104"/>
            <a:ext cx="1152128" cy="7920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t>d</a:t>
            </a:r>
            <a:r>
              <a:rPr kumimoji="1" lang="en-US" altLang="ja-JP" dirty="0" smtClean="0"/>
              <a:t>iffuse</a:t>
            </a:r>
            <a:endParaRPr kumimoji="1" lang="ja-JP" alt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smtClean="0"/>
              <a:t>3D Poisson eq. is expensive to solve!</a:t>
            </a:r>
            <a:endParaRPr lang="ja-JP" altLang="en-US" dirty="0"/>
          </a:p>
        </p:txBody>
      </p:sp>
      <p:sp>
        <p:nvSpPr>
          <p:cNvPr id="3" name="コンテンツ プレースホルダ 2"/>
          <p:cNvSpPr>
            <a:spLocks noGrp="1"/>
          </p:cNvSpPr>
          <p:nvPr>
            <p:ph idx="1"/>
          </p:nvPr>
        </p:nvSpPr>
        <p:spPr/>
        <p:txBody>
          <a:bodyPr>
            <a:normAutofit/>
          </a:bodyPr>
          <a:lstStyle/>
          <a:p>
            <a:r>
              <a:rPr lang="en-US" altLang="ja-JP" dirty="0" smtClean="0">
                <a:sym typeface="Wingdings" pitchFamily="2" charset="2"/>
              </a:rPr>
              <a:t>Large memory &amp; heavy precomputation</a:t>
            </a:r>
          </a:p>
          <a:p>
            <a:pPr lvl="1"/>
            <a:r>
              <a:rPr lang="en-US" altLang="ja-JP" dirty="0" smtClean="0">
                <a:sym typeface="Wingdings" pitchFamily="2" charset="2"/>
              </a:rPr>
              <a:t>Dense volume tessellation for quality</a:t>
            </a:r>
          </a:p>
          <a:p>
            <a:endParaRPr lang="en-US" altLang="ja-JP" dirty="0" smtClean="0">
              <a:sym typeface="Wingdings" pitchFamily="2" charset="2"/>
            </a:endParaRPr>
          </a:p>
          <a:p>
            <a:endParaRPr lang="en-US" altLang="ja-JP" dirty="0" smtClean="0">
              <a:sym typeface="Wingdings" pitchFamily="2" charset="2"/>
            </a:endParaRPr>
          </a:p>
          <a:p>
            <a:endParaRPr lang="en-US" altLang="ja-JP" dirty="0" smtClean="0">
              <a:sym typeface="Wingdings" pitchFamily="2" charset="2"/>
            </a:endParaRPr>
          </a:p>
          <a:p>
            <a:endParaRPr lang="en-US" altLang="ja-JP" dirty="0" smtClean="0">
              <a:sym typeface="Wingdings" pitchFamily="2" charset="2"/>
            </a:endParaRPr>
          </a:p>
          <a:p>
            <a:endParaRPr lang="en-US" altLang="ja-JP" dirty="0" smtClean="0">
              <a:sym typeface="Wingdings" pitchFamily="2" charset="2"/>
            </a:endParaRPr>
          </a:p>
          <a:p>
            <a:endParaRPr lang="en-US" altLang="ja-JP" dirty="0" smtClean="0">
              <a:sym typeface="Wingdings" pitchFamily="2" charset="2"/>
            </a:endParaRPr>
          </a:p>
          <a:p>
            <a:r>
              <a:rPr lang="en-US" altLang="ja-JP" dirty="0" smtClean="0">
                <a:sym typeface="Wingdings" pitchFamily="2" charset="2"/>
              </a:rPr>
              <a:t>Unsuitable for interactive creation</a:t>
            </a:r>
          </a:p>
        </p:txBody>
      </p:sp>
      <p:sp>
        <p:nvSpPr>
          <p:cNvPr id="4" name="スライド番号プレースホルダ 3"/>
          <p:cNvSpPr>
            <a:spLocks noGrp="1"/>
          </p:cNvSpPr>
          <p:nvPr>
            <p:ph type="sldNum" sz="quarter" idx="12"/>
          </p:nvPr>
        </p:nvSpPr>
        <p:spPr/>
        <p:txBody>
          <a:bodyPr/>
          <a:lstStyle/>
          <a:p>
            <a:fld id="{BE387D97-BE28-4FFD-BA13-A9D9CEA3CCD0}" type="slidenum">
              <a:rPr lang="ja-JP" altLang="en-US" smtClean="0"/>
              <a:pPr/>
              <a:t>9</a:t>
            </a:fld>
            <a:endParaRPr lang="ja-JP" altLang="en-US" dirty="0"/>
          </a:p>
        </p:txBody>
      </p:sp>
      <p:pic>
        <p:nvPicPr>
          <p:cNvPr id="5" name="Picture 3"/>
          <p:cNvPicPr>
            <a:picLocks noChangeAspect="1" noChangeArrowheads="1"/>
          </p:cNvPicPr>
          <p:nvPr/>
        </p:nvPicPr>
        <p:blipFill>
          <a:blip r:embed="rId3" cstate="print">
            <a:clrChange>
              <a:clrFrom>
                <a:srgbClr val="FFFFFF"/>
              </a:clrFrom>
              <a:clrTo>
                <a:srgbClr val="FFFFFF">
                  <a:alpha val="0"/>
                </a:srgbClr>
              </a:clrTo>
            </a:clrChange>
          </a:blip>
          <a:stretch>
            <a:fillRect/>
          </a:stretch>
        </p:blipFill>
        <p:spPr bwMode="auto">
          <a:xfrm>
            <a:off x="127421" y="3145034"/>
            <a:ext cx="2646257" cy="2569809"/>
          </a:xfrm>
          <a:prstGeom prst="rect">
            <a:avLst/>
          </a:prstGeom>
          <a:noFill/>
          <a:ln>
            <a:noFill/>
          </a:ln>
        </p:spPr>
      </p:pic>
      <p:pic>
        <p:nvPicPr>
          <p:cNvPr id="6" name="Picture 4"/>
          <p:cNvPicPr>
            <a:picLocks noChangeAspect="1" noChangeArrowheads="1"/>
          </p:cNvPicPr>
          <p:nvPr/>
        </p:nvPicPr>
        <p:blipFill>
          <a:blip r:embed="rId4" cstate="print"/>
          <a:stretch>
            <a:fillRect/>
          </a:stretch>
        </p:blipFill>
        <p:spPr bwMode="auto">
          <a:xfrm>
            <a:off x="1547664" y="4665679"/>
            <a:ext cx="1120125" cy="1022114"/>
          </a:xfrm>
          <a:prstGeom prst="rect">
            <a:avLst/>
          </a:prstGeom>
          <a:noFill/>
          <a:ln w="28575">
            <a:solidFill>
              <a:schemeClr val="tx1">
                <a:lumMod val="65000"/>
                <a:lumOff val="35000"/>
              </a:schemeClr>
            </a:solidFill>
          </a:ln>
        </p:spPr>
      </p:pic>
      <p:pic>
        <p:nvPicPr>
          <p:cNvPr id="7" name="Picture 5"/>
          <p:cNvPicPr>
            <a:picLocks noChangeAspect="1" noChangeArrowheads="1"/>
          </p:cNvPicPr>
          <p:nvPr/>
        </p:nvPicPr>
        <p:blipFill>
          <a:blip r:embed="rId5" cstate="print">
            <a:clrChange>
              <a:clrFrom>
                <a:srgbClr val="FFFFFF"/>
              </a:clrFrom>
              <a:clrTo>
                <a:srgbClr val="FFFFFF">
                  <a:alpha val="0"/>
                </a:srgbClr>
              </a:clrTo>
            </a:clrChange>
          </a:blip>
          <a:stretch>
            <a:fillRect/>
          </a:stretch>
        </p:blipFill>
        <p:spPr bwMode="auto">
          <a:xfrm>
            <a:off x="4452994" y="3145034"/>
            <a:ext cx="2567278" cy="2520280"/>
          </a:xfrm>
          <a:prstGeom prst="rect">
            <a:avLst/>
          </a:prstGeom>
          <a:noFill/>
          <a:ln>
            <a:noFill/>
          </a:ln>
        </p:spPr>
      </p:pic>
      <p:pic>
        <p:nvPicPr>
          <p:cNvPr id="8" name="Picture 6"/>
          <p:cNvPicPr>
            <a:picLocks noChangeAspect="1" noChangeArrowheads="1"/>
          </p:cNvPicPr>
          <p:nvPr/>
        </p:nvPicPr>
        <p:blipFill>
          <a:blip r:embed="rId6" cstate="print"/>
          <a:stretch>
            <a:fillRect/>
          </a:stretch>
        </p:blipFill>
        <p:spPr bwMode="auto">
          <a:xfrm>
            <a:off x="5860150" y="4665679"/>
            <a:ext cx="1113124" cy="1008112"/>
          </a:xfrm>
          <a:prstGeom prst="rect">
            <a:avLst/>
          </a:prstGeom>
          <a:noFill/>
          <a:ln w="28575">
            <a:solidFill>
              <a:schemeClr val="tx1">
                <a:lumMod val="65000"/>
                <a:lumOff val="35000"/>
              </a:schemeClr>
            </a:solidFill>
          </a:ln>
        </p:spPr>
      </p:pic>
      <p:sp>
        <p:nvSpPr>
          <p:cNvPr id="11" name="テキスト ボックス 10"/>
          <p:cNvSpPr txBox="1"/>
          <p:nvPr/>
        </p:nvSpPr>
        <p:spPr>
          <a:xfrm>
            <a:off x="143508" y="2780928"/>
            <a:ext cx="2664296" cy="461665"/>
          </a:xfrm>
          <a:prstGeom prst="rect">
            <a:avLst/>
          </a:prstGeom>
          <a:noFill/>
        </p:spPr>
        <p:txBody>
          <a:bodyPr wrap="square" rtlCol="0">
            <a:spAutoFit/>
          </a:bodyPr>
          <a:lstStyle/>
          <a:p>
            <a:pPr algn="ctr"/>
            <a:r>
              <a:rPr lang="en-US" altLang="ja-JP" sz="2400" dirty="0" smtClean="0"/>
              <a:t>c</a:t>
            </a:r>
            <a:r>
              <a:rPr kumimoji="1" lang="en-US" altLang="ja-JP" sz="2400" dirty="0" smtClean="0"/>
              <a:t>oarse tetra-mesh</a:t>
            </a:r>
            <a:endParaRPr kumimoji="1" lang="ja-JP" altLang="en-US" sz="2400" dirty="0"/>
          </a:p>
        </p:txBody>
      </p:sp>
      <p:sp>
        <p:nvSpPr>
          <p:cNvPr id="17" name="テキスト ボックス 16"/>
          <p:cNvSpPr txBox="1"/>
          <p:nvPr/>
        </p:nvSpPr>
        <p:spPr>
          <a:xfrm>
            <a:off x="2555776" y="3613086"/>
            <a:ext cx="1440160" cy="461665"/>
          </a:xfrm>
          <a:prstGeom prst="rect">
            <a:avLst/>
          </a:prstGeom>
          <a:noFill/>
        </p:spPr>
        <p:txBody>
          <a:bodyPr wrap="square" rtlCol="0">
            <a:spAutoFit/>
          </a:bodyPr>
          <a:lstStyle/>
          <a:p>
            <a:r>
              <a:rPr lang="en-US" altLang="ja-JP" sz="2400" b="1" dirty="0" smtClean="0"/>
              <a:t>artifacts</a:t>
            </a:r>
            <a:endParaRPr kumimoji="1" lang="ja-JP" altLang="en-US" sz="2400" b="1" dirty="0"/>
          </a:p>
        </p:txBody>
      </p:sp>
      <p:sp>
        <p:nvSpPr>
          <p:cNvPr id="22" name="テキスト ボックス 21"/>
          <p:cNvSpPr txBox="1"/>
          <p:nvPr/>
        </p:nvSpPr>
        <p:spPr>
          <a:xfrm>
            <a:off x="4535753" y="2780928"/>
            <a:ext cx="2448272" cy="461665"/>
          </a:xfrm>
          <a:prstGeom prst="rect">
            <a:avLst/>
          </a:prstGeom>
          <a:noFill/>
        </p:spPr>
        <p:txBody>
          <a:bodyPr wrap="square" rtlCol="0">
            <a:spAutoFit/>
          </a:bodyPr>
          <a:lstStyle/>
          <a:p>
            <a:pPr algn="ctr"/>
            <a:r>
              <a:rPr lang="en-US" altLang="ja-JP" sz="2400" dirty="0" smtClean="0"/>
              <a:t>d</a:t>
            </a:r>
            <a:r>
              <a:rPr kumimoji="1" lang="en-US" altLang="ja-JP" sz="2400" dirty="0" smtClean="0"/>
              <a:t>ense tetra-mesh</a:t>
            </a:r>
            <a:endParaRPr kumimoji="1" lang="ja-JP" altLang="en-US" sz="2400" dirty="0"/>
          </a:p>
        </p:txBody>
      </p:sp>
      <p:cxnSp>
        <p:nvCxnSpPr>
          <p:cNvPr id="16" name="直線矢印コネクタ 15"/>
          <p:cNvCxnSpPr/>
          <p:nvPr/>
        </p:nvCxnSpPr>
        <p:spPr>
          <a:xfrm rot="5400000">
            <a:off x="2290672" y="4225602"/>
            <a:ext cx="841617" cy="48068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5" name="Picture 3" descr="C:\Users\kenshi\Pictures\fruits\persimmon\Persimmon-oliv2.jpg"/>
          <p:cNvPicPr>
            <a:picLocks noChangeAspect="1" noChangeArrowheads="1"/>
          </p:cNvPicPr>
          <p:nvPr/>
        </p:nvPicPr>
        <p:blipFill>
          <a:blip r:embed="rId7" cstate="print"/>
          <a:srcRect/>
          <a:stretch>
            <a:fillRect/>
          </a:stretch>
        </p:blipFill>
        <p:spPr bwMode="auto">
          <a:xfrm>
            <a:off x="7452320" y="1920898"/>
            <a:ext cx="1584176" cy="1441621"/>
          </a:xfrm>
          <a:prstGeom prst="rect">
            <a:avLst/>
          </a:prstGeom>
          <a:noFill/>
          <a:ln>
            <a:solidFill>
              <a:schemeClr val="tx1"/>
            </a:solidFill>
          </a:ln>
        </p:spPr>
      </p:pic>
      <p:sp>
        <p:nvSpPr>
          <p:cNvPr id="18" name="テキスト ボックス 17"/>
          <p:cNvSpPr txBox="1"/>
          <p:nvPr/>
        </p:nvSpPr>
        <p:spPr>
          <a:xfrm>
            <a:off x="7488324" y="1520788"/>
            <a:ext cx="1512168" cy="400110"/>
          </a:xfrm>
          <a:prstGeom prst="rect">
            <a:avLst/>
          </a:prstGeom>
          <a:noFill/>
        </p:spPr>
        <p:txBody>
          <a:bodyPr wrap="square" rtlCol="0">
            <a:spAutoFit/>
          </a:bodyPr>
          <a:lstStyle/>
          <a:p>
            <a:pPr algn="ctr"/>
            <a:r>
              <a:rPr lang="en-US" altLang="ja-JP" sz="2000" dirty="0" smtClean="0"/>
              <a:t>persimmon</a:t>
            </a:r>
            <a:endParaRPr kumimoji="1" lang="ja-JP" altLang="en-US" sz="2000" dirty="0"/>
          </a:p>
        </p:txBody>
      </p:sp>
      <p:sp>
        <p:nvSpPr>
          <p:cNvPr id="20" name="テキスト ボックス 19"/>
          <p:cNvSpPr txBox="1"/>
          <p:nvPr/>
        </p:nvSpPr>
        <p:spPr>
          <a:xfrm>
            <a:off x="2627784" y="4505635"/>
            <a:ext cx="2124236" cy="400110"/>
          </a:xfrm>
          <a:prstGeom prst="rect">
            <a:avLst/>
          </a:prstGeom>
          <a:noFill/>
        </p:spPr>
        <p:txBody>
          <a:bodyPr wrap="square" rtlCol="0">
            <a:spAutoFit/>
          </a:bodyPr>
          <a:lstStyle/>
          <a:p>
            <a:r>
              <a:rPr lang="en-US" altLang="ja-JP" sz="2000" dirty="0" smtClean="0"/>
              <a:t>memory: 3MB</a:t>
            </a:r>
          </a:p>
        </p:txBody>
      </p:sp>
      <p:sp>
        <p:nvSpPr>
          <p:cNvPr id="21" name="テキスト ボックス 20"/>
          <p:cNvSpPr txBox="1"/>
          <p:nvPr/>
        </p:nvSpPr>
        <p:spPr>
          <a:xfrm>
            <a:off x="6948264" y="4505635"/>
            <a:ext cx="2124236" cy="400110"/>
          </a:xfrm>
          <a:prstGeom prst="rect">
            <a:avLst/>
          </a:prstGeom>
          <a:noFill/>
        </p:spPr>
        <p:txBody>
          <a:bodyPr wrap="square" rtlCol="0">
            <a:spAutoFit/>
          </a:bodyPr>
          <a:lstStyle/>
          <a:p>
            <a:r>
              <a:rPr lang="en-US" altLang="ja-JP" sz="2000" dirty="0" smtClean="0"/>
              <a:t>memory: </a:t>
            </a:r>
            <a:r>
              <a:rPr lang="en-US" altLang="ja-JP" sz="2000" b="1" dirty="0" smtClean="0"/>
              <a:t>13.8MB</a:t>
            </a:r>
          </a:p>
        </p:txBody>
      </p:sp>
      <p:sp>
        <p:nvSpPr>
          <p:cNvPr id="24" name="テキスト ボックス 23"/>
          <p:cNvSpPr txBox="1"/>
          <p:nvPr/>
        </p:nvSpPr>
        <p:spPr>
          <a:xfrm>
            <a:off x="2627784" y="4829090"/>
            <a:ext cx="2124236" cy="400110"/>
          </a:xfrm>
          <a:prstGeom prst="rect">
            <a:avLst/>
          </a:prstGeom>
          <a:noFill/>
        </p:spPr>
        <p:txBody>
          <a:bodyPr wrap="square" rtlCol="0">
            <a:spAutoFit/>
          </a:bodyPr>
          <a:lstStyle/>
          <a:p>
            <a:r>
              <a:rPr kumimoji="1" lang="en-US" altLang="ja-JP" sz="2000" dirty="0" err="1" smtClean="0"/>
              <a:t>precomp</a:t>
            </a:r>
            <a:r>
              <a:rPr lang="en-US" altLang="ja-JP" sz="2000" dirty="0" smtClean="0"/>
              <a:t>: 9.5s</a:t>
            </a:r>
          </a:p>
        </p:txBody>
      </p:sp>
      <p:sp>
        <p:nvSpPr>
          <p:cNvPr id="25" name="テキスト ボックス 24"/>
          <p:cNvSpPr txBox="1"/>
          <p:nvPr/>
        </p:nvSpPr>
        <p:spPr>
          <a:xfrm>
            <a:off x="6948264" y="4829090"/>
            <a:ext cx="2124236" cy="400110"/>
          </a:xfrm>
          <a:prstGeom prst="rect">
            <a:avLst/>
          </a:prstGeom>
          <a:noFill/>
        </p:spPr>
        <p:txBody>
          <a:bodyPr wrap="square" rtlCol="0">
            <a:spAutoFit/>
          </a:bodyPr>
          <a:lstStyle/>
          <a:p>
            <a:r>
              <a:rPr kumimoji="1" lang="en-US" altLang="ja-JP" sz="2000" dirty="0" err="1" smtClean="0"/>
              <a:t>precomp</a:t>
            </a:r>
            <a:r>
              <a:rPr lang="en-US" altLang="ja-JP" sz="2000" dirty="0" smtClean="0"/>
              <a:t>: </a:t>
            </a:r>
            <a:r>
              <a:rPr lang="en-US" altLang="ja-JP" sz="2000" b="1" dirty="0" smtClean="0"/>
              <a:t>124s</a:t>
            </a:r>
          </a:p>
        </p:txBody>
      </p:sp>
      <p:sp>
        <p:nvSpPr>
          <p:cNvPr id="26" name="テキスト ボックス 25"/>
          <p:cNvSpPr txBox="1"/>
          <p:nvPr/>
        </p:nvSpPr>
        <p:spPr>
          <a:xfrm>
            <a:off x="2627784" y="5157192"/>
            <a:ext cx="2124236" cy="400110"/>
          </a:xfrm>
          <a:prstGeom prst="rect">
            <a:avLst/>
          </a:prstGeom>
          <a:noFill/>
        </p:spPr>
        <p:txBody>
          <a:bodyPr wrap="square" rtlCol="0">
            <a:spAutoFit/>
          </a:bodyPr>
          <a:lstStyle/>
          <a:p>
            <a:r>
              <a:rPr kumimoji="1" lang="en-US" altLang="ja-JP" sz="2000" dirty="0" smtClean="0"/>
              <a:t>cutting: 1.1s</a:t>
            </a:r>
            <a:endParaRPr kumimoji="1" lang="ja-JP" altLang="en-US" sz="2000" dirty="0"/>
          </a:p>
        </p:txBody>
      </p:sp>
      <p:sp>
        <p:nvSpPr>
          <p:cNvPr id="27" name="テキスト ボックス 26"/>
          <p:cNvSpPr txBox="1"/>
          <p:nvPr/>
        </p:nvSpPr>
        <p:spPr>
          <a:xfrm>
            <a:off x="6948264" y="5157192"/>
            <a:ext cx="2124236" cy="400110"/>
          </a:xfrm>
          <a:prstGeom prst="rect">
            <a:avLst/>
          </a:prstGeom>
          <a:noFill/>
        </p:spPr>
        <p:txBody>
          <a:bodyPr wrap="square" rtlCol="0">
            <a:spAutoFit/>
          </a:bodyPr>
          <a:lstStyle/>
          <a:p>
            <a:r>
              <a:rPr kumimoji="1" lang="en-US" altLang="ja-JP" sz="2000" dirty="0" smtClean="0"/>
              <a:t>cutting: 3.4s</a:t>
            </a:r>
            <a:endParaRPr kumimoji="1" lang="ja-JP" altLang="en-US" sz="20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xit" presetSubtype="0" fill="hold" grpId="1" nodeType="withEffect">
                                  <p:stCondLst>
                                    <p:cond delay="0"/>
                                  </p:stCondLst>
                                  <p:childTnLst>
                                    <p:set>
                                      <p:cBhvr>
                                        <p:cTn id="40" dur="1" fill="hold">
                                          <p:stCondLst>
                                            <p:cond delay="0"/>
                                          </p:stCondLst>
                                        </p:cTn>
                                        <p:tgtEl>
                                          <p:spTgt spid="17"/>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1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P spid="17" grpId="1"/>
      <p:bldP spid="22" grpId="0"/>
      <p:bldP spid="18" grpId="0"/>
      <p:bldP spid="20" grpId="0"/>
      <p:bldP spid="21" grpId="0"/>
      <p:bldP spid="24" grpId="0"/>
      <p:bldP spid="25" grpId="0"/>
      <p:bldP spid="26" grpId="0"/>
      <p:bldP spid="27" grpId="0"/>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38100" cap="rnd">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9899</TotalTime>
  <Words>2741</Words>
  <Application>Microsoft Office PowerPoint</Application>
  <PresentationFormat>画面に合わせる (4:3)</PresentationFormat>
  <Paragraphs>403</Paragraphs>
  <Slides>34</Slides>
  <Notes>29</Notes>
  <HiddenSlides>0</HiddenSlides>
  <MMClips>6</MMClips>
  <ScaleCrop>false</ScaleCrop>
  <HeadingPairs>
    <vt:vector size="4" baseType="variant">
      <vt:variant>
        <vt:lpstr>テーマ</vt:lpstr>
      </vt:variant>
      <vt:variant>
        <vt:i4>1</vt:i4>
      </vt:variant>
      <vt:variant>
        <vt:lpstr>スライド タイトル</vt:lpstr>
      </vt:variant>
      <vt:variant>
        <vt:i4>34</vt:i4>
      </vt:variant>
    </vt:vector>
  </HeadingPairs>
  <TitlesOfParts>
    <vt:vector size="35" baseType="lpstr">
      <vt:lpstr>Office テーマ</vt:lpstr>
      <vt:lpstr>Volumetric Modeling with Diffusion Surfaces</vt:lpstr>
      <vt:lpstr>Motivation</vt:lpstr>
      <vt:lpstr>Volumetric modeling is hard</vt:lpstr>
      <vt:lpstr>Previous approach: texture synthesis</vt:lpstr>
      <vt:lpstr>Our goal:     Direct control over global structures</vt:lpstr>
      <vt:lpstr>Definition of Diffusion Surfaces</vt:lpstr>
      <vt:lpstr>Diffusion Curves [Orzan 2008]</vt:lpstr>
      <vt:lpstr>Diffusion Surfaces</vt:lpstr>
      <vt:lpstr>3D Poisson eq. is expensive to solve!</vt:lpstr>
      <vt:lpstr>Replace Poisson eq. with PMVC</vt:lpstr>
      <vt:lpstr>Color diffusion using PMVC (in 2D)</vt:lpstr>
      <vt:lpstr>Color diffusion using PMVC (in 2D)</vt:lpstr>
      <vt:lpstr>Color diffusion using PMVC (in 2D)</vt:lpstr>
      <vt:lpstr>Color diffusion using PMVC (in 3D)</vt:lpstr>
      <vt:lpstr>Comparison</vt:lpstr>
      <vt:lpstr>Interface for creating Diffusion Surfaces</vt:lpstr>
      <vt:lpstr>How to model fruit &amp; vegetables?</vt:lpstr>
      <vt:lpstr>Two types of rotational symmetry</vt:lpstr>
      <vt:lpstr>3D modeling workflow</vt:lpstr>
      <vt:lpstr>Results</vt:lpstr>
      <vt:lpstr>Apple</vt:lpstr>
      <vt:lpstr>Strawberry</vt:lpstr>
      <vt:lpstr>Kiwi</vt:lpstr>
      <vt:lpstr>Bell pepper</vt:lpstr>
      <vt:lpstr>Cucumber</vt:lpstr>
      <vt:lpstr>Okra</vt:lpstr>
      <vt:lpstr>Fruit bowl</vt:lpstr>
      <vt:lpstr>Other than fruit &amp; vegetables</vt:lpstr>
      <vt:lpstr>Limitations</vt:lpstr>
      <vt:lpstr>Future work</vt:lpstr>
      <vt:lpstr>Future work</vt:lpstr>
      <vt:lpstr>Conclusion</vt:lpstr>
      <vt:lpstr>Acknowledgements</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Volumetric Modeling with Diffusion Surfaces</dc:title>
  <dc:creator>kenshi</dc:creator>
  <cp:lastModifiedBy>kenshi</cp:lastModifiedBy>
  <cp:revision>1348</cp:revision>
  <dcterms:created xsi:type="dcterms:W3CDTF">2010-11-19T11:21:02Z</dcterms:created>
  <dcterms:modified xsi:type="dcterms:W3CDTF">2014-07-31T10:07:20Z</dcterms:modified>
</cp:coreProperties>
</file>