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49"/>
  </p:notesMasterIdLst>
  <p:handoutMasterIdLst>
    <p:handoutMasterId r:id="rId50"/>
  </p:handoutMasterIdLst>
  <p:sldIdLst>
    <p:sldId id="256" r:id="rId2"/>
    <p:sldId id="305" r:id="rId3"/>
    <p:sldId id="257" r:id="rId4"/>
    <p:sldId id="297" r:id="rId5"/>
    <p:sldId id="353" r:id="rId6"/>
    <p:sldId id="280" r:id="rId7"/>
    <p:sldId id="347" r:id="rId8"/>
    <p:sldId id="339" r:id="rId9"/>
    <p:sldId id="340" r:id="rId10"/>
    <p:sldId id="335" r:id="rId11"/>
    <p:sldId id="336" r:id="rId12"/>
    <p:sldId id="266" r:id="rId13"/>
    <p:sldId id="267" r:id="rId14"/>
    <p:sldId id="358" r:id="rId15"/>
    <p:sldId id="350" r:id="rId16"/>
    <p:sldId id="354" r:id="rId17"/>
    <p:sldId id="268" r:id="rId18"/>
    <p:sldId id="314" r:id="rId19"/>
    <p:sldId id="315" r:id="rId20"/>
    <p:sldId id="320" r:id="rId21"/>
    <p:sldId id="316" r:id="rId22"/>
    <p:sldId id="317" r:id="rId23"/>
    <p:sldId id="318" r:id="rId24"/>
    <p:sldId id="319" r:id="rId25"/>
    <p:sldId id="269" r:id="rId26"/>
    <p:sldId id="357" r:id="rId27"/>
    <p:sldId id="301" r:id="rId28"/>
    <p:sldId id="346" r:id="rId29"/>
    <p:sldId id="352" r:id="rId30"/>
    <p:sldId id="302" r:id="rId31"/>
    <p:sldId id="338" r:id="rId32"/>
    <p:sldId id="337" r:id="rId33"/>
    <p:sldId id="325" r:id="rId34"/>
    <p:sldId id="323" r:id="rId35"/>
    <p:sldId id="287" r:id="rId36"/>
    <p:sldId id="288" r:id="rId37"/>
    <p:sldId id="289" r:id="rId38"/>
    <p:sldId id="290" r:id="rId39"/>
    <p:sldId id="291" r:id="rId40"/>
    <p:sldId id="331" r:id="rId41"/>
    <p:sldId id="292" r:id="rId42"/>
    <p:sldId id="342" r:id="rId43"/>
    <p:sldId id="313" r:id="rId44"/>
    <p:sldId id="359" r:id="rId45"/>
    <p:sldId id="333" r:id="rId46"/>
    <p:sldId id="334" r:id="rId47"/>
    <p:sldId id="355"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22E"/>
    <a:srgbClr val="FFFFFF"/>
  </p:clrMru>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256" autoAdjust="0"/>
    <p:restoredTop sz="79091" autoAdjust="0"/>
  </p:normalViewPr>
  <p:slideViewPr>
    <p:cSldViewPr>
      <p:cViewPr>
        <p:scale>
          <a:sx n="50" d="100"/>
          <a:sy n="50" d="100"/>
        </p:scale>
        <p:origin x="-1349" y="-173"/>
      </p:cViewPr>
      <p:guideLst>
        <p:guide orient="horz" pos="2160"/>
        <p:guide pos="2880"/>
      </p:guideLst>
    </p:cSldViewPr>
  </p:slideViewPr>
  <p:notesTextViewPr>
    <p:cViewPr>
      <p:scale>
        <a:sx n="100" d="100"/>
        <a:sy n="100" d="100"/>
      </p:scale>
      <p:origin x="0" y="0"/>
    </p:cViewPr>
  </p:notesTextViewPr>
  <p:gridSpacing cx="77716063" cy="77716063"/>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B3A1C06-F4B9-4A40-A9AC-453FAFF37168}" type="datetimeFigureOut">
              <a:rPr lang="en-US" smtClean="0"/>
              <a:t>6/23/2008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BE6DB7C-5ED9-4846-A7AB-C9F76BB83ECA}"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9B04AC-3F4A-4519-85AA-7CAE4998413B}" type="datetimeFigureOut">
              <a:rPr lang="en-US" smtClean="0"/>
              <a:pPr/>
              <a:t>6/23/2008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E9762A-29DE-4D08-8021-AFC66D1D2F1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E9762A-29DE-4D08-8021-AFC66D1D2F1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in MRCS </a:t>
            </a:r>
            <a:r>
              <a:rPr lang="en-US" baseline="0" dirty="0" smtClean="0"/>
              <a:t>we had a different matrix in every frame. Let’s</a:t>
            </a:r>
            <a:r>
              <a:rPr lang="en-US" dirty="0" smtClean="0"/>
              <a:t> concatenate them,</a:t>
            </a:r>
          </a:p>
          <a:p>
            <a:r>
              <a:rPr lang="en-US" dirty="0" smtClean="0"/>
              <a:t>and consider all of them at once as one large 3d array (or tensor) of lights</a:t>
            </a:r>
            <a:r>
              <a:rPr lang="en-US" baseline="0" dirty="0" smtClean="0"/>
              <a:t> contributing to pixels over frames.</a:t>
            </a:r>
          </a:p>
          <a:p>
            <a:r>
              <a:rPr lang="en-US" baseline="0" dirty="0" smtClean="0"/>
              <a:t> </a:t>
            </a:r>
            <a:endParaRPr lang="en-US" baseline="0" dirty="0" smtClean="0"/>
          </a:p>
          <a:p>
            <a:r>
              <a:rPr lang="en-US" baseline="0" dirty="0" smtClean="0"/>
              <a:t>One should note that the amount of data is very large, and we need to avoid constructing the whole tensor at any point in the algorithm.</a:t>
            </a:r>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first step of our approach will be to sample </a:t>
            </a:r>
            <a:r>
              <a:rPr lang="en-US" baseline="0" dirty="0" smtClean="0"/>
              <a:t>these horizontal planes (which we call slices) from the </a:t>
            </a:r>
            <a:r>
              <a:rPr lang="en-US" baseline="0" dirty="0" smtClean="0"/>
              <a:t>tensor,</a:t>
            </a:r>
            <a:endParaRPr lang="en-US" baseline="0" dirty="0" smtClean="0"/>
          </a:p>
          <a:p>
            <a:r>
              <a:rPr lang="en-US" baseline="0" dirty="0" smtClean="0"/>
              <a:t>And assemble a reduced tensor out of them</a:t>
            </a:r>
            <a:r>
              <a:rPr lang="en-US" baseline="0" dirty="0" smtClean="0"/>
              <a:t>.</a:t>
            </a:r>
          </a:p>
          <a:p>
            <a:r>
              <a:rPr lang="en-US" baseline="0" dirty="0" smtClean="0"/>
              <a:t>The intuition is that there will be a lot of redundant information in the original tensor, and much of it will be preserved in the reduced one.</a:t>
            </a:r>
          </a:p>
          <a:p>
            <a:endParaRPr lang="en-US" baseline="0" dirty="0" smtClean="0"/>
          </a:p>
          <a:p>
            <a:r>
              <a:rPr lang="en-US" baseline="0" dirty="0" smtClean="0"/>
              <a:t>Now, the columns of the reduced tensor correspond to light-frame pairs, and we’ll call </a:t>
            </a:r>
            <a:r>
              <a:rPr lang="en-US" baseline="0" dirty="0" smtClean="0"/>
              <a:t>them </a:t>
            </a:r>
            <a:r>
              <a:rPr lang="en-US" baseline="0" dirty="0" smtClean="0"/>
              <a:t>reduced columns.</a:t>
            </a:r>
          </a:p>
          <a:p>
            <a:endParaRPr lang="en-US" baseline="0" dirty="0" smtClean="0"/>
          </a:p>
          <a:p>
            <a:r>
              <a:rPr lang="en-US" baseline="0" dirty="0" smtClean="0"/>
              <a:t>The key insight is to </a:t>
            </a:r>
            <a:r>
              <a:rPr lang="en-US" baseline="0" dirty="0" smtClean="0"/>
              <a:t>cluster these </a:t>
            </a:r>
            <a:r>
              <a:rPr lang="en-US" baseline="0" dirty="0" smtClean="0"/>
              <a:t>reduced columns, </a:t>
            </a:r>
            <a:r>
              <a:rPr lang="en-US" baseline="0" dirty="0" smtClean="0"/>
              <a:t>and use the clusters </a:t>
            </a:r>
            <a:r>
              <a:rPr lang="en-US" baseline="0" dirty="0" smtClean="0"/>
              <a:t>on the original tensor to </a:t>
            </a:r>
            <a:r>
              <a:rPr lang="en-US" baseline="0" dirty="0" smtClean="0"/>
              <a:t>pick representatives </a:t>
            </a:r>
            <a:r>
              <a:rPr lang="en-US" baseline="0" dirty="0" smtClean="0"/>
              <a:t>and </a:t>
            </a:r>
            <a:r>
              <a:rPr lang="en-US" baseline="0" dirty="0" smtClean="0"/>
              <a:t>reconstruct</a:t>
            </a:r>
            <a:r>
              <a:rPr lang="en-US" baseline="0" dirty="0" smtClean="0"/>
              <a:t>. This way we have avoided evaluating the full tensor; instead we just computed a small number of slices and a small number of representative columns. Also note that because we only need full rows and columns, we can use the GPU to do all the sampling.</a:t>
            </a:r>
          </a:p>
          <a:p>
            <a:endParaRPr lang="en-US" baseline="0" dirty="0" smtClean="0"/>
          </a:p>
          <a:p>
            <a:r>
              <a:rPr lang="en-US" baseline="0" dirty="0" smtClean="0"/>
              <a:t>I’m putting question marks under clustering and reconstruction, because it is not trivial to do them right.</a:t>
            </a:r>
          </a:p>
          <a:p>
            <a:r>
              <a:rPr lang="en-US" baseline="0" dirty="0" smtClean="0"/>
              <a:t>In fact, our two key contributions are - a way to cluster in a way that minimizes flicker, and a reconstruction algorithm that works over time.</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But before</a:t>
            </a:r>
            <a:r>
              <a:rPr lang="en-US" baseline="0" dirty="0" smtClean="0"/>
              <a:t> I’ll explain these two ideas, let’s see what we get if we just use the clustering from MRCS.</a:t>
            </a:r>
          </a:p>
          <a:p>
            <a:r>
              <a:rPr lang="en-US" baseline="0" dirty="0" smtClean="0"/>
              <a:t>In other words, we could just treat the light-frame pairs as disconnected lights, without any notion of time.</a:t>
            </a:r>
          </a:p>
          <a:p>
            <a:r>
              <a:rPr lang="en-US" baseline="0" dirty="0" smtClean="0"/>
              <a:t>The result we get still has quite significant flicker.</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key to a clustering that doesn’t flicker is to consider only what we call “rectangular clusters”.</a:t>
            </a:r>
          </a:p>
          <a:p>
            <a:r>
              <a:rPr lang="en-US" baseline="0" dirty="0" smtClean="0"/>
              <a:t>By this we mean that each cluster will be a Cartesian product of a set of lights and a set of consecutive frames.</a:t>
            </a:r>
          </a:p>
          <a:p>
            <a:r>
              <a:rPr lang="en-US" baseline="0" dirty="0" smtClean="0"/>
              <a:t>We will find this clustering by iterative splitting in lights or time, as I will explain in detail later.</a:t>
            </a:r>
          </a:p>
          <a:p>
            <a:r>
              <a:rPr lang="en-US" baseline="0" dirty="0" smtClean="0"/>
              <a:t>Now the intuition why this works better than an arbitrary clustering is that over time, clusters either become split, joined or remain unchanged, which leads to improved coherence of the clustering.</a:t>
            </a:r>
          </a:p>
          <a:p>
            <a:endParaRPr lang="en-US" baseline="0" dirty="0" smtClean="0"/>
          </a:p>
        </p:txBody>
      </p:sp>
      <p:sp>
        <p:nvSpPr>
          <p:cNvPr id="4" name="Slide Number Placeholder 3"/>
          <p:cNvSpPr>
            <a:spLocks noGrp="1"/>
          </p:cNvSpPr>
          <p:nvPr>
            <p:ph type="sldNum" sz="quarter" idx="10"/>
          </p:nvPr>
        </p:nvSpPr>
        <p:spPr/>
        <p:txBody>
          <a:bodyPr/>
          <a:lstStyle/>
          <a:p>
            <a:fld id="{C8E9762A-29DE-4D08-8021-AFC66D1D2F1C}"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We’ll also refer to the norms of reduced columns as “weights”, and call normalized reduced columns information vectors.</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p:txBody>
          <a:bodyPr/>
          <a:lstStyle/>
          <a:p>
            <a:pPr eaLnBrk="1" hangingPunct="1"/>
            <a:r>
              <a:rPr lang="en-US" dirty="0" smtClean="0"/>
              <a:t>Our objective function minimizes the sum of costs of the clusters,</a:t>
            </a:r>
          </a:p>
          <a:p>
            <a:pPr eaLnBrk="1" hangingPunct="1"/>
            <a:r>
              <a:rPr lang="en-US" dirty="0" smtClean="0"/>
              <a:t>Where the cost of a cluster is defined as the sum over</a:t>
            </a:r>
            <a:r>
              <a:rPr lang="en-US" baseline="0" dirty="0" smtClean="0"/>
              <a:t> all pairs of light-frame pairs,</a:t>
            </a:r>
          </a:p>
          <a:p>
            <a:pPr eaLnBrk="1" hangingPunct="1"/>
            <a:r>
              <a:rPr lang="en-US" dirty="0" smtClean="0"/>
              <a:t>Of the norms of the reduced columns, times squared distance </a:t>
            </a:r>
          </a:p>
          <a:p>
            <a:pPr eaLnBrk="1" hangingPunct="1"/>
            <a:r>
              <a:rPr lang="en-US" dirty="0" smtClean="0"/>
              <a:t>It</a:t>
            </a:r>
            <a:r>
              <a:rPr lang="en-US" baseline="0" dirty="0" smtClean="0"/>
              <a:t> is the same objective function as used in MRCS, except it works over light-frame pairs instead of just lights.</a:t>
            </a:r>
            <a:endParaRPr lang="en-US" dirty="0" smtClean="0"/>
          </a:p>
          <a:p>
            <a:pPr eaLnBrk="1" hangingPunct="1"/>
            <a:endParaRPr lang="en-US" dirty="0" smtClean="0"/>
          </a:p>
          <a:p>
            <a:pPr eaLnBrk="1" hangingPunct="1"/>
            <a:endParaRPr lang="en-US" dirty="0" smtClean="0"/>
          </a:p>
          <a:p>
            <a:pPr eaLnBrk="1" hangingPunct="1"/>
            <a:endParaRPr lang="en-US" dirty="0" smtClean="0"/>
          </a:p>
        </p:txBody>
      </p:sp>
      <p:sp>
        <p:nvSpPr>
          <p:cNvPr id="53252" name="Slide Number Placeholder 3"/>
          <p:cNvSpPr>
            <a:spLocks noGrp="1"/>
          </p:cNvSpPr>
          <p:nvPr>
            <p:ph type="sldNum" sz="quarter" idx="5"/>
          </p:nvPr>
        </p:nvSpPr>
        <p:spPr/>
        <p:txBody>
          <a:bodyPr/>
          <a:lstStyle/>
          <a:p>
            <a:fld id="{7EFD86E8-7C02-4D84-B267-FD04D1C30D94}" type="slidenum">
              <a:rPr lang="en-US"/>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intuitive reason why this is a good objective function choice</a:t>
            </a:r>
            <a:r>
              <a:rPr lang="en-US" baseline="0" dirty="0" smtClean="0"/>
              <a:t> is that it incorporates the notion of light-frame pair intensity as well as the difference between light-frame pairs without regard to intensity.</a:t>
            </a:r>
          </a:p>
          <a:p>
            <a:r>
              <a:rPr lang="en-US" dirty="0" smtClean="0"/>
              <a:t>In</a:t>
            </a:r>
            <a:r>
              <a:rPr lang="en-US" baseline="0" dirty="0" smtClean="0"/>
              <a:t> other words, t</a:t>
            </a:r>
            <a:r>
              <a:rPr lang="en-US" dirty="0" smtClean="0"/>
              <a:t>he</a:t>
            </a:r>
            <a:r>
              <a:rPr lang="en-US" baseline="0" dirty="0" smtClean="0"/>
              <a:t> product of the norms means that strong lights should not be clustered together,</a:t>
            </a:r>
          </a:p>
          <a:p>
            <a:r>
              <a:rPr lang="en-US" baseline="0" dirty="0" smtClean="0"/>
              <a:t>While the distance between information vectors means that lights with different kind of contributions should not be together.</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do we find a rectangular clustering</a:t>
            </a:r>
            <a:r>
              <a:rPr lang="en-US" dirty="0" smtClean="0"/>
              <a:t>? NP-hard</a:t>
            </a:r>
            <a:endParaRPr lang="en-US" dirty="0" smtClean="0"/>
          </a:p>
          <a:p>
            <a:r>
              <a:rPr lang="en-US" dirty="0" smtClean="0"/>
              <a:t>We will start with all light-frame pairs in</a:t>
            </a:r>
            <a:r>
              <a:rPr lang="en-US" baseline="0" dirty="0" smtClean="0"/>
              <a:t> one cluster, and keep splitting the cluster</a:t>
            </a:r>
            <a:r>
              <a:rPr lang="en-US" dirty="0" smtClean="0"/>
              <a:t> with highest cost until we reach the desired number of clusters.</a:t>
            </a:r>
          </a:p>
          <a:p>
            <a:r>
              <a:rPr lang="en-US" dirty="0" smtClean="0"/>
              <a:t>We</a:t>
            </a:r>
            <a:r>
              <a:rPr lang="en-US" baseline="0" dirty="0" smtClean="0"/>
              <a:t> will try splitting the cluster in time and in lights, and pick the split that gives us the better objective function value.</a:t>
            </a:r>
          </a:p>
          <a:p>
            <a:r>
              <a:rPr lang="en-US" baseline="0" dirty="0" smtClean="0"/>
              <a:t>Now the question is, how to split in time and in lights.</a:t>
            </a:r>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Performing a time split is actually not that difficult.</a:t>
            </a:r>
          </a:p>
          <a:p>
            <a:r>
              <a:rPr lang="en-US" dirty="0" smtClean="0"/>
              <a:t>Let’s consider this</a:t>
            </a:r>
            <a:r>
              <a:rPr lang="en-US" baseline="0" dirty="0" smtClean="0"/>
              <a:t> cluster, where the colored circles correspond to different light-frame pairs.</a:t>
            </a:r>
          </a:p>
          <a:p>
            <a:r>
              <a:rPr lang="en-US" baseline="0" dirty="0" smtClean="0"/>
              <a:t>We can evaluate the objective function for all the split possibilities, and simply pick the best one.</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about the light split, could we use the same approach?</a:t>
            </a:r>
          </a:p>
          <a:p>
            <a:r>
              <a:rPr lang="en-US" dirty="0" smtClean="0"/>
              <a:t>This might</a:t>
            </a:r>
            <a:r>
              <a:rPr lang="en-US" baseline="0" dirty="0" smtClean="0"/>
              <a:t> look nice and simple…</a:t>
            </a:r>
          </a:p>
          <a:p>
            <a:r>
              <a:rPr lang="en-US" baseline="0" dirty="0" smtClean="0"/>
              <a:t>But in fact it is meaningless, because the numbering of lights is arbitrary.</a:t>
            </a:r>
          </a:p>
          <a:p>
            <a:r>
              <a:rPr lang="en-US" dirty="0" smtClean="0"/>
              <a:t>We would instead like to</a:t>
            </a:r>
            <a:r>
              <a:rPr lang="en-US" baseline="0" dirty="0" smtClean="0"/>
              <a:t> find a numbering of lights that is meaningful in the space of their actual properties.</a:t>
            </a:r>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would also like to take advantage of fast GPU </a:t>
            </a:r>
            <a:r>
              <a:rPr lang="en-US" baseline="0" dirty="0" err="1" smtClean="0"/>
              <a:t>rasterization</a:t>
            </a:r>
            <a:r>
              <a:rPr lang="en-US" baseline="0" dirty="0" smtClean="0"/>
              <a:t>, without any </a:t>
            </a:r>
            <a:r>
              <a:rPr lang="en-US" baseline="0" dirty="0" err="1" smtClean="0"/>
              <a:t>precomputation</a:t>
            </a:r>
            <a:r>
              <a:rPr lang="en-US" baseline="0" dirty="0" smtClean="0"/>
              <a:t>.</a:t>
            </a:r>
          </a:p>
          <a:p>
            <a:r>
              <a:rPr lang="en-US" baseline="0" dirty="0" smtClean="0"/>
              <a:t>Here </a:t>
            </a:r>
            <a:r>
              <a:rPr lang="en-US" baseline="0" dirty="0" smtClean="0"/>
              <a:t>you can see </a:t>
            </a:r>
            <a:r>
              <a:rPr lang="en-US" baseline="0" dirty="0" smtClean="0"/>
              <a:t>what we would like to achieve </a:t>
            </a:r>
            <a:r>
              <a:rPr lang="en-US" baseline="0" dirty="0" smtClean="0"/>
              <a:t>with our system.</a:t>
            </a:r>
          </a:p>
          <a:p>
            <a:r>
              <a:rPr lang="en-US" dirty="0" smtClean="0"/>
              <a:t>On the left, we have animation with over two million polygons, multiple bounces of indirect illumination, and</a:t>
            </a:r>
            <a:r>
              <a:rPr lang="en-US" baseline="0" dirty="0" smtClean="0"/>
              <a:t> a moving light.</a:t>
            </a:r>
          </a:p>
          <a:p>
            <a:r>
              <a:rPr lang="en-US" baseline="0" dirty="0" smtClean="0"/>
              <a:t>On the right, you can see an animation with over eight million polygons, moving and deforming objects, and high frequency environment lighting.</a:t>
            </a:r>
          </a:p>
          <a:p>
            <a:r>
              <a:rPr lang="en-US" baseline="0" dirty="0" smtClean="0"/>
              <a:t>As you see, our technique can render the whole animations in 1-3 hours, while evaluating all the lights brute-force would take many days.</a:t>
            </a:r>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instead a</a:t>
            </a:r>
            <a:r>
              <a:rPr lang="en-US" baseline="0" dirty="0" smtClean="0"/>
              <a:t> propose a different approach.</a:t>
            </a:r>
          </a:p>
          <a:p>
            <a:r>
              <a:rPr lang="en-US" baseline="0" dirty="0" smtClean="0"/>
              <a:t>We will group the light-frame pairs by light.</a:t>
            </a:r>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concatenate their information vectors to form</a:t>
            </a:r>
            <a:r>
              <a:rPr lang="en-US" baseline="0" dirty="0" smtClean="0"/>
              <a:t> these compound entities.</a:t>
            </a:r>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a:t>
            </a:r>
            <a:r>
              <a:rPr lang="en-US" baseline="0" dirty="0" smtClean="0"/>
              <a:t> visualize them in high-dimensional “information” space.</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 then pick a random line (in many-dimensional space) and project all these</a:t>
            </a:r>
            <a:r>
              <a:rPr lang="en-US" baseline="0" dirty="0" smtClean="0"/>
              <a:t> groups onto the line.</a:t>
            </a:r>
          </a:p>
          <a:p>
            <a:r>
              <a:rPr lang="en-US" dirty="0" smtClean="0"/>
              <a:t>In</a:t>
            </a:r>
            <a:r>
              <a:rPr lang="en-US" baseline="0" dirty="0" smtClean="0"/>
              <a:t> fact, we use a slight improvement where pick two groups with large total weights and take the line they lie on.</a:t>
            </a:r>
          </a:p>
          <a:p>
            <a:r>
              <a:rPr lang="en-US" dirty="0" smtClean="0"/>
              <a:t>We tried more sophisticated approaches like picking</a:t>
            </a:r>
            <a:r>
              <a:rPr lang="en-US" baseline="0" dirty="0" smtClean="0"/>
              <a:t> the first principal component of the data, but found that this simple solutions gives the best and fastest results.</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that the groups</a:t>
            </a:r>
            <a:r>
              <a:rPr lang="en-US" baseline="0" dirty="0" smtClean="0"/>
              <a:t> have been projected onto a line, it is easy to check all splitting possibilities.</a:t>
            </a:r>
          </a:p>
          <a:p>
            <a:r>
              <a:rPr lang="en-US" baseline="0" dirty="0" smtClean="0"/>
              <a:t>We have essentially defined a numbering of lights that is meaningful.</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E9762A-29DE-4D08-8021-AFC66D1D2F1C}"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 reconstruct, we choose a representative for every cluster, and approximate all other columns in the cluster as copies of the representative, appropriately scaled.</a:t>
            </a:r>
          </a:p>
          <a:p>
            <a:r>
              <a:rPr lang="en-US" baseline="0" dirty="0" smtClean="0"/>
              <a:t>There is one problem though – how to jump between frames if the representative is in a different frame than the column we want to approximate with it?</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introduce the following pixel mapping idea.</a:t>
            </a:r>
          </a:p>
          <a:p>
            <a:r>
              <a:rPr lang="en-US" baseline="0" dirty="0" smtClean="0"/>
              <a:t>Let’s take two consecutive frames and compute the deep frame-buffers of world-space positions, </a:t>
            </a:r>
            <a:r>
              <a:rPr lang="en-US" baseline="0" dirty="0" err="1" smtClean="0"/>
              <a:t>normals</a:t>
            </a:r>
            <a:r>
              <a:rPr lang="en-US" baseline="0" dirty="0" smtClean="0"/>
              <a:t> and diffuse </a:t>
            </a:r>
            <a:r>
              <a:rPr lang="en-US" baseline="0" dirty="0" err="1" smtClean="0"/>
              <a:t>albedos</a:t>
            </a:r>
            <a:r>
              <a:rPr lang="en-US" baseline="0" dirty="0" smtClean="0"/>
              <a:t>.</a:t>
            </a:r>
          </a:p>
          <a:p>
            <a:r>
              <a:rPr lang="en-US" baseline="0" dirty="0" smtClean="0"/>
              <a:t>For example, here are two frames with two objects that moved slightly between frames, and a third object just barely touches the first frame.</a:t>
            </a:r>
          </a:p>
          <a:p>
            <a:endParaRPr lang="en-US" baseline="0" dirty="0" smtClean="0"/>
          </a:p>
          <a:p>
            <a:r>
              <a:rPr lang="en-US" baseline="0" dirty="0" smtClean="0"/>
              <a:t>Now for every sample in frame-buffer 2, we find the closest sample in frame-buffer 1, and remember this mapping.</a:t>
            </a:r>
          </a:p>
          <a:p>
            <a:r>
              <a:rPr lang="en-US" baseline="0" dirty="0" smtClean="0"/>
              <a:t>For example, …</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goal of</a:t>
            </a:r>
            <a:r>
              <a:rPr lang="en-US" dirty="0" smtClean="0"/>
              <a:t> our current work</a:t>
            </a:r>
            <a:r>
              <a:rPr lang="en-US" baseline="0" dirty="0" smtClean="0"/>
              <a:t> is to find an algorithm for the problem of many-light rendering over time.</a:t>
            </a:r>
          </a:p>
          <a:p>
            <a:r>
              <a:rPr lang="en-US" baseline="0" dirty="0" smtClean="0"/>
              <a:t>That is, we want to shade many pixels from many lights over many frames.</a:t>
            </a:r>
          </a:p>
          <a:p>
            <a:endParaRPr lang="en-US" baseline="0" dirty="0" smtClean="0"/>
          </a:p>
          <a:p>
            <a:r>
              <a:rPr lang="en-US" baseline="0" dirty="0" smtClean="0"/>
              <a:t>The explicit handling of time has one advantage: there is significant temporal coherence that we could exploit.</a:t>
            </a:r>
          </a:p>
          <a:p>
            <a:r>
              <a:rPr lang="en-US" baseline="0" dirty="0" smtClean="0"/>
              <a:t>However, there is also a challenge: natural extensions of single-frame algorithms to multiple frames often lead to flicker.</a:t>
            </a:r>
            <a:endParaRPr lang="en-US" dirty="0" smtClean="0"/>
          </a:p>
          <a:p>
            <a:endParaRPr lang="en-US" baseline="0" dirty="0" smtClean="0"/>
          </a:p>
          <a:p>
            <a:r>
              <a:rPr lang="en-US" baseline="0" dirty="0" smtClean="0"/>
              <a:t>The </a:t>
            </a:r>
            <a:r>
              <a:rPr lang="en-US" baseline="0" dirty="0" smtClean="0"/>
              <a:t>importance of this problem comes from the number of different lighting situations it can approximate.</a:t>
            </a:r>
          </a:p>
          <a:p>
            <a:r>
              <a:rPr lang="en-US" baseline="0" dirty="0" smtClean="0"/>
              <a:t>For example, a high-frequency environment map can be converted into many directional lights,</a:t>
            </a:r>
          </a:p>
          <a:p>
            <a:r>
              <a:rPr lang="en-US" baseline="0" dirty="0" smtClean="0"/>
              <a:t>While indirect illumination can be approximated by many virtual point lights with cosine emission.</a:t>
            </a:r>
          </a:p>
          <a:p>
            <a:endParaRPr lang="en-US" baseline="0" dirty="0" smtClean="0"/>
          </a:p>
          <a:p>
            <a:r>
              <a:rPr lang="en-US" baseline="0" dirty="0" smtClean="0"/>
              <a:t>We also want </a:t>
            </a:r>
            <a:r>
              <a:rPr lang="en-US" baseline="0" dirty="0" smtClean="0"/>
              <a:t>the materials and lights in the scene </a:t>
            </a:r>
            <a:r>
              <a:rPr lang="en-US" baseline="0" dirty="0" smtClean="0"/>
              <a:t>to be </a:t>
            </a:r>
            <a:r>
              <a:rPr lang="en-US" baseline="0" dirty="0" smtClean="0"/>
              <a:t>arbitrary, whether physically-based or not.</a:t>
            </a:r>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E9762A-29DE-4D08-8021-AFC66D1D2F1C}"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E9762A-29DE-4D08-8021-AFC66D1D2F1C}"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Moving</a:t>
            </a:r>
            <a:r>
              <a:rPr lang="en-US" baseline="0" dirty="0" smtClean="0"/>
              <a:t> camera, textures</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E9762A-29DE-4D08-8021-AFC66D1D2F1C}"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39</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see the effect of the pixel mappings, we make an experiment,</a:t>
            </a:r>
            <a:r>
              <a:rPr lang="en-US" baseline="0" dirty="0" smtClean="0"/>
              <a:t> where we take a frame and then </a:t>
            </a:r>
            <a:r>
              <a:rPr lang="en-US" baseline="0" dirty="0" err="1" smtClean="0"/>
              <a:t>advect</a:t>
            </a:r>
            <a:r>
              <a:rPr lang="en-US" baseline="0" dirty="0" smtClean="0"/>
              <a:t> the shading by repeated application of pixel mappings.</a:t>
            </a:r>
          </a:p>
          <a:p>
            <a:endParaRPr lang="en-US" baseline="0" dirty="0" smtClean="0"/>
          </a:p>
          <a:p>
            <a:r>
              <a:rPr lang="en-US" baseline="0" dirty="0" smtClean="0"/>
              <a:t>We can see that error is introduced, and obviously the algorithm cannot move the shadows.</a:t>
            </a:r>
          </a:p>
          <a:p>
            <a:r>
              <a:rPr lang="en-US" dirty="0" smtClean="0"/>
              <a:t>However, considering that most of our clusters will not span as many</a:t>
            </a:r>
            <a:r>
              <a:rPr lang="en-US" baseline="0" dirty="0" smtClean="0"/>
              <a:t> as 40 frames, and especially not the ones that contain strong-intensity lights, this is not too bad.</a:t>
            </a:r>
          </a:p>
          <a:p>
            <a:r>
              <a:rPr lang="en-US" baseline="0" dirty="0" smtClean="0"/>
              <a:t>And in fact, we have not really observed artifacts in our final animations that would be specifically caused by the pixel mappings.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44</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p:txBody>
          <a:bodyPr/>
          <a:lstStyle/>
          <a:p>
            <a:r>
              <a:rPr lang="en-US" smtClean="0"/>
              <a:t>In particular, we can compute the shadow map at light position, and determine the visibility of the surface samples, as usual.</a:t>
            </a:r>
          </a:p>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is a large amount of related work to our paper.</a:t>
            </a:r>
          </a:p>
          <a:p>
            <a:r>
              <a:rPr lang="en-US" baseline="0" dirty="0" smtClean="0"/>
              <a:t>Specifically, for rendering animations with indirect illumination, extensions of photon mapping and irradiance caching have been proposed.</a:t>
            </a:r>
          </a:p>
          <a:p>
            <a:r>
              <a:rPr lang="en-US" baseline="0" dirty="0" smtClean="0"/>
              <a:t>The photon mapping work usually does not consider final </a:t>
            </a:r>
            <a:r>
              <a:rPr lang="en-US" baseline="0" dirty="0" smtClean="0"/>
              <a:t>gathering.</a:t>
            </a:r>
            <a:endParaRPr lang="en-US" baseline="0" dirty="0" smtClean="0"/>
          </a:p>
          <a:p>
            <a:r>
              <a:rPr lang="en-US" baseline="0" dirty="0" smtClean="0"/>
              <a:t>Neither of these approaches consider high-frequency environment </a:t>
            </a:r>
            <a:r>
              <a:rPr lang="en-US" baseline="0" dirty="0" smtClean="0"/>
              <a:t>maps, many light situations, or arbitrary </a:t>
            </a:r>
            <a:r>
              <a:rPr lang="en-US" baseline="0" dirty="0" err="1" smtClean="0"/>
              <a:t>shaders</a:t>
            </a:r>
            <a:r>
              <a:rPr lang="en-US" baseline="0" dirty="0" smtClean="0"/>
              <a:t>.</a:t>
            </a:r>
            <a:endParaRPr lang="en-US" baseline="0" dirty="0" smtClean="0"/>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techniques</a:t>
            </a:r>
            <a:r>
              <a:rPr lang="en-US" baseline="0" dirty="0" smtClean="0"/>
              <a:t> </a:t>
            </a:r>
            <a:r>
              <a:rPr lang="en-US" baseline="0" dirty="0" smtClean="0"/>
              <a:t>originating from </a:t>
            </a:r>
            <a:r>
              <a:rPr lang="en-US" baseline="0" dirty="0" smtClean="0"/>
              <a:t>hierarchical </a:t>
            </a:r>
            <a:r>
              <a:rPr lang="en-US" baseline="0" dirty="0" err="1" smtClean="0"/>
              <a:t>radiosity</a:t>
            </a:r>
            <a:r>
              <a:rPr lang="en-US" baseline="0" dirty="0" smtClean="0"/>
              <a:t> have been proposed, the later ones avoiding explicit visibility computations by considering negative light, which makes them very fast, but unable to correctly render high-frequency shadows.</a:t>
            </a:r>
          </a:p>
          <a:p>
            <a:r>
              <a:rPr lang="en-US" baseline="0" dirty="0" smtClean="0"/>
              <a:t>Instant </a:t>
            </a:r>
            <a:r>
              <a:rPr lang="en-US" baseline="0" dirty="0" err="1" smtClean="0"/>
              <a:t>radiosity</a:t>
            </a:r>
            <a:r>
              <a:rPr lang="en-US" baseline="0" dirty="0" smtClean="0"/>
              <a:t> techniques are very close to our work, in that they approximate indirect illumination by point lights rendered on the GPU. They are usually focused on achieving interactive performance, and make some sacrifices in generality and image quality to achieve that.</a:t>
            </a:r>
          </a:p>
          <a:p>
            <a:r>
              <a:rPr lang="en-US" baseline="0" dirty="0" smtClean="0"/>
              <a:t>Finally, some of our previous work </a:t>
            </a:r>
            <a:r>
              <a:rPr lang="en-US" baseline="0" dirty="0" smtClean="0"/>
              <a:t>focuses </a:t>
            </a:r>
            <a:r>
              <a:rPr lang="en-US" baseline="0" dirty="0" smtClean="0"/>
              <a:t>specifically on many-light rendering, but not the temporal version of the problem.</a:t>
            </a:r>
          </a:p>
        </p:txBody>
      </p:sp>
      <p:sp>
        <p:nvSpPr>
          <p:cNvPr id="4" name="Slide Number Placeholder 3"/>
          <p:cNvSpPr>
            <a:spLocks noGrp="1"/>
          </p:cNvSpPr>
          <p:nvPr>
            <p:ph type="sldNum" sz="quarter" idx="10"/>
          </p:nvPr>
        </p:nvSpPr>
        <p:spPr/>
        <p:txBody>
          <a:bodyPr/>
          <a:lstStyle/>
          <a:p>
            <a:fld id="{C8E9762A-29DE-4D08-8021-AFC66D1D2F1C}"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MRCS is our paper from last year, and is our closest</a:t>
            </a:r>
            <a:r>
              <a:rPr lang="en-US" baseline="0" dirty="0" smtClean="0"/>
              <a:t> related work, so I’ll describe it in more detail.</a:t>
            </a:r>
          </a:p>
          <a:p>
            <a:r>
              <a:rPr lang="en-US" baseline="0" dirty="0" smtClean="0"/>
              <a:t>The main idea is to express the many-light problem as a matrix of light-surface interactions, and reconstruct an approximation to the matrix by sampling only a small subset of its rows and columns.</a:t>
            </a:r>
          </a:p>
          <a:p>
            <a:r>
              <a:rPr lang="en-US" dirty="0" smtClean="0"/>
              <a:t>Since</a:t>
            </a:r>
            <a:r>
              <a:rPr lang="en-US" baseline="0" dirty="0" smtClean="0"/>
              <a:t> </a:t>
            </a:r>
            <a:r>
              <a:rPr lang="en-US" baseline="0" dirty="0" smtClean="0"/>
              <a:t>these </a:t>
            </a:r>
            <a:r>
              <a:rPr lang="en-US" baseline="0" dirty="0" smtClean="0"/>
              <a:t>rows and columns can be quickly sampled on the GPU using shadow mapping, this provides an efficient solution to the many-light problem.</a:t>
            </a:r>
          </a:p>
          <a:p>
            <a:r>
              <a:rPr lang="en-US" baseline="0" dirty="0" smtClean="0"/>
              <a:t>However, as we will see, rendering an animation by applying this algorithm to every frame leads to noticeable flickering.</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an outline for the rest of this talk.</a:t>
            </a:r>
          </a:p>
          <a:p>
            <a:r>
              <a:rPr lang="en-US" dirty="0" smtClean="0"/>
              <a:t>I will show a</a:t>
            </a:r>
            <a:r>
              <a:rPr lang="en-US" baseline="0" dirty="0" smtClean="0"/>
              <a:t> short</a:t>
            </a:r>
            <a:r>
              <a:rPr lang="en-US" dirty="0" smtClean="0"/>
              <a:t> example</a:t>
            </a:r>
            <a:r>
              <a:rPr lang="en-US" baseline="0" dirty="0" smtClean="0"/>
              <a:t> sequence of a running horse.</a:t>
            </a:r>
          </a:p>
          <a:p>
            <a:r>
              <a:rPr lang="en-US" baseline="0" dirty="0" smtClean="0"/>
              <a:t>Then you will see the result of running MRCS for every frame of this animation.</a:t>
            </a:r>
          </a:p>
          <a:p>
            <a:r>
              <a:rPr lang="en-US" baseline="0" dirty="0" smtClean="0"/>
              <a:t>Afterwards, we will try a straightforward tensor extension of MRCS, and see that it’s still not good enough.</a:t>
            </a:r>
          </a:p>
          <a:p>
            <a:r>
              <a:rPr lang="en-US" baseline="0" dirty="0" smtClean="0"/>
              <a:t>Then I’ll illustrate the two key contributions we make to get a better-quality result: rectangular clustering and pixel mappings.</a:t>
            </a:r>
          </a:p>
          <a:p>
            <a:r>
              <a:rPr lang="en-US" dirty="0" smtClean="0"/>
              <a:t>Finally, I add a bit about creating the lights and anti-aliasing, and show the results.</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here’s our 2-second</a:t>
            </a:r>
            <a:r>
              <a:rPr lang="en-US" baseline="0" dirty="0" smtClean="0"/>
              <a:t> example animation with 10k lights, rendered using the brute-force method.</a:t>
            </a:r>
          </a:p>
          <a:p>
            <a:r>
              <a:rPr lang="en-US" baseline="0" dirty="0" smtClean="0"/>
              <a:t>This is the gold standard I’ll use to measure the quality of the different approaches.</a:t>
            </a:r>
          </a:p>
          <a:p>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what we get by running MRCS per frame with 100 rows and 200 columns.</a:t>
            </a:r>
          </a:p>
          <a:p>
            <a:r>
              <a:rPr lang="en-US" dirty="0" smtClean="0"/>
              <a:t>There is noticeable flicker, which is not a surprise given that MRCS is a randomized algorithm with no knowledge of</a:t>
            </a:r>
            <a:r>
              <a:rPr lang="en-US" baseline="0" dirty="0" smtClean="0"/>
              <a:t> the time dimension.</a:t>
            </a:r>
          </a:p>
          <a:p>
            <a:r>
              <a:rPr lang="en-US" baseline="0" dirty="0" smtClean="0"/>
              <a:t> </a:t>
            </a:r>
            <a:r>
              <a:rPr lang="en-US" baseline="0" dirty="0" smtClean="0"/>
              <a:t>However, there are many strengths of MRCS…</a:t>
            </a:r>
            <a:endParaRPr lang="en-US" dirty="0"/>
          </a:p>
        </p:txBody>
      </p:sp>
      <p:sp>
        <p:nvSpPr>
          <p:cNvPr id="4" name="Slide Number Placeholder 3"/>
          <p:cNvSpPr>
            <a:spLocks noGrp="1"/>
          </p:cNvSpPr>
          <p:nvPr>
            <p:ph type="sldNum" sz="quarter" idx="10"/>
          </p:nvPr>
        </p:nvSpPr>
        <p:spPr/>
        <p:txBody>
          <a:bodyPr/>
          <a:lstStyle/>
          <a:p>
            <a:fld id="{C8E9762A-29DE-4D08-8021-AFC66D1D2F1C}"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37CBD302-3A0D-4F5F-8FD4-FE48E1BDC46F}" type="datetime1">
              <a:rPr lang="en-US" smtClean="0"/>
              <a:t>6/23/2008</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28262FB-0699-48E2-8852-E62CE7F9B398}" type="datetime1">
              <a:rPr lang="en-US" smtClean="0"/>
              <a:t>6/23/2008</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236725A-113A-4628-8355-EED091846E61}" type="datetime1">
              <a:rPr lang="en-US" smtClean="0"/>
              <a:t>6/23/2008</a:t>
            </a:fld>
            <a:endParaRPr lang="en-US" sz="1100" dirty="0">
              <a:solidFill>
                <a:schemeClr val="tx2"/>
              </a:solidFill>
            </a:endParaRPr>
          </a:p>
        </p:txBody>
      </p:sp>
      <p:sp>
        <p:nvSpPr>
          <p:cNvPr id="5" name="Footer Placeholder 4"/>
          <p:cNvSpPr>
            <a:spLocks noGrp="1"/>
          </p:cNvSpPr>
          <p:nvPr>
            <p:ph type="ftr" sz="quarter" idx="11"/>
          </p:nvPr>
        </p:nvSpPr>
        <p:spPr>
          <a:xfrm>
            <a:off x="2640597" y="6377459"/>
            <a:ext cx="3836404" cy="365125"/>
          </a:xfrm>
        </p:spPr>
        <p:txBody>
          <a:bodyPr/>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BDC65CA-DAC2-42E4-A97B-61A706FC7D05}" type="datetime1">
              <a:rPr lang="en-US" smtClean="0"/>
              <a:t>6/23/2008</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55EA361-C738-498D-BFA1-4E648A73200B}" type="datetime1">
              <a:rPr lang="en-US" smtClean="0"/>
              <a:t>6/23/2008</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F49CC68-555B-4DD1-9804-91CA9E69ED6B}" type="datetime1">
              <a:rPr lang="en-US" smtClean="0"/>
              <a:t>6/23/2008</a:t>
            </a:fld>
            <a:endParaRPr lang="en-US" sz="1100" dirty="0">
              <a:solidFill>
                <a:schemeClr val="tx2"/>
              </a:solidFill>
            </a:endParaRPr>
          </a:p>
        </p:txBody>
      </p:sp>
      <p:sp>
        <p:nvSpPr>
          <p:cNvPr id="6" name="Footer Placeholder 5"/>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A17B904-E35D-4790-8C3B-A9397FDA18B6}" type="datetime1">
              <a:rPr lang="en-US" smtClean="0"/>
              <a:t>6/23/2008</a:t>
            </a:fld>
            <a:endParaRPr lang="en-US" sz="1100" dirty="0">
              <a:solidFill>
                <a:schemeClr val="tx2"/>
              </a:solidFill>
            </a:endParaRPr>
          </a:p>
        </p:txBody>
      </p:sp>
      <p:sp>
        <p:nvSpPr>
          <p:cNvPr id="8" name="Footer Placeholder 7"/>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9" name="Slide Number Placeholder 8"/>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30322A1-18D0-408F-A49F-BBBA47056736}" type="datetime1">
              <a:rPr lang="en-US" smtClean="0"/>
              <a:t>6/23/2008</a:t>
            </a:fld>
            <a:endParaRPr lang="en-US" sz="1100" dirty="0">
              <a:solidFill>
                <a:schemeClr val="tx2"/>
              </a:solidFill>
            </a:endParaRPr>
          </a:p>
        </p:txBody>
      </p:sp>
      <p:sp>
        <p:nvSpPr>
          <p:cNvPr id="4" name="Footer Placeholder 3"/>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5" name="Slide Number Placeholder 4"/>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3F2550-9CF9-4463-BA59-B09984A618F8}" type="datetime1">
              <a:rPr lang="en-US" smtClean="0"/>
              <a:t>6/23/2008</a:t>
            </a:fld>
            <a:endParaRPr lang="en-US" sz="1100" dirty="0">
              <a:solidFill>
                <a:schemeClr val="tx2"/>
              </a:solidFill>
            </a:endParaRPr>
          </a:p>
        </p:txBody>
      </p:sp>
      <p:sp>
        <p:nvSpPr>
          <p:cNvPr id="3" name="Footer Placeholder 2"/>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4" name="Slide Number Placeholder 3"/>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1321492-D7D7-4430-B5AC-7F769F11CB16}" type="datetime1">
              <a:rPr lang="en-US" smtClean="0"/>
              <a:t>6/23/2008</a:t>
            </a:fld>
            <a:endParaRPr lang="en-US" sz="1100" dirty="0">
              <a:solidFill>
                <a:schemeClr val="tx2"/>
              </a:solidFill>
            </a:endParaRPr>
          </a:p>
        </p:txBody>
      </p:sp>
      <p:sp>
        <p:nvSpPr>
          <p:cNvPr id="6" name="Footer Placeholder 5"/>
          <p:cNvSpPr>
            <a:spLocks noGrp="1"/>
          </p:cNvSpPr>
          <p:nvPr>
            <p:ph type="ftr" sz="quarter" idx="11"/>
          </p:nvPr>
        </p:nvSpPr>
        <p:spPr/>
        <p:txBody>
          <a:bodyPr/>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1C09BD2A-014D-412E-9A50-007B76B1E600}" type="datetime1">
              <a:rPr lang="en-US" smtClean="0"/>
              <a:t>6/23/2008</a:t>
            </a:fld>
            <a:endParaRPr lang="en-US" sz="1100" dirty="0">
              <a:solidFill>
                <a:schemeClr val="tx2"/>
              </a:solidFill>
            </a:endParaRPr>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a:xfrm>
            <a:off x="8339328" y="1170432"/>
            <a:ext cx="733864" cy="201168"/>
          </a:xfrm>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4927CA7-1ECB-4590-852D-98F69C4490CF}" type="datetime1">
              <a:rPr lang="en-US" smtClean="0"/>
              <a:t>6/23/2008</a:t>
            </a:fld>
            <a:endParaRPr lang="en-US" sz="1100" dirty="0">
              <a:solidFill>
                <a:schemeClr val="tx2"/>
              </a:solidFill>
            </a:endParaRPr>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ideo" Target="file:///C:\milos\talk\old.mpg" TargetMode="Externa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ideo" Target="file:///C:\milos\talk\teaser.mpg" TargetMode="Externa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ideo" Target="file:///C:\milos\talk\new.mpg" TargetMode="Externa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ideo" Target="file:///C:\milos\talk\aa.mpg" TargetMode="Externa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ideo" Target="file:///C:\milos\talk\iris.mpg" TargetMode="Externa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ideo" Target="file:///C:\milos\talk\still.mpg" TargetMode="Externa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ideo" Target="file:///C:\milos\talk\hair.mpg" TargetMode="Externa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ideo" Target="file:///C:\milos\talk\temple.mpg"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video" Target="file:///C:\milos\talk\horses.mpg"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ideo" Target="file:///C:\milos\talk\maps.mpg" TargetMode="External"/><Relationship Id="rId4" Type="http://schemas.openxmlformats.org/officeDocument/2006/relationships/image" Target="../media/image28.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file:///C:\milos\talk\ref.mpg" TargetMode="Externa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ideo" Target="file:///C:\milos\talk\mrcs.mpg" TargetMode="Externa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3124200"/>
            <a:ext cx="8229600" cy="1975104"/>
          </a:xfrm>
        </p:spPr>
        <p:txBody>
          <a:bodyPr>
            <a:normAutofit/>
          </a:bodyPr>
          <a:lstStyle/>
          <a:p>
            <a:pPr algn="ctr"/>
            <a:r>
              <a:rPr lang="en-US" sz="4000" dirty="0" smtClean="0"/>
              <a:t>Tensor Clustering for Rendering Many-Light Animations</a:t>
            </a:r>
            <a:endParaRPr lang="en-US" sz="4000" dirty="0"/>
          </a:p>
        </p:txBody>
      </p:sp>
      <p:sp>
        <p:nvSpPr>
          <p:cNvPr id="3" name="Subtitle 2"/>
          <p:cNvSpPr>
            <a:spLocks noGrp="1"/>
          </p:cNvSpPr>
          <p:nvPr>
            <p:ph type="subTitle" idx="1"/>
          </p:nvPr>
        </p:nvSpPr>
        <p:spPr>
          <a:xfrm>
            <a:off x="533400" y="5257800"/>
            <a:ext cx="8229600" cy="1066800"/>
          </a:xfrm>
        </p:spPr>
        <p:txBody>
          <a:bodyPr/>
          <a:lstStyle/>
          <a:p>
            <a:pPr algn="ctr"/>
            <a:r>
              <a:rPr lang="en-US" dirty="0" smtClean="0"/>
              <a:t>Milo</a:t>
            </a:r>
            <a:r>
              <a:rPr lang="sk-SK" dirty="0" smtClean="0"/>
              <a:t>š Hašan</a:t>
            </a:r>
            <a:r>
              <a:rPr lang="en-US" baseline="30000" dirty="0" smtClean="0"/>
              <a:t>1</a:t>
            </a:r>
            <a:r>
              <a:rPr lang="sk-SK" dirty="0" smtClean="0"/>
              <a:t>, Edgar Velázquez-Armendáriz</a:t>
            </a:r>
            <a:r>
              <a:rPr lang="en-US" baseline="30000" dirty="0" smtClean="0"/>
              <a:t>1</a:t>
            </a:r>
            <a:r>
              <a:rPr lang="en-US" dirty="0" smtClean="0"/>
              <a:t>, Fabio Pellacini</a:t>
            </a:r>
            <a:r>
              <a:rPr lang="en-US" baseline="30000" dirty="0" smtClean="0"/>
              <a:t>2</a:t>
            </a:r>
            <a:r>
              <a:rPr lang="en-US" dirty="0" smtClean="0"/>
              <a:t>, </a:t>
            </a:r>
            <a:r>
              <a:rPr lang="en-US" dirty="0" err="1" smtClean="0"/>
              <a:t>Kavita</a:t>
            </a:r>
            <a:r>
              <a:rPr lang="en-US" dirty="0" smtClean="0"/>
              <a:t> Bala</a:t>
            </a:r>
            <a:r>
              <a:rPr lang="en-US" baseline="30000" dirty="0" smtClean="0"/>
              <a:t>1</a:t>
            </a:r>
          </a:p>
          <a:p>
            <a:pPr algn="ctr"/>
            <a:r>
              <a:rPr lang="en-US" baseline="30000" dirty="0" smtClean="0"/>
              <a:t>1</a:t>
            </a:r>
            <a:r>
              <a:rPr lang="en-US" dirty="0" smtClean="0"/>
              <a:t> Cornell University   </a:t>
            </a:r>
            <a:r>
              <a:rPr lang="en-US" baseline="30000" dirty="0" smtClean="0"/>
              <a:t>2</a:t>
            </a:r>
            <a:r>
              <a:rPr lang="en-US" dirty="0" smtClean="0"/>
              <a:t>Dartmouth College</a:t>
            </a:r>
            <a:endParaRPr lang="en-US" dirty="0"/>
          </a:p>
        </p:txBody>
      </p:sp>
      <p:pic>
        <p:nvPicPr>
          <p:cNvPr id="5" name="Picture 4" descr="iris2.jpg"/>
          <p:cNvPicPr>
            <a:picLocks noChangeAspect="1"/>
          </p:cNvPicPr>
          <p:nvPr/>
        </p:nvPicPr>
        <p:blipFill>
          <a:blip r:embed="rId3" cstate="print"/>
          <a:stretch>
            <a:fillRect/>
          </a:stretch>
        </p:blipFill>
        <p:spPr>
          <a:xfrm>
            <a:off x="76200" y="853440"/>
            <a:ext cx="1706880" cy="1280160"/>
          </a:xfrm>
          <a:prstGeom prst="rect">
            <a:avLst/>
          </a:prstGeom>
        </p:spPr>
      </p:pic>
      <p:pic>
        <p:nvPicPr>
          <p:cNvPr id="6" name="Picture 5" descr="still2.jpg"/>
          <p:cNvPicPr>
            <a:picLocks noChangeAspect="1"/>
          </p:cNvPicPr>
          <p:nvPr/>
        </p:nvPicPr>
        <p:blipFill>
          <a:blip r:embed="rId4" cstate="print"/>
          <a:stretch>
            <a:fillRect/>
          </a:stretch>
        </p:blipFill>
        <p:spPr>
          <a:xfrm>
            <a:off x="1898650" y="853440"/>
            <a:ext cx="1706880" cy="1280160"/>
          </a:xfrm>
          <a:prstGeom prst="rect">
            <a:avLst/>
          </a:prstGeom>
        </p:spPr>
      </p:pic>
      <p:pic>
        <p:nvPicPr>
          <p:cNvPr id="7" name="Content Placeholder 3" descr="bunny1.jpg"/>
          <p:cNvPicPr>
            <a:picLocks noChangeAspect="1"/>
          </p:cNvPicPr>
          <p:nvPr/>
        </p:nvPicPr>
        <p:blipFill>
          <a:blip r:embed="rId5" cstate="print"/>
          <a:stretch>
            <a:fillRect/>
          </a:stretch>
        </p:blipFill>
        <p:spPr>
          <a:xfrm>
            <a:off x="3721100" y="853440"/>
            <a:ext cx="1706880" cy="1280160"/>
          </a:xfrm>
          <a:prstGeom prst="rect">
            <a:avLst/>
          </a:prstGeom>
        </p:spPr>
      </p:pic>
      <p:pic>
        <p:nvPicPr>
          <p:cNvPr id="8" name="Content Placeholder 3" descr="temple1.jpg"/>
          <p:cNvPicPr>
            <a:picLocks noChangeAspect="1"/>
          </p:cNvPicPr>
          <p:nvPr/>
        </p:nvPicPr>
        <p:blipFill>
          <a:blip r:embed="rId6" cstate="print"/>
          <a:stretch>
            <a:fillRect/>
          </a:stretch>
        </p:blipFill>
        <p:spPr>
          <a:xfrm>
            <a:off x="5543550" y="853440"/>
            <a:ext cx="1706880" cy="1280160"/>
          </a:xfrm>
          <a:prstGeom prst="rect">
            <a:avLst/>
          </a:prstGeom>
        </p:spPr>
      </p:pic>
      <p:pic>
        <p:nvPicPr>
          <p:cNvPr id="9" name="Picture 8" descr="horses3.jpg"/>
          <p:cNvPicPr>
            <a:picLocks noChangeAspect="1"/>
          </p:cNvPicPr>
          <p:nvPr/>
        </p:nvPicPr>
        <p:blipFill>
          <a:blip r:embed="rId7" cstate="print"/>
          <a:stretch>
            <a:fillRect/>
          </a:stretch>
        </p:blipFill>
        <p:spPr>
          <a:xfrm>
            <a:off x="7366000" y="853440"/>
            <a:ext cx="1706880" cy="128016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dirty="0"/>
              <a:t>A </a:t>
            </a:r>
            <a:r>
              <a:rPr lang="en-US" dirty="0" smtClean="0"/>
              <a:t>Tensor </a:t>
            </a:r>
            <a:r>
              <a:rPr lang="en-US" dirty="0"/>
              <a:t>A</a:t>
            </a:r>
            <a:r>
              <a:rPr lang="en-US" dirty="0" smtClean="0"/>
              <a:t>pproach</a:t>
            </a:r>
            <a:endParaRPr lang="en-US" dirty="0"/>
          </a:p>
        </p:txBody>
      </p:sp>
      <p:sp>
        <p:nvSpPr>
          <p:cNvPr id="21536" name="Line 32"/>
          <p:cNvSpPr>
            <a:spLocks noChangeShapeType="1"/>
          </p:cNvSpPr>
          <p:nvPr/>
        </p:nvSpPr>
        <p:spPr bwMode="auto">
          <a:xfrm>
            <a:off x="3810000" y="3733800"/>
            <a:ext cx="685800" cy="0"/>
          </a:xfrm>
          <a:prstGeom prst="line">
            <a:avLst/>
          </a:prstGeom>
          <a:noFill/>
          <a:ln w="19050">
            <a:solidFill>
              <a:schemeClr val="tx1"/>
            </a:solidFill>
            <a:miter lim="800000"/>
            <a:headEnd/>
            <a:tailEnd type="triangle" w="med" len="med"/>
          </a:ln>
          <a:effectLst/>
        </p:spPr>
        <p:txBody>
          <a:bodyPr wrap="none"/>
          <a:lstStyle/>
          <a:p>
            <a:endParaRPr lang="en-US"/>
          </a:p>
        </p:txBody>
      </p:sp>
      <p:sp>
        <p:nvSpPr>
          <p:cNvPr id="21537" name="Text Box 33"/>
          <p:cNvSpPr txBox="1">
            <a:spLocks noChangeArrowheads="1"/>
          </p:cNvSpPr>
          <p:nvPr/>
        </p:nvSpPr>
        <p:spPr bwMode="auto">
          <a:xfrm>
            <a:off x="1066800" y="5257800"/>
            <a:ext cx="2743200" cy="381000"/>
          </a:xfrm>
          <a:prstGeom prst="rect">
            <a:avLst/>
          </a:prstGeom>
          <a:noFill/>
          <a:ln w="9525">
            <a:noFill/>
            <a:miter lim="800000"/>
            <a:headEnd/>
            <a:tailEnd/>
          </a:ln>
          <a:effectLst/>
        </p:spPr>
        <p:txBody>
          <a:bodyPr wrap="square">
            <a:spAutoFit/>
          </a:bodyPr>
          <a:lstStyle/>
          <a:p>
            <a:pPr algn="ctr">
              <a:spcBef>
                <a:spcPct val="50000"/>
              </a:spcBef>
            </a:pPr>
            <a:r>
              <a:rPr lang="en-US" dirty="0"/>
              <a:t>Sequence of matrices</a:t>
            </a:r>
          </a:p>
        </p:txBody>
      </p:sp>
      <p:sp>
        <p:nvSpPr>
          <p:cNvPr id="21538" name="Text Box 34"/>
          <p:cNvSpPr txBox="1">
            <a:spLocks noChangeArrowheads="1"/>
          </p:cNvSpPr>
          <p:nvPr/>
        </p:nvSpPr>
        <p:spPr bwMode="auto">
          <a:xfrm>
            <a:off x="4724400" y="5257800"/>
            <a:ext cx="2743200" cy="381000"/>
          </a:xfrm>
          <a:prstGeom prst="rect">
            <a:avLst/>
          </a:prstGeom>
          <a:noFill/>
          <a:ln w="9525">
            <a:noFill/>
            <a:miter lim="800000"/>
            <a:headEnd/>
            <a:tailEnd/>
          </a:ln>
          <a:effectLst/>
        </p:spPr>
        <p:txBody>
          <a:bodyPr wrap="square">
            <a:spAutoFit/>
          </a:bodyPr>
          <a:lstStyle/>
          <a:p>
            <a:pPr algn="ctr">
              <a:spcBef>
                <a:spcPct val="50000"/>
              </a:spcBef>
            </a:pPr>
            <a:r>
              <a:rPr lang="en-US" dirty="0"/>
              <a:t>Tensor view</a:t>
            </a:r>
          </a:p>
        </p:txBody>
      </p:sp>
      <p:sp>
        <p:nvSpPr>
          <p:cNvPr id="21539" name="Text Box 35"/>
          <p:cNvSpPr txBox="1">
            <a:spLocks noChangeArrowheads="1"/>
          </p:cNvSpPr>
          <p:nvPr/>
        </p:nvSpPr>
        <p:spPr bwMode="auto">
          <a:xfrm rot="-5400000">
            <a:off x="898525" y="3652838"/>
            <a:ext cx="1066800" cy="457200"/>
          </a:xfrm>
          <a:prstGeom prst="rect">
            <a:avLst/>
          </a:prstGeom>
          <a:noFill/>
          <a:ln w="9525">
            <a:noFill/>
            <a:miter lim="800000"/>
            <a:headEnd/>
            <a:tailEnd/>
          </a:ln>
          <a:effectLst/>
        </p:spPr>
        <p:txBody>
          <a:bodyPr>
            <a:spAutoFit/>
          </a:bodyPr>
          <a:lstStyle/>
          <a:p>
            <a:pPr>
              <a:spcBef>
                <a:spcPct val="50000"/>
              </a:spcBef>
            </a:pPr>
            <a:r>
              <a:rPr lang="en-US"/>
              <a:t>Pixels</a:t>
            </a:r>
          </a:p>
        </p:txBody>
      </p:sp>
      <p:sp>
        <p:nvSpPr>
          <p:cNvPr id="21540" name="Text Box 36"/>
          <p:cNvSpPr txBox="1">
            <a:spLocks noChangeArrowheads="1"/>
          </p:cNvSpPr>
          <p:nvPr/>
        </p:nvSpPr>
        <p:spPr bwMode="auto">
          <a:xfrm>
            <a:off x="2362200" y="1911275"/>
            <a:ext cx="1066800" cy="457200"/>
          </a:xfrm>
          <a:prstGeom prst="rect">
            <a:avLst/>
          </a:prstGeom>
          <a:noFill/>
          <a:ln w="9525">
            <a:noFill/>
            <a:miter lim="800000"/>
            <a:headEnd/>
            <a:tailEnd/>
          </a:ln>
          <a:effectLst/>
        </p:spPr>
        <p:txBody>
          <a:bodyPr>
            <a:spAutoFit/>
          </a:bodyPr>
          <a:lstStyle/>
          <a:p>
            <a:pPr>
              <a:spcBef>
                <a:spcPct val="50000"/>
              </a:spcBef>
            </a:pPr>
            <a:r>
              <a:rPr lang="en-US" dirty="0"/>
              <a:t>Lights</a:t>
            </a:r>
          </a:p>
        </p:txBody>
      </p:sp>
      <p:sp>
        <p:nvSpPr>
          <p:cNvPr id="21541" name="Text Box 37"/>
          <p:cNvSpPr txBox="1">
            <a:spLocks noChangeArrowheads="1"/>
          </p:cNvSpPr>
          <p:nvPr/>
        </p:nvSpPr>
        <p:spPr bwMode="auto">
          <a:xfrm rot="-3031385">
            <a:off x="1127125" y="2292275"/>
            <a:ext cx="1219200" cy="457200"/>
          </a:xfrm>
          <a:prstGeom prst="rect">
            <a:avLst/>
          </a:prstGeom>
          <a:noFill/>
          <a:ln w="9525">
            <a:noFill/>
            <a:miter lim="800000"/>
            <a:headEnd/>
            <a:tailEnd/>
          </a:ln>
          <a:effectLst/>
        </p:spPr>
        <p:txBody>
          <a:bodyPr>
            <a:spAutoFit/>
          </a:bodyPr>
          <a:lstStyle/>
          <a:p>
            <a:pPr>
              <a:spcBef>
                <a:spcPct val="50000"/>
              </a:spcBef>
            </a:pPr>
            <a:r>
              <a:rPr lang="en-US"/>
              <a:t>Frames</a:t>
            </a:r>
          </a:p>
        </p:txBody>
      </p:sp>
      <p:sp>
        <p:nvSpPr>
          <p:cNvPr id="21542" name="Text Box 38"/>
          <p:cNvSpPr txBox="1">
            <a:spLocks noChangeArrowheads="1"/>
          </p:cNvSpPr>
          <p:nvPr/>
        </p:nvSpPr>
        <p:spPr bwMode="auto">
          <a:xfrm rot="-5400000">
            <a:off x="4479925" y="3576638"/>
            <a:ext cx="1066800" cy="457200"/>
          </a:xfrm>
          <a:prstGeom prst="rect">
            <a:avLst/>
          </a:prstGeom>
          <a:noFill/>
          <a:ln w="9525">
            <a:noFill/>
            <a:miter lim="800000"/>
            <a:headEnd/>
            <a:tailEnd/>
          </a:ln>
          <a:effectLst/>
        </p:spPr>
        <p:txBody>
          <a:bodyPr>
            <a:spAutoFit/>
          </a:bodyPr>
          <a:lstStyle/>
          <a:p>
            <a:pPr>
              <a:spcBef>
                <a:spcPct val="50000"/>
              </a:spcBef>
            </a:pPr>
            <a:r>
              <a:rPr lang="en-US"/>
              <a:t>Pixels</a:t>
            </a:r>
          </a:p>
        </p:txBody>
      </p:sp>
      <p:sp>
        <p:nvSpPr>
          <p:cNvPr id="21543" name="Text Box 39"/>
          <p:cNvSpPr txBox="1">
            <a:spLocks noChangeArrowheads="1"/>
          </p:cNvSpPr>
          <p:nvPr/>
        </p:nvSpPr>
        <p:spPr bwMode="auto">
          <a:xfrm>
            <a:off x="5943600" y="1905000"/>
            <a:ext cx="1066800" cy="457200"/>
          </a:xfrm>
          <a:prstGeom prst="rect">
            <a:avLst/>
          </a:prstGeom>
          <a:noFill/>
          <a:ln w="9525">
            <a:noFill/>
            <a:miter lim="800000"/>
            <a:headEnd/>
            <a:tailEnd/>
          </a:ln>
          <a:effectLst/>
        </p:spPr>
        <p:txBody>
          <a:bodyPr>
            <a:spAutoFit/>
          </a:bodyPr>
          <a:lstStyle/>
          <a:p>
            <a:pPr>
              <a:spcBef>
                <a:spcPct val="50000"/>
              </a:spcBef>
            </a:pPr>
            <a:r>
              <a:rPr lang="en-US"/>
              <a:t>Lights</a:t>
            </a:r>
          </a:p>
        </p:txBody>
      </p:sp>
      <p:sp>
        <p:nvSpPr>
          <p:cNvPr id="21544" name="Text Box 40"/>
          <p:cNvSpPr txBox="1">
            <a:spLocks noChangeArrowheads="1"/>
          </p:cNvSpPr>
          <p:nvPr/>
        </p:nvSpPr>
        <p:spPr bwMode="auto">
          <a:xfrm rot="-3031385">
            <a:off x="4708525" y="2286000"/>
            <a:ext cx="1219200" cy="457200"/>
          </a:xfrm>
          <a:prstGeom prst="rect">
            <a:avLst/>
          </a:prstGeom>
          <a:noFill/>
          <a:ln w="9525">
            <a:noFill/>
            <a:miter lim="800000"/>
            <a:headEnd/>
            <a:tailEnd/>
          </a:ln>
          <a:effectLst/>
        </p:spPr>
        <p:txBody>
          <a:bodyPr>
            <a:spAutoFit/>
          </a:bodyPr>
          <a:lstStyle/>
          <a:p>
            <a:pPr>
              <a:spcBef>
                <a:spcPct val="50000"/>
              </a:spcBef>
            </a:pPr>
            <a:r>
              <a:rPr lang="en-US" dirty="0"/>
              <a:t>Frames</a:t>
            </a:r>
          </a:p>
        </p:txBody>
      </p:sp>
      <p:pic>
        <p:nvPicPr>
          <p:cNvPr id="1026" name="Picture 2" descr="C:\milos\talks\talk\frames.emf"/>
          <p:cNvPicPr>
            <a:picLocks noChangeAspect="1" noChangeArrowheads="1"/>
          </p:cNvPicPr>
          <p:nvPr/>
        </p:nvPicPr>
        <p:blipFill>
          <a:blip r:embed="rId3"/>
          <a:srcRect/>
          <a:stretch>
            <a:fillRect/>
          </a:stretch>
        </p:blipFill>
        <p:spPr bwMode="auto">
          <a:xfrm>
            <a:off x="1676400" y="2324100"/>
            <a:ext cx="1828800" cy="2558738"/>
          </a:xfrm>
          <a:prstGeom prst="rect">
            <a:avLst/>
          </a:prstGeom>
          <a:noFill/>
        </p:spPr>
      </p:pic>
      <p:pic>
        <p:nvPicPr>
          <p:cNvPr id="1027" name="Picture 3" descr="C:\milos\talks\talk\tensor.emf"/>
          <p:cNvPicPr>
            <a:picLocks noChangeAspect="1" noChangeArrowheads="1"/>
          </p:cNvPicPr>
          <p:nvPr/>
        </p:nvPicPr>
        <p:blipFill>
          <a:blip r:embed="rId4"/>
          <a:srcRect/>
          <a:stretch>
            <a:fillRect/>
          </a:stretch>
        </p:blipFill>
        <p:spPr bwMode="auto">
          <a:xfrm>
            <a:off x="5257800" y="2289583"/>
            <a:ext cx="1905000" cy="2627772"/>
          </a:xfrm>
          <a:prstGeom prst="rect">
            <a:avLst/>
          </a:prstGeom>
          <a:noFill/>
        </p:spPr>
      </p:pic>
      <p:sp>
        <p:nvSpPr>
          <p:cNvPr id="15" name="Content Placeholder 2"/>
          <p:cNvSpPr>
            <a:spLocks noGrp="1"/>
          </p:cNvSpPr>
          <p:nvPr>
            <p:ph idx="1"/>
          </p:nvPr>
        </p:nvSpPr>
        <p:spPr>
          <a:xfrm>
            <a:off x="304800" y="5943600"/>
            <a:ext cx="8382000" cy="914400"/>
          </a:xfrm>
        </p:spPr>
        <p:txBody>
          <a:bodyPr>
            <a:normAutofit fontScale="92500"/>
          </a:bodyPr>
          <a:lstStyle/>
          <a:p>
            <a:r>
              <a:rPr lang="en-US" dirty="0" smtClean="0"/>
              <a:t>Size of tensor in our results: 307,200 x 65,536 x 40</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TextBox 97"/>
          <p:cNvSpPr txBox="1"/>
          <p:nvPr/>
        </p:nvSpPr>
        <p:spPr>
          <a:xfrm>
            <a:off x="7901940" y="5997714"/>
            <a:ext cx="381000" cy="707886"/>
          </a:xfrm>
          <a:prstGeom prst="rect">
            <a:avLst/>
          </a:prstGeom>
          <a:noFill/>
        </p:spPr>
        <p:txBody>
          <a:bodyPr wrap="square" rtlCol="0">
            <a:spAutoFit/>
          </a:bodyPr>
          <a:lstStyle/>
          <a:p>
            <a:r>
              <a:rPr lang="en-US" sz="4000" dirty="0" smtClean="0">
                <a:solidFill>
                  <a:schemeClr val="accent1"/>
                </a:solidFill>
              </a:rPr>
              <a:t>?</a:t>
            </a:r>
            <a:endParaRPr lang="en-US" sz="4000" dirty="0">
              <a:solidFill>
                <a:schemeClr val="accent1"/>
              </a:solidFill>
            </a:endParaRPr>
          </a:p>
        </p:txBody>
      </p:sp>
      <p:sp>
        <p:nvSpPr>
          <p:cNvPr id="97" name="TextBox 96"/>
          <p:cNvSpPr txBox="1"/>
          <p:nvPr/>
        </p:nvSpPr>
        <p:spPr>
          <a:xfrm>
            <a:off x="6019800" y="5943600"/>
            <a:ext cx="340179" cy="707886"/>
          </a:xfrm>
          <a:prstGeom prst="rect">
            <a:avLst/>
          </a:prstGeom>
          <a:noFill/>
        </p:spPr>
        <p:txBody>
          <a:bodyPr wrap="square" rtlCol="0">
            <a:spAutoFit/>
          </a:bodyPr>
          <a:lstStyle/>
          <a:p>
            <a:r>
              <a:rPr lang="en-US" sz="4000" dirty="0" smtClean="0">
                <a:solidFill>
                  <a:schemeClr val="accent1"/>
                </a:solidFill>
              </a:rPr>
              <a:t>?</a:t>
            </a:r>
            <a:endParaRPr lang="en-US" sz="4000" dirty="0">
              <a:solidFill>
                <a:schemeClr val="accent1"/>
              </a:solidFill>
            </a:endParaRPr>
          </a:p>
        </p:txBody>
      </p:sp>
      <p:sp>
        <p:nvSpPr>
          <p:cNvPr id="121" name="Text Box 84"/>
          <p:cNvSpPr txBox="1">
            <a:spLocks noChangeArrowheads="1"/>
          </p:cNvSpPr>
          <p:nvPr/>
        </p:nvSpPr>
        <p:spPr bwMode="auto">
          <a:xfrm>
            <a:off x="5105400" y="6019800"/>
            <a:ext cx="1905000" cy="646331"/>
          </a:xfrm>
          <a:prstGeom prst="rect">
            <a:avLst/>
          </a:prstGeom>
          <a:solidFill>
            <a:schemeClr val="accent2">
              <a:lumMod val="50000"/>
            </a:schemeClr>
          </a:solidFill>
          <a:ln w="19050">
            <a:solidFill>
              <a:schemeClr val="tx1"/>
            </a:solidFill>
            <a:miter lim="800000"/>
            <a:headEnd/>
            <a:tailEnd/>
          </a:ln>
          <a:effectLst/>
        </p:spPr>
        <p:txBody>
          <a:bodyPr wrap="square">
            <a:spAutoFit/>
          </a:bodyPr>
          <a:lstStyle/>
          <a:p>
            <a:pPr algn="ctr">
              <a:spcBef>
                <a:spcPct val="50000"/>
              </a:spcBef>
            </a:pPr>
            <a:r>
              <a:rPr lang="en-US" dirty="0" smtClean="0"/>
              <a:t>How to cluster to minimize flicker?</a:t>
            </a:r>
            <a:endParaRPr lang="en-US" dirty="0"/>
          </a:p>
        </p:txBody>
      </p:sp>
      <p:sp>
        <p:nvSpPr>
          <p:cNvPr id="122" name="Text Box 84"/>
          <p:cNvSpPr txBox="1">
            <a:spLocks noChangeArrowheads="1"/>
          </p:cNvSpPr>
          <p:nvPr/>
        </p:nvSpPr>
        <p:spPr bwMode="auto">
          <a:xfrm>
            <a:off x="7086600" y="6019800"/>
            <a:ext cx="2034540" cy="646331"/>
          </a:xfrm>
          <a:prstGeom prst="rect">
            <a:avLst/>
          </a:prstGeom>
          <a:solidFill>
            <a:schemeClr val="accent2">
              <a:lumMod val="50000"/>
            </a:schemeClr>
          </a:solidFill>
          <a:ln w="19050">
            <a:solidFill>
              <a:schemeClr val="tx1"/>
            </a:solidFill>
            <a:miter lim="800000"/>
            <a:headEnd/>
            <a:tailEnd/>
          </a:ln>
          <a:effectLst/>
        </p:spPr>
        <p:txBody>
          <a:bodyPr wrap="square">
            <a:spAutoFit/>
          </a:bodyPr>
          <a:lstStyle/>
          <a:p>
            <a:pPr algn="ctr">
              <a:spcBef>
                <a:spcPct val="50000"/>
              </a:spcBef>
            </a:pPr>
            <a:r>
              <a:rPr lang="en-US" dirty="0" smtClean="0"/>
              <a:t>How to reconstruct over  time?</a:t>
            </a:r>
            <a:endParaRPr lang="en-US" dirty="0"/>
          </a:p>
        </p:txBody>
      </p:sp>
      <p:sp>
        <p:nvSpPr>
          <p:cNvPr id="22530" name="Rectangle 2"/>
          <p:cNvSpPr>
            <a:spLocks noGrp="1" noChangeArrowheads="1"/>
          </p:cNvSpPr>
          <p:nvPr>
            <p:ph type="title"/>
          </p:nvPr>
        </p:nvSpPr>
        <p:spPr/>
        <p:txBody>
          <a:bodyPr>
            <a:normAutofit fontScale="90000"/>
          </a:bodyPr>
          <a:lstStyle/>
          <a:p>
            <a:r>
              <a:rPr lang="en-US" dirty="0"/>
              <a:t>Sample </a:t>
            </a:r>
            <a:r>
              <a:rPr lang="en-US" dirty="0" smtClean="0"/>
              <a:t>Slices</a:t>
            </a:r>
            <a:r>
              <a:rPr lang="en-US" dirty="0"/>
              <a:t>,</a:t>
            </a:r>
            <a:br>
              <a:rPr lang="en-US" dirty="0"/>
            </a:br>
            <a:r>
              <a:rPr lang="en-US" dirty="0" smtClean="0"/>
              <a:t>Cluster Light-Frame </a:t>
            </a:r>
            <a:r>
              <a:rPr lang="en-US" dirty="0"/>
              <a:t>P</a:t>
            </a:r>
            <a:r>
              <a:rPr lang="en-US" dirty="0" smtClean="0"/>
              <a:t>airs</a:t>
            </a:r>
            <a:endParaRPr lang="en-US" dirty="0"/>
          </a:p>
        </p:txBody>
      </p:sp>
      <p:sp>
        <p:nvSpPr>
          <p:cNvPr id="22605" name="Text Box 77"/>
          <p:cNvSpPr txBox="1">
            <a:spLocks noChangeArrowheads="1"/>
          </p:cNvSpPr>
          <p:nvPr/>
        </p:nvSpPr>
        <p:spPr bwMode="auto">
          <a:xfrm rot="16200000">
            <a:off x="-118975" y="3386225"/>
            <a:ext cx="783017" cy="369332"/>
          </a:xfrm>
          <a:prstGeom prst="rect">
            <a:avLst/>
          </a:prstGeom>
          <a:noFill/>
          <a:ln w="9525">
            <a:noFill/>
            <a:miter lim="800000"/>
            <a:headEnd/>
            <a:tailEnd/>
          </a:ln>
          <a:effectLst/>
        </p:spPr>
        <p:txBody>
          <a:bodyPr wrap="square">
            <a:spAutoFit/>
          </a:bodyPr>
          <a:lstStyle/>
          <a:p>
            <a:pPr>
              <a:spcBef>
                <a:spcPct val="50000"/>
              </a:spcBef>
            </a:pPr>
            <a:r>
              <a:rPr lang="en-US" dirty="0"/>
              <a:t>Pixels</a:t>
            </a:r>
          </a:p>
        </p:txBody>
      </p:sp>
      <p:sp>
        <p:nvSpPr>
          <p:cNvPr id="22606" name="Text Box 78"/>
          <p:cNvSpPr txBox="1">
            <a:spLocks noChangeArrowheads="1"/>
          </p:cNvSpPr>
          <p:nvPr/>
        </p:nvSpPr>
        <p:spPr bwMode="auto">
          <a:xfrm>
            <a:off x="914400" y="2221468"/>
            <a:ext cx="778816" cy="369332"/>
          </a:xfrm>
          <a:prstGeom prst="rect">
            <a:avLst/>
          </a:prstGeom>
          <a:noFill/>
          <a:ln w="9525">
            <a:noFill/>
            <a:miter lim="800000"/>
            <a:headEnd/>
            <a:tailEnd/>
          </a:ln>
          <a:effectLst/>
        </p:spPr>
        <p:txBody>
          <a:bodyPr wrap="square">
            <a:spAutoFit/>
          </a:bodyPr>
          <a:lstStyle/>
          <a:p>
            <a:pPr>
              <a:spcBef>
                <a:spcPct val="50000"/>
              </a:spcBef>
            </a:pPr>
            <a:r>
              <a:rPr lang="en-US" dirty="0" smtClean="0"/>
              <a:t>Lights</a:t>
            </a:r>
            <a:endParaRPr lang="en-US" dirty="0"/>
          </a:p>
        </p:txBody>
      </p:sp>
      <p:sp>
        <p:nvSpPr>
          <p:cNvPr id="22607" name="Text Box 79"/>
          <p:cNvSpPr txBox="1">
            <a:spLocks noChangeArrowheads="1"/>
          </p:cNvSpPr>
          <p:nvPr/>
        </p:nvSpPr>
        <p:spPr bwMode="auto">
          <a:xfrm rot="18568615">
            <a:off x="55769" y="2476760"/>
            <a:ext cx="894876" cy="369332"/>
          </a:xfrm>
          <a:prstGeom prst="rect">
            <a:avLst/>
          </a:prstGeom>
          <a:noFill/>
          <a:ln w="9525">
            <a:noFill/>
            <a:miter lim="800000"/>
            <a:headEnd/>
            <a:tailEnd/>
          </a:ln>
          <a:effectLst/>
        </p:spPr>
        <p:txBody>
          <a:bodyPr wrap="square">
            <a:spAutoFit/>
          </a:bodyPr>
          <a:lstStyle/>
          <a:p>
            <a:pPr>
              <a:spcBef>
                <a:spcPct val="50000"/>
              </a:spcBef>
            </a:pPr>
            <a:r>
              <a:rPr lang="en-US" dirty="0"/>
              <a:t>Frames</a:t>
            </a:r>
          </a:p>
        </p:txBody>
      </p:sp>
      <p:sp>
        <p:nvSpPr>
          <p:cNvPr id="22610" name="Text Box 82"/>
          <p:cNvSpPr txBox="1">
            <a:spLocks noChangeArrowheads="1"/>
          </p:cNvSpPr>
          <p:nvPr/>
        </p:nvSpPr>
        <p:spPr bwMode="auto">
          <a:xfrm>
            <a:off x="228600" y="4876800"/>
            <a:ext cx="1600200" cy="381000"/>
          </a:xfrm>
          <a:prstGeom prst="rect">
            <a:avLst/>
          </a:prstGeom>
          <a:noFill/>
          <a:ln w="9525">
            <a:noFill/>
            <a:miter lim="800000"/>
            <a:headEnd/>
            <a:tailEnd/>
          </a:ln>
          <a:effectLst/>
        </p:spPr>
        <p:txBody>
          <a:bodyPr wrap="square">
            <a:spAutoFit/>
          </a:bodyPr>
          <a:lstStyle/>
          <a:p>
            <a:pPr algn="ctr">
              <a:spcBef>
                <a:spcPct val="50000"/>
              </a:spcBef>
            </a:pPr>
            <a:r>
              <a:rPr lang="en-US" dirty="0"/>
              <a:t>Sample slices</a:t>
            </a:r>
          </a:p>
        </p:txBody>
      </p:sp>
      <p:sp>
        <p:nvSpPr>
          <p:cNvPr id="22611" name="Text Box 83"/>
          <p:cNvSpPr txBox="1">
            <a:spLocks noChangeArrowheads="1"/>
          </p:cNvSpPr>
          <p:nvPr/>
        </p:nvSpPr>
        <p:spPr bwMode="auto">
          <a:xfrm>
            <a:off x="1981200" y="4763869"/>
            <a:ext cx="1600200" cy="646331"/>
          </a:xfrm>
          <a:prstGeom prst="rect">
            <a:avLst/>
          </a:prstGeom>
          <a:noFill/>
          <a:ln w="9525">
            <a:noFill/>
            <a:miter lim="800000"/>
            <a:headEnd/>
            <a:tailEnd/>
          </a:ln>
          <a:effectLst/>
        </p:spPr>
        <p:txBody>
          <a:bodyPr wrap="square">
            <a:spAutoFit/>
          </a:bodyPr>
          <a:lstStyle/>
          <a:p>
            <a:pPr algn="ctr">
              <a:spcBef>
                <a:spcPct val="50000"/>
              </a:spcBef>
            </a:pPr>
            <a:r>
              <a:rPr lang="en-US" dirty="0"/>
              <a:t>Reduced tensor</a:t>
            </a:r>
          </a:p>
        </p:txBody>
      </p:sp>
      <p:sp>
        <p:nvSpPr>
          <p:cNvPr id="22612" name="Text Box 84"/>
          <p:cNvSpPr txBox="1">
            <a:spLocks noChangeArrowheads="1"/>
          </p:cNvSpPr>
          <p:nvPr/>
        </p:nvSpPr>
        <p:spPr bwMode="auto">
          <a:xfrm>
            <a:off x="5257800" y="4724400"/>
            <a:ext cx="1905000" cy="646331"/>
          </a:xfrm>
          <a:prstGeom prst="rect">
            <a:avLst/>
          </a:prstGeom>
          <a:noFill/>
          <a:ln w="9525">
            <a:noFill/>
            <a:miter lim="800000"/>
            <a:headEnd/>
            <a:tailEnd/>
          </a:ln>
          <a:effectLst/>
        </p:spPr>
        <p:txBody>
          <a:bodyPr wrap="square">
            <a:spAutoFit/>
          </a:bodyPr>
          <a:lstStyle/>
          <a:p>
            <a:pPr algn="ctr">
              <a:spcBef>
                <a:spcPct val="50000"/>
              </a:spcBef>
            </a:pPr>
            <a:r>
              <a:rPr lang="en-US" dirty="0" smtClean="0"/>
              <a:t>Cluster  </a:t>
            </a:r>
            <a:r>
              <a:rPr lang="en-US" dirty="0"/>
              <a:t>light-frame pairs</a:t>
            </a:r>
          </a:p>
        </p:txBody>
      </p:sp>
      <p:grpSp>
        <p:nvGrpSpPr>
          <p:cNvPr id="123" name="Group 122"/>
          <p:cNvGrpSpPr/>
          <p:nvPr/>
        </p:nvGrpSpPr>
        <p:grpSpPr>
          <a:xfrm>
            <a:off x="5486401" y="2979707"/>
            <a:ext cx="1531849" cy="898583"/>
            <a:chOff x="4332331" y="3237697"/>
            <a:chExt cx="2066636" cy="1106499"/>
          </a:xfrm>
        </p:grpSpPr>
        <p:grpSp>
          <p:nvGrpSpPr>
            <p:cNvPr id="2" name="Group 54"/>
            <p:cNvGrpSpPr>
              <a:grpSpLocks noChangeAspect="1"/>
            </p:cNvGrpSpPr>
            <p:nvPr/>
          </p:nvGrpSpPr>
          <p:grpSpPr bwMode="auto">
            <a:xfrm>
              <a:off x="4333520" y="3237699"/>
              <a:ext cx="2055620" cy="523468"/>
              <a:chOff x="3888" y="2256"/>
              <a:chExt cx="1152" cy="288"/>
            </a:xfrm>
          </p:grpSpPr>
          <p:sp>
            <p:nvSpPr>
              <p:cNvPr id="22577" name="Line 49"/>
              <p:cNvSpPr>
                <a:spLocks noChangeAspect="1" noChangeShapeType="1"/>
              </p:cNvSpPr>
              <p:nvPr/>
            </p:nvSpPr>
            <p:spPr bwMode="auto">
              <a:xfrm>
                <a:off x="3888" y="2544"/>
                <a:ext cx="864" cy="0"/>
              </a:xfrm>
              <a:prstGeom prst="line">
                <a:avLst/>
              </a:prstGeom>
              <a:noFill/>
              <a:ln w="19050">
                <a:solidFill>
                  <a:schemeClr val="tx1"/>
                </a:solidFill>
                <a:miter lim="800000"/>
                <a:headEnd/>
                <a:tailEnd/>
              </a:ln>
              <a:effectLst/>
            </p:spPr>
            <p:txBody>
              <a:bodyPr wrap="none"/>
              <a:lstStyle/>
              <a:p>
                <a:endParaRPr lang="en-US"/>
              </a:p>
            </p:txBody>
          </p:sp>
          <p:sp>
            <p:nvSpPr>
              <p:cNvPr id="22578" name="Line 50"/>
              <p:cNvSpPr>
                <a:spLocks noChangeAspect="1" noChangeShapeType="1"/>
              </p:cNvSpPr>
              <p:nvPr/>
            </p:nvSpPr>
            <p:spPr bwMode="auto">
              <a:xfrm>
                <a:off x="4176" y="2256"/>
                <a:ext cx="864" cy="0"/>
              </a:xfrm>
              <a:prstGeom prst="line">
                <a:avLst/>
              </a:prstGeom>
              <a:noFill/>
              <a:ln w="19050">
                <a:solidFill>
                  <a:schemeClr val="tx1"/>
                </a:solidFill>
                <a:miter lim="800000"/>
                <a:headEnd/>
                <a:tailEnd/>
              </a:ln>
              <a:effectLst/>
            </p:spPr>
            <p:txBody>
              <a:bodyPr wrap="none"/>
              <a:lstStyle/>
              <a:p>
                <a:endParaRPr lang="en-US"/>
              </a:p>
            </p:txBody>
          </p:sp>
          <p:sp>
            <p:nvSpPr>
              <p:cNvPr id="22579" name="Line 51"/>
              <p:cNvSpPr>
                <a:spLocks noChangeAspect="1" noChangeShapeType="1"/>
              </p:cNvSpPr>
              <p:nvPr/>
            </p:nvSpPr>
            <p:spPr bwMode="auto">
              <a:xfrm flipV="1">
                <a:off x="3888" y="2256"/>
                <a:ext cx="288" cy="288"/>
              </a:xfrm>
              <a:prstGeom prst="line">
                <a:avLst/>
              </a:prstGeom>
              <a:noFill/>
              <a:ln w="19050">
                <a:solidFill>
                  <a:schemeClr val="tx1"/>
                </a:solidFill>
                <a:miter lim="800000"/>
                <a:headEnd/>
                <a:tailEnd/>
              </a:ln>
              <a:effectLst/>
            </p:spPr>
            <p:txBody>
              <a:bodyPr wrap="none"/>
              <a:lstStyle/>
              <a:p>
                <a:endParaRPr lang="en-US"/>
              </a:p>
            </p:txBody>
          </p:sp>
          <p:sp>
            <p:nvSpPr>
              <p:cNvPr id="22580" name="Line 52"/>
              <p:cNvSpPr>
                <a:spLocks noChangeAspect="1" noChangeShapeType="1"/>
              </p:cNvSpPr>
              <p:nvPr/>
            </p:nvSpPr>
            <p:spPr bwMode="auto">
              <a:xfrm flipV="1">
                <a:off x="4752" y="2256"/>
                <a:ext cx="288" cy="288"/>
              </a:xfrm>
              <a:prstGeom prst="line">
                <a:avLst/>
              </a:prstGeom>
              <a:noFill/>
              <a:ln w="19050">
                <a:solidFill>
                  <a:schemeClr val="tx1"/>
                </a:solidFill>
                <a:miter lim="800000"/>
                <a:headEnd/>
                <a:tailEnd/>
              </a:ln>
              <a:effectLst/>
            </p:spPr>
            <p:txBody>
              <a:bodyPr wrap="none"/>
              <a:lstStyle/>
              <a:p>
                <a:endParaRPr lang="en-US"/>
              </a:p>
            </p:txBody>
          </p:sp>
        </p:grpSp>
        <p:sp>
          <p:nvSpPr>
            <p:cNvPr id="22583" name="Freeform 55"/>
            <p:cNvSpPr>
              <a:spLocks/>
            </p:cNvSpPr>
            <p:nvPr/>
          </p:nvSpPr>
          <p:spPr bwMode="auto">
            <a:xfrm>
              <a:off x="4562054" y="3509127"/>
              <a:ext cx="228534" cy="252041"/>
            </a:xfrm>
            <a:custGeom>
              <a:avLst/>
              <a:gdLst/>
              <a:ahLst/>
              <a:cxnLst>
                <a:cxn ang="0">
                  <a:pos x="0" y="16"/>
                </a:cxn>
                <a:cxn ang="0">
                  <a:pos x="144" y="16"/>
                </a:cxn>
                <a:cxn ang="0">
                  <a:pos x="192" y="112"/>
                </a:cxn>
                <a:cxn ang="0">
                  <a:pos x="144" y="208"/>
                </a:cxn>
              </a:cxnLst>
              <a:rect l="0" t="0" r="r" b="b"/>
              <a:pathLst>
                <a:path w="192" h="208">
                  <a:moveTo>
                    <a:pt x="0" y="16"/>
                  </a:moveTo>
                  <a:cubicBezTo>
                    <a:pt x="56" y="8"/>
                    <a:pt x="112" y="0"/>
                    <a:pt x="144" y="16"/>
                  </a:cubicBezTo>
                  <a:cubicBezTo>
                    <a:pt x="176" y="32"/>
                    <a:pt x="192" y="80"/>
                    <a:pt x="192" y="112"/>
                  </a:cubicBezTo>
                  <a:cubicBezTo>
                    <a:pt x="192" y="144"/>
                    <a:pt x="168" y="176"/>
                    <a:pt x="144" y="208"/>
                  </a:cubicBezTo>
                </a:path>
              </a:pathLst>
            </a:custGeom>
            <a:noFill/>
            <a:ln w="25400" cap="flat" cmpd="sng">
              <a:solidFill>
                <a:srgbClr val="FFFF00"/>
              </a:solidFill>
              <a:prstDash val="solid"/>
              <a:miter lim="800000"/>
              <a:headEnd type="none" w="med" len="med"/>
              <a:tailEnd type="none" w="med" len="med"/>
            </a:ln>
            <a:effectLst/>
          </p:spPr>
          <p:txBody>
            <a:bodyPr wrap="none"/>
            <a:lstStyle/>
            <a:p>
              <a:endParaRPr lang="en-US"/>
            </a:p>
          </p:txBody>
        </p:sp>
        <p:sp>
          <p:nvSpPr>
            <p:cNvPr id="22584" name="Freeform 56"/>
            <p:cNvSpPr>
              <a:spLocks/>
            </p:cNvSpPr>
            <p:nvPr/>
          </p:nvSpPr>
          <p:spPr bwMode="auto">
            <a:xfrm>
              <a:off x="4790588" y="3460657"/>
              <a:ext cx="304713" cy="300509"/>
            </a:xfrm>
            <a:custGeom>
              <a:avLst/>
              <a:gdLst/>
              <a:ahLst/>
              <a:cxnLst>
                <a:cxn ang="0">
                  <a:pos x="0" y="104"/>
                </a:cxn>
                <a:cxn ang="0">
                  <a:pos x="96" y="8"/>
                </a:cxn>
                <a:cxn ang="0">
                  <a:pos x="144" y="152"/>
                </a:cxn>
                <a:cxn ang="0">
                  <a:pos x="240" y="152"/>
                </a:cxn>
                <a:cxn ang="0">
                  <a:pos x="240" y="248"/>
                </a:cxn>
              </a:cxnLst>
              <a:rect l="0" t="0" r="r" b="b"/>
              <a:pathLst>
                <a:path w="256" h="248">
                  <a:moveTo>
                    <a:pt x="0" y="104"/>
                  </a:moveTo>
                  <a:cubicBezTo>
                    <a:pt x="36" y="52"/>
                    <a:pt x="72" y="0"/>
                    <a:pt x="96" y="8"/>
                  </a:cubicBezTo>
                  <a:cubicBezTo>
                    <a:pt x="120" y="16"/>
                    <a:pt x="120" y="128"/>
                    <a:pt x="144" y="152"/>
                  </a:cubicBezTo>
                  <a:cubicBezTo>
                    <a:pt x="168" y="176"/>
                    <a:pt x="224" y="136"/>
                    <a:pt x="240" y="152"/>
                  </a:cubicBezTo>
                  <a:cubicBezTo>
                    <a:pt x="256" y="168"/>
                    <a:pt x="248" y="208"/>
                    <a:pt x="240" y="248"/>
                  </a:cubicBezTo>
                </a:path>
              </a:pathLst>
            </a:custGeom>
            <a:noFill/>
            <a:ln w="25400" cap="flat" cmpd="sng">
              <a:solidFill>
                <a:schemeClr val="tx2"/>
              </a:solidFill>
              <a:prstDash val="solid"/>
              <a:miter lim="800000"/>
              <a:headEnd type="none" w="med" len="med"/>
              <a:tailEnd type="none" w="med" len="med"/>
            </a:ln>
            <a:effectLst/>
          </p:spPr>
          <p:txBody>
            <a:bodyPr wrap="none"/>
            <a:lstStyle/>
            <a:p>
              <a:endParaRPr lang="en-US"/>
            </a:p>
          </p:txBody>
        </p:sp>
        <p:sp>
          <p:nvSpPr>
            <p:cNvPr id="22585" name="Freeform 57"/>
            <p:cNvSpPr>
              <a:spLocks/>
            </p:cNvSpPr>
            <p:nvPr/>
          </p:nvSpPr>
          <p:spPr bwMode="auto">
            <a:xfrm>
              <a:off x="4733454" y="3334638"/>
              <a:ext cx="171401" cy="155101"/>
            </a:xfrm>
            <a:custGeom>
              <a:avLst/>
              <a:gdLst/>
              <a:ahLst/>
              <a:cxnLst>
                <a:cxn ang="0">
                  <a:pos x="144" y="112"/>
                </a:cxn>
                <a:cxn ang="0">
                  <a:pos x="48" y="112"/>
                </a:cxn>
                <a:cxn ang="0">
                  <a:pos x="48" y="16"/>
                </a:cxn>
                <a:cxn ang="0">
                  <a:pos x="0" y="16"/>
                </a:cxn>
              </a:cxnLst>
              <a:rect l="0" t="0" r="r" b="b"/>
              <a:pathLst>
                <a:path w="144" h="128">
                  <a:moveTo>
                    <a:pt x="144" y="112"/>
                  </a:moveTo>
                  <a:cubicBezTo>
                    <a:pt x="104" y="120"/>
                    <a:pt x="64" y="128"/>
                    <a:pt x="48" y="112"/>
                  </a:cubicBezTo>
                  <a:cubicBezTo>
                    <a:pt x="32" y="96"/>
                    <a:pt x="56" y="32"/>
                    <a:pt x="48" y="16"/>
                  </a:cubicBezTo>
                  <a:cubicBezTo>
                    <a:pt x="40" y="0"/>
                    <a:pt x="20" y="8"/>
                    <a:pt x="0" y="16"/>
                  </a:cubicBezTo>
                </a:path>
              </a:pathLst>
            </a:custGeom>
            <a:noFill/>
            <a:ln w="25400" cap="flat" cmpd="sng">
              <a:solidFill>
                <a:srgbClr val="339966"/>
              </a:solidFill>
              <a:prstDash val="solid"/>
              <a:miter lim="800000"/>
              <a:headEnd type="none" w="med" len="med"/>
              <a:tailEnd type="none" w="med" len="med"/>
            </a:ln>
            <a:effectLst/>
          </p:spPr>
          <p:txBody>
            <a:bodyPr wrap="none"/>
            <a:lstStyle/>
            <a:p>
              <a:endParaRPr lang="en-US"/>
            </a:p>
          </p:txBody>
        </p:sp>
        <p:sp>
          <p:nvSpPr>
            <p:cNvPr id="22586" name="Freeform 58"/>
            <p:cNvSpPr>
              <a:spLocks/>
            </p:cNvSpPr>
            <p:nvPr/>
          </p:nvSpPr>
          <p:spPr bwMode="auto">
            <a:xfrm>
              <a:off x="4790588" y="3237699"/>
              <a:ext cx="257102" cy="174489"/>
            </a:xfrm>
            <a:custGeom>
              <a:avLst/>
              <a:gdLst/>
              <a:ahLst/>
              <a:cxnLst>
                <a:cxn ang="0">
                  <a:pos x="0" y="144"/>
                </a:cxn>
                <a:cxn ang="0">
                  <a:pos x="192" y="96"/>
                </a:cxn>
                <a:cxn ang="0">
                  <a:pos x="144" y="0"/>
                </a:cxn>
              </a:cxnLst>
              <a:rect l="0" t="0" r="r" b="b"/>
              <a:pathLst>
                <a:path w="216" h="144">
                  <a:moveTo>
                    <a:pt x="0" y="144"/>
                  </a:moveTo>
                  <a:cubicBezTo>
                    <a:pt x="84" y="132"/>
                    <a:pt x="168" y="120"/>
                    <a:pt x="192" y="96"/>
                  </a:cubicBezTo>
                  <a:cubicBezTo>
                    <a:pt x="216" y="72"/>
                    <a:pt x="180" y="36"/>
                    <a:pt x="144" y="0"/>
                  </a:cubicBezTo>
                </a:path>
              </a:pathLst>
            </a:custGeom>
            <a:noFill/>
            <a:ln w="25400" cap="flat" cmpd="sng">
              <a:solidFill>
                <a:schemeClr val="accent2"/>
              </a:solidFill>
              <a:prstDash val="solid"/>
              <a:miter lim="800000"/>
              <a:headEnd type="none" w="med" len="med"/>
              <a:tailEnd type="none" w="med" len="med"/>
            </a:ln>
            <a:effectLst/>
          </p:spPr>
          <p:txBody>
            <a:bodyPr wrap="none"/>
            <a:lstStyle/>
            <a:p>
              <a:endParaRPr lang="en-US"/>
            </a:p>
          </p:txBody>
        </p:sp>
        <p:sp>
          <p:nvSpPr>
            <p:cNvPr id="22587" name="Freeform 59"/>
            <p:cNvSpPr>
              <a:spLocks/>
            </p:cNvSpPr>
            <p:nvPr/>
          </p:nvSpPr>
          <p:spPr bwMode="auto">
            <a:xfrm>
              <a:off x="4961989" y="3237699"/>
              <a:ext cx="228534" cy="348979"/>
            </a:xfrm>
            <a:custGeom>
              <a:avLst/>
              <a:gdLst/>
              <a:ahLst/>
              <a:cxnLst>
                <a:cxn ang="0">
                  <a:pos x="0" y="288"/>
                </a:cxn>
                <a:cxn ang="0">
                  <a:pos x="96" y="240"/>
                </a:cxn>
                <a:cxn ang="0">
                  <a:pos x="96" y="144"/>
                </a:cxn>
                <a:cxn ang="0">
                  <a:pos x="192" y="0"/>
                </a:cxn>
              </a:cxnLst>
              <a:rect l="0" t="0" r="r" b="b"/>
              <a:pathLst>
                <a:path w="192" h="288">
                  <a:moveTo>
                    <a:pt x="0" y="288"/>
                  </a:moveTo>
                  <a:cubicBezTo>
                    <a:pt x="40" y="276"/>
                    <a:pt x="80" y="264"/>
                    <a:pt x="96" y="240"/>
                  </a:cubicBezTo>
                  <a:cubicBezTo>
                    <a:pt x="112" y="216"/>
                    <a:pt x="80" y="184"/>
                    <a:pt x="96" y="144"/>
                  </a:cubicBezTo>
                  <a:cubicBezTo>
                    <a:pt x="112" y="104"/>
                    <a:pt x="152" y="52"/>
                    <a:pt x="192" y="0"/>
                  </a:cubicBezTo>
                </a:path>
              </a:pathLst>
            </a:custGeom>
            <a:noFill/>
            <a:ln w="25400" cap="flat" cmpd="sng">
              <a:solidFill>
                <a:srgbClr val="33CCCC"/>
              </a:solidFill>
              <a:prstDash val="solid"/>
              <a:miter lim="800000"/>
              <a:headEnd type="none" w="med" len="med"/>
              <a:tailEnd type="none" w="med" len="med"/>
            </a:ln>
            <a:effectLst/>
          </p:spPr>
          <p:txBody>
            <a:bodyPr wrap="none"/>
            <a:lstStyle/>
            <a:p>
              <a:endParaRPr lang="en-US"/>
            </a:p>
          </p:txBody>
        </p:sp>
        <p:sp>
          <p:nvSpPr>
            <p:cNvPr id="22588" name="Freeform 60"/>
            <p:cNvSpPr>
              <a:spLocks/>
            </p:cNvSpPr>
            <p:nvPr/>
          </p:nvSpPr>
          <p:spPr bwMode="auto">
            <a:xfrm>
              <a:off x="5104823" y="3237699"/>
              <a:ext cx="228534" cy="203571"/>
            </a:xfrm>
            <a:custGeom>
              <a:avLst/>
              <a:gdLst/>
              <a:ahLst/>
              <a:cxnLst>
                <a:cxn ang="0">
                  <a:pos x="24" y="48"/>
                </a:cxn>
                <a:cxn ang="0">
                  <a:pos x="24" y="144"/>
                </a:cxn>
                <a:cxn ang="0">
                  <a:pos x="168" y="144"/>
                </a:cxn>
                <a:cxn ang="0">
                  <a:pos x="168" y="0"/>
                </a:cxn>
              </a:cxnLst>
              <a:rect l="0" t="0" r="r" b="b"/>
              <a:pathLst>
                <a:path w="192" h="168">
                  <a:moveTo>
                    <a:pt x="24" y="48"/>
                  </a:moveTo>
                  <a:cubicBezTo>
                    <a:pt x="12" y="88"/>
                    <a:pt x="0" y="128"/>
                    <a:pt x="24" y="144"/>
                  </a:cubicBezTo>
                  <a:cubicBezTo>
                    <a:pt x="48" y="160"/>
                    <a:pt x="144" y="168"/>
                    <a:pt x="168" y="144"/>
                  </a:cubicBezTo>
                  <a:cubicBezTo>
                    <a:pt x="192" y="120"/>
                    <a:pt x="180" y="60"/>
                    <a:pt x="168" y="0"/>
                  </a:cubicBezTo>
                </a:path>
              </a:pathLst>
            </a:custGeom>
            <a:noFill/>
            <a:ln w="25400" cap="flat" cmpd="sng">
              <a:solidFill>
                <a:srgbClr val="FF9900"/>
              </a:solidFill>
              <a:prstDash val="solid"/>
              <a:miter lim="800000"/>
              <a:headEnd type="none" w="med" len="med"/>
              <a:tailEnd type="none" w="med" len="med"/>
            </a:ln>
            <a:effectLst/>
          </p:spPr>
          <p:txBody>
            <a:bodyPr wrap="none"/>
            <a:lstStyle/>
            <a:p>
              <a:endParaRPr lang="en-US"/>
            </a:p>
          </p:txBody>
        </p:sp>
        <p:sp>
          <p:nvSpPr>
            <p:cNvPr id="22589" name="Freeform 61"/>
            <p:cNvSpPr>
              <a:spLocks/>
            </p:cNvSpPr>
            <p:nvPr/>
          </p:nvSpPr>
          <p:spPr bwMode="auto">
            <a:xfrm>
              <a:off x="5076256" y="3429152"/>
              <a:ext cx="198778" cy="215688"/>
            </a:xfrm>
            <a:custGeom>
              <a:avLst/>
              <a:gdLst/>
              <a:ahLst/>
              <a:cxnLst>
                <a:cxn ang="0">
                  <a:pos x="136" y="0"/>
                </a:cxn>
                <a:cxn ang="0">
                  <a:pos x="144" y="130"/>
                </a:cxn>
                <a:cxn ang="0">
                  <a:pos x="0" y="178"/>
                </a:cxn>
              </a:cxnLst>
              <a:rect l="0" t="0" r="r" b="b"/>
              <a:pathLst>
                <a:path w="167" h="178">
                  <a:moveTo>
                    <a:pt x="136" y="0"/>
                  </a:moveTo>
                  <a:cubicBezTo>
                    <a:pt x="137" y="21"/>
                    <a:pt x="167" y="100"/>
                    <a:pt x="144" y="130"/>
                  </a:cubicBezTo>
                  <a:cubicBezTo>
                    <a:pt x="121" y="160"/>
                    <a:pt x="60" y="166"/>
                    <a:pt x="0" y="178"/>
                  </a:cubicBezTo>
                </a:path>
              </a:pathLst>
            </a:custGeom>
            <a:noFill/>
            <a:ln w="25400" cap="flat" cmpd="sng">
              <a:solidFill>
                <a:srgbClr val="FFFF99"/>
              </a:solidFill>
              <a:prstDash val="solid"/>
              <a:miter lim="800000"/>
              <a:headEnd type="none" w="med" len="med"/>
              <a:tailEnd type="none" w="med" len="med"/>
            </a:ln>
            <a:effectLst/>
          </p:spPr>
          <p:txBody>
            <a:bodyPr wrap="none"/>
            <a:lstStyle/>
            <a:p>
              <a:endParaRPr lang="en-US"/>
            </a:p>
          </p:txBody>
        </p:sp>
        <p:sp>
          <p:nvSpPr>
            <p:cNvPr id="22590" name="Freeform 62"/>
            <p:cNvSpPr>
              <a:spLocks/>
            </p:cNvSpPr>
            <p:nvPr/>
          </p:nvSpPr>
          <p:spPr bwMode="auto">
            <a:xfrm>
              <a:off x="5247658" y="3295863"/>
              <a:ext cx="266624" cy="261734"/>
            </a:xfrm>
            <a:custGeom>
              <a:avLst/>
              <a:gdLst/>
              <a:ahLst/>
              <a:cxnLst>
                <a:cxn ang="0">
                  <a:pos x="0" y="192"/>
                </a:cxn>
                <a:cxn ang="0">
                  <a:pos x="192" y="192"/>
                </a:cxn>
                <a:cxn ang="0">
                  <a:pos x="192" y="48"/>
                </a:cxn>
                <a:cxn ang="0">
                  <a:pos x="48" y="0"/>
                </a:cxn>
              </a:cxnLst>
              <a:rect l="0" t="0" r="r" b="b"/>
              <a:pathLst>
                <a:path w="224" h="216">
                  <a:moveTo>
                    <a:pt x="0" y="192"/>
                  </a:moveTo>
                  <a:cubicBezTo>
                    <a:pt x="80" y="204"/>
                    <a:pt x="160" y="216"/>
                    <a:pt x="192" y="192"/>
                  </a:cubicBezTo>
                  <a:cubicBezTo>
                    <a:pt x="224" y="168"/>
                    <a:pt x="216" y="80"/>
                    <a:pt x="192" y="48"/>
                  </a:cubicBezTo>
                  <a:cubicBezTo>
                    <a:pt x="168" y="16"/>
                    <a:pt x="108" y="8"/>
                    <a:pt x="48" y="0"/>
                  </a:cubicBezTo>
                </a:path>
              </a:pathLst>
            </a:custGeom>
            <a:noFill/>
            <a:ln w="25400" cap="flat" cmpd="sng">
              <a:solidFill>
                <a:srgbClr val="0000FF"/>
              </a:solidFill>
              <a:prstDash val="solid"/>
              <a:miter lim="800000"/>
              <a:headEnd type="none" w="med" len="med"/>
              <a:tailEnd type="none" w="med" len="med"/>
            </a:ln>
            <a:effectLst/>
          </p:spPr>
          <p:txBody>
            <a:bodyPr wrap="none"/>
            <a:lstStyle/>
            <a:p>
              <a:endParaRPr lang="en-US"/>
            </a:p>
          </p:txBody>
        </p:sp>
        <p:sp>
          <p:nvSpPr>
            <p:cNvPr id="22592" name="Freeform 64"/>
            <p:cNvSpPr>
              <a:spLocks/>
            </p:cNvSpPr>
            <p:nvPr/>
          </p:nvSpPr>
          <p:spPr bwMode="auto">
            <a:xfrm>
              <a:off x="5476192" y="3237699"/>
              <a:ext cx="199968" cy="174489"/>
            </a:xfrm>
            <a:custGeom>
              <a:avLst/>
              <a:gdLst/>
              <a:ahLst/>
              <a:cxnLst>
                <a:cxn ang="0">
                  <a:pos x="0" y="144"/>
                </a:cxn>
                <a:cxn ang="0">
                  <a:pos x="144" y="96"/>
                </a:cxn>
                <a:cxn ang="0">
                  <a:pos x="144" y="0"/>
                </a:cxn>
              </a:cxnLst>
              <a:rect l="0" t="0" r="r" b="b"/>
              <a:pathLst>
                <a:path w="168" h="144">
                  <a:moveTo>
                    <a:pt x="0" y="144"/>
                  </a:moveTo>
                  <a:cubicBezTo>
                    <a:pt x="60" y="132"/>
                    <a:pt x="120" y="120"/>
                    <a:pt x="144" y="96"/>
                  </a:cubicBezTo>
                  <a:cubicBezTo>
                    <a:pt x="168" y="72"/>
                    <a:pt x="156" y="36"/>
                    <a:pt x="144" y="0"/>
                  </a:cubicBezTo>
                </a:path>
              </a:pathLst>
            </a:custGeom>
            <a:noFill/>
            <a:ln w="25400" cap="flat" cmpd="sng">
              <a:solidFill>
                <a:schemeClr val="accent1"/>
              </a:solidFill>
              <a:prstDash val="solid"/>
              <a:miter lim="800000"/>
              <a:headEnd type="none" w="med" len="med"/>
              <a:tailEnd type="none" w="med" len="med"/>
            </a:ln>
            <a:effectLst/>
          </p:spPr>
          <p:txBody>
            <a:bodyPr wrap="none"/>
            <a:lstStyle/>
            <a:p>
              <a:endParaRPr lang="en-US"/>
            </a:p>
          </p:txBody>
        </p:sp>
        <p:sp>
          <p:nvSpPr>
            <p:cNvPr id="22593" name="Freeform 65"/>
            <p:cNvSpPr>
              <a:spLocks/>
            </p:cNvSpPr>
            <p:nvPr/>
          </p:nvSpPr>
          <p:spPr bwMode="auto">
            <a:xfrm>
              <a:off x="5295268" y="3528515"/>
              <a:ext cx="133311" cy="232652"/>
            </a:xfrm>
            <a:custGeom>
              <a:avLst/>
              <a:gdLst/>
              <a:ahLst/>
              <a:cxnLst>
                <a:cxn ang="0">
                  <a:pos x="56" y="0"/>
                </a:cxn>
                <a:cxn ang="0">
                  <a:pos x="8" y="96"/>
                </a:cxn>
                <a:cxn ang="0">
                  <a:pos x="104" y="96"/>
                </a:cxn>
                <a:cxn ang="0">
                  <a:pos x="56" y="192"/>
                </a:cxn>
              </a:cxnLst>
              <a:rect l="0" t="0" r="r" b="b"/>
              <a:pathLst>
                <a:path w="112" h="192">
                  <a:moveTo>
                    <a:pt x="56" y="0"/>
                  </a:moveTo>
                  <a:cubicBezTo>
                    <a:pt x="28" y="40"/>
                    <a:pt x="0" y="80"/>
                    <a:pt x="8" y="96"/>
                  </a:cubicBezTo>
                  <a:cubicBezTo>
                    <a:pt x="16" y="112"/>
                    <a:pt x="96" y="80"/>
                    <a:pt x="104" y="96"/>
                  </a:cubicBezTo>
                  <a:cubicBezTo>
                    <a:pt x="112" y="112"/>
                    <a:pt x="84" y="152"/>
                    <a:pt x="56" y="192"/>
                  </a:cubicBezTo>
                </a:path>
              </a:pathLst>
            </a:custGeom>
            <a:noFill/>
            <a:ln w="25400" cap="flat" cmpd="sng">
              <a:solidFill>
                <a:srgbClr val="008080"/>
              </a:solidFill>
              <a:prstDash val="solid"/>
              <a:miter lim="800000"/>
              <a:headEnd type="none" w="med" len="med"/>
              <a:tailEnd type="none" w="med" len="med"/>
            </a:ln>
            <a:effectLst/>
          </p:spPr>
          <p:txBody>
            <a:bodyPr wrap="none"/>
            <a:lstStyle/>
            <a:p>
              <a:endParaRPr lang="en-US"/>
            </a:p>
          </p:txBody>
        </p:sp>
        <p:sp>
          <p:nvSpPr>
            <p:cNvPr id="22594" name="Freeform 66"/>
            <p:cNvSpPr>
              <a:spLocks/>
            </p:cNvSpPr>
            <p:nvPr/>
          </p:nvSpPr>
          <p:spPr bwMode="auto">
            <a:xfrm>
              <a:off x="5476192" y="3489739"/>
              <a:ext cx="190445" cy="271427"/>
            </a:xfrm>
            <a:custGeom>
              <a:avLst/>
              <a:gdLst/>
              <a:ahLst/>
              <a:cxnLst>
                <a:cxn ang="0">
                  <a:pos x="0" y="32"/>
                </a:cxn>
                <a:cxn ang="0">
                  <a:pos x="144" y="32"/>
                </a:cxn>
                <a:cxn ang="0">
                  <a:pos x="96" y="224"/>
                </a:cxn>
              </a:cxnLst>
              <a:rect l="0" t="0" r="r" b="b"/>
              <a:pathLst>
                <a:path w="160" h="224">
                  <a:moveTo>
                    <a:pt x="0" y="32"/>
                  </a:moveTo>
                  <a:cubicBezTo>
                    <a:pt x="64" y="16"/>
                    <a:pt x="128" y="0"/>
                    <a:pt x="144" y="32"/>
                  </a:cubicBezTo>
                  <a:cubicBezTo>
                    <a:pt x="160" y="64"/>
                    <a:pt x="128" y="144"/>
                    <a:pt x="96" y="224"/>
                  </a:cubicBezTo>
                </a:path>
              </a:pathLst>
            </a:custGeom>
            <a:noFill/>
            <a:ln w="25400" cap="flat" cmpd="sng">
              <a:solidFill>
                <a:srgbClr val="FF0000"/>
              </a:solidFill>
              <a:prstDash val="solid"/>
              <a:miter lim="800000"/>
              <a:headEnd type="none" w="med" len="med"/>
              <a:tailEnd type="none" w="med" len="med"/>
            </a:ln>
            <a:effectLst/>
          </p:spPr>
          <p:txBody>
            <a:bodyPr wrap="none"/>
            <a:lstStyle/>
            <a:p>
              <a:endParaRPr lang="en-US"/>
            </a:p>
          </p:txBody>
        </p:sp>
        <p:sp>
          <p:nvSpPr>
            <p:cNvPr id="22595" name="Freeform 67"/>
            <p:cNvSpPr>
              <a:spLocks/>
            </p:cNvSpPr>
            <p:nvPr/>
          </p:nvSpPr>
          <p:spPr bwMode="auto">
            <a:xfrm>
              <a:off x="5647593" y="3237699"/>
              <a:ext cx="285668" cy="290816"/>
            </a:xfrm>
            <a:custGeom>
              <a:avLst/>
              <a:gdLst/>
              <a:ahLst/>
              <a:cxnLst>
                <a:cxn ang="0">
                  <a:pos x="0" y="240"/>
                </a:cxn>
                <a:cxn ang="0">
                  <a:pos x="96" y="48"/>
                </a:cxn>
                <a:cxn ang="0">
                  <a:pos x="240" y="0"/>
                </a:cxn>
              </a:cxnLst>
              <a:rect l="0" t="0" r="r" b="b"/>
              <a:pathLst>
                <a:path w="240" h="240">
                  <a:moveTo>
                    <a:pt x="0" y="240"/>
                  </a:moveTo>
                  <a:cubicBezTo>
                    <a:pt x="28" y="164"/>
                    <a:pt x="56" y="88"/>
                    <a:pt x="96" y="48"/>
                  </a:cubicBezTo>
                  <a:cubicBezTo>
                    <a:pt x="136" y="8"/>
                    <a:pt x="188" y="4"/>
                    <a:pt x="240" y="0"/>
                  </a:cubicBezTo>
                </a:path>
              </a:pathLst>
            </a:custGeom>
            <a:noFill/>
            <a:ln w="25400" cap="flat" cmpd="sng">
              <a:solidFill>
                <a:srgbClr val="FF00FF"/>
              </a:solidFill>
              <a:prstDash val="solid"/>
              <a:miter lim="800000"/>
              <a:headEnd type="none" w="med" len="med"/>
              <a:tailEnd type="none" w="med" len="med"/>
            </a:ln>
            <a:effectLst/>
          </p:spPr>
          <p:txBody>
            <a:bodyPr wrap="none"/>
            <a:lstStyle/>
            <a:p>
              <a:endParaRPr lang="en-US"/>
            </a:p>
          </p:txBody>
        </p:sp>
        <p:sp>
          <p:nvSpPr>
            <p:cNvPr id="22596" name="Freeform 68"/>
            <p:cNvSpPr>
              <a:spLocks/>
            </p:cNvSpPr>
            <p:nvPr/>
          </p:nvSpPr>
          <p:spPr bwMode="auto">
            <a:xfrm>
              <a:off x="5971350" y="3237699"/>
              <a:ext cx="247580" cy="174489"/>
            </a:xfrm>
            <a:custGeom>
              <a:avLst/>
              <a:gdLst/>
              <a:ahLst/>
              <a:cxnLst>
                <a:cxn ang="0">
                  <a:pos x="208" y="144"/>
                </a:cxn>
                <a:cxn ang="0">
                  <a:pos x="16" y="96"/>
                </a:cxn>
                <a:cxn ang="0">
                  <a:pos x="112" y="0"/>
                </a:cxn>
              </a:cxnLst>
              <a:rect l="0" t="0" r="r" b="b"/>
              <a:pathLst>
                <a:path w="208" h="144">
                  <a:moveTo>
                    <a:pt x="208" y="144"/>
                  </a:moveTo>
                  <a:cubicBezTo>
                    <a:pt x="120" y="132"/>
                    <a:pt x="32" y="120"/>
                    <a:pt x="16" y="96"/>
                  </a:cubicBezTo>
                  <a:cubicBezTo>
                    <a:pt x="0" y="72"/>
                    <a:pt x="56" y="36"/>
                    <a:pt x="112" y="0"/>
                  </a:cubicBezTo>
                </a:path>
              </a:pathLst>
            </a:custGeom>
            <a:noFill/>
            <a:ln w="25400" cap="flat" cmpd="sng">
              <a:solidFill>
                <a:srgbClr val="00FF00"/>
              </a:solidFill>
              <a:prstDash val="solid"/>
              <a:miter lim="800000"/>
              <a:headEnd type="none" w="med" len="med"/>
              <a:tailEnd type="none" w="med" len="med"/>
            </a:ln>
            <a:effectLst/>
          </p:spPr>
          <p:txBody>
            <a:bodyPr wrap="none"/>
            <a:lstStyle/>
            <a:p>
              <a:endParaRPr lang="en-US"/>
            </a:p>
          </p:txBody>
        </p:sp>
        <p:sp>
          <p:nvSpPr>
            <p:cNvPr id="22597" name="Freeform 69"/>
            <p:cNvSpPr>
              <a:spLocks/>
            </p:cNvSpPr>
            <p:nvPr/>
          </p:nvSpPr>
          <p:spPr bwMode="auto">
            <a:xfrm>
              <a:off x="5704726" y="3354026"/>
              <a:ext cx="342801" cy="126020"/>
            </a:xfrm>
            <a:custGeom>
              <a:avLst/>
              <a:gdLst/>
              <a:ahLst/>
              <a:cxnLst>
                <a:cxn ang="0">
                  <a:pos x="0" y="48"/>
                </a:cxn>
                <a:cxn ang="0">
                  <a:pos x="144" y="96"/>
                </a:cxn>
                <a:cxn ang="0">
                  <a:pos x="288" y="0"/>
                </a:cxn>
              </a:cxnLst>
              <a:rect l="0" t="0" r="r" b="b"/>
              <a:pathLst>
                <a:path w="288" h="104">
                  <a:moveTo>
                    <a:pt x="0" y="48"/>
                  </a:moveTo>
                  <a:cubicBezTo>
                    <a:pt x="48" y="76"/>
                    <a:pt x="96" y="104"/>
                    <a:pt x="144" y="96"/>
                  </a:cubicBezTo>
                  <a:cubicBezTo>
                    <a:pt x="192" y="88"/>
                    <a:pt x="240" y="44"/>
                    <a:pt x="288" y="0"/>
                  </a:cubicBezTo>
                </a:path>
              </a:pathLst>
            </a:custGeom>
            <a:noFill/>
            <a:ln w="25400" cap="flat" cmpd="sng">
              <a:solidFill>
                <a:schemeClr val="tx1"/>
              </a:solidFill>
              <a:prstDash val="solid"/>
              <a:miter lim="800000"/>
              <a:headEnd type="none" w="med" len="med"/>
              <a:tailEnd type="none" w="med" len="med"/>
            </a:ln>
            <a:effectLst/>
          </p:spPr>
          <p:txBody>
            <a:bodyPr wrap="none"/>
            <a:lstStyle/>
            <a:p>
              <a:endParaRPr lang="en-US"/>
            </a:p>
          </p:txBody>
        </p:sp>
        <p:sp>
          <p:nvSpPr>
            <p:cNvPr id="22598" name="Freeform 70"/>
            <p:cNvSpPr>
              <a:spLocks/>
            </p:cNvSpPr>
            <p:nvPr/>
          </p:nvSpPr>
          <p:spPr bwMode="auto">
            <a:xfrm>
              <a:off x="5847561" y="3470352"/>
              <a:ext cx="199968" cy="135714"/>
            </a:xfrm>
            <a:custGeom>
              <a:avLst/>
              <a:gdLst/>
              <a:ahLst/>
              <a:cxnLst>
                <a:cxn ang="0">
                  <a:pos x="24" y="0"/>
                </a:cxn>
                <a:cxn ang="0">
                  <a:pos x="24" y="96"/>
                </a:cxn>
                <a:cxn ang="0">
                  <a:pos x="168" y="96"/>
                </a:cxn>
              </a:cxnLst>
              <a:rect l="0" t="0" r="r" b="b"/>
              <a:pathLst>
                <a:path w="168" h="112">
                  <a:moveTo>
                    <a:pt x="24" y="0"/>
                  </a:moveTo>
                  <a:cubicBezTo>
                    <a:pt x="12" y="40"/>
                    <a:pt x="0" y="80"/>
                    <a:pt x="24" y="96"/>
                  </a:cubicBezTo>
                  <a:cubicBezTo>
                    <a:pt x="48" y="112"/>
                    <a:pt x="108" y="104"/>
                    <a:pt x="168" y="96"/>
                  </a:cubicBezTo>
                </a:path>
              </a:pathLst>
            </a:custGeom>
            <a:noFill/>
            <a:ln w="25400" cap="flat" cmpd="sng">
              <a:solidFill>
                <a:schemeClr val="tx1"/>
              </a:solidFill>
              <a:prstDash val="solid"/>
              <a:miter lim="800000"/>
              <a:headEnd type="none" w="med" len="med"/>
              <a:tailEnd type="none" w="med" len="med"/>
            </a:ln>
            <a:effectLst/>
          </p:spPr>
          <p:txBody>
            <a:bodyPr wrap="none"/>
            <a:lstStyle/>
            <a:p>
              <a:endParaRPr lang="en-US"/>
            </a:p>
          </p:txBody>
        </p:sp>
        <p:sp>
          <p:nvSpPr>
            <p:cNvPr id="22599" name="Freeform 71"/>
            <p:cNvSpPr>
              <a:spLocks/>
            </p:cNvSpPr>
            <p:nvPr/>
          </p:nvSpPr>
          <p:spPr bwMode="auto">
            <a:xfrm>
              <a:off x="5647593" y="3586678"/>
              <a:ext cx="228534" cy="67857"/>
            </a:xfrm>
            <a:custGeom>
              <a:avLst/>
              <a:gdLst/>
              <a:ahLst/>
              <a:cxnLst>
                <a:cxn ang="0">
                  <a:pos x="0" y="48"/>
                </a:cxn>
                <a:cxn ang="0">
                  <a:pos x="144" y="48"/>
                </a:cxn>
                <a:cxn ang="0">
                  <a:pos x="192" y="0"/>
                </a:cxn>
              </a:cxnLst>
              <a:rect l="0" t="0" r="r" b="b"/>
              <a:pathLst>
                <a:path w="192" h="56">
                  <a:moveTo>
                    <a:pt x="0" y="48"/>
                  </a:moveTo>
                  <a:cubicBezTo>
                    <a:pt x="56" y="52"/>
                    <a:pt x="112" y="56"/>
                    <a:pt x="144" y="48"/>
                  </a:cubicBezTo>
                  <a:cubicBezTo>
                    <a:pt x="176" y="40"/>
                    <a:pt x="184" y="20"/>
                    <a:pt x="192" y="0"/>
                  </a:cubicBezTo>
                </a:path>
              </a:pathLst>
            </a:custGeom>
            <a:noFill/>
            <a:ln w="25400" cap="flat" cmpd="sng">
              <a:solidFill>
                <a:srgbClr val="00FFFF"/>
              </a:solidFill>
              <a:prstDash val="solid"/>
              <a:miter lim="800000"/>
              <a:headEnd type="none" w="med" len="med"/>
              <a:tailEnd type="none" w="med" len="med"/>
            </a:ln>
            <a:effectLst/>
          </p:spPr>
          <p:txBody>
            <a:bodyPr wrap="none"/>
            <a:lstStyle/>
            <a:p>
              <a:endParaRPr lang="en-US"/>
            </a:p>
          </p:txBody>
        </p:sp>
        <p:sp>
          <p:nvSpPr>
            <p:cNvPr id="60" name="Line 33"/>
            <p:cNvSpPr>
              <a:spLocks noChangeShapeType="1"/>
            </p:cNvSpPr>
            <p:nvPr/>
          </p:nvSpPr>
          <p:spPr bwMode="auto">
            <a:xfrm>
              <a:off x="4332331" y="3761167"/>
              <a:ext cx="0" cy="581631"/>
            </a:xfrm>
            <a:prstGeom prst="line">
              <a:avLst/>
            </a:prstGeom>
            <a:noFill/>
            <a:ln w="19050">
              <a:solidFill>
                <a:schemeClr val="tx1"/>
              </a:solidFill>
              <a:miter lim="800000"/>
              <a:headEnd/>
              <a:tailEnd/>
            </a:ln>
            <a:effectLst/>
          </p:spPr>
          <p:txBody>
            <a:bodyPr wrap="none"/>
            <a:lstStyle/>
            <a:p>
              <a:endParaRPr lang="en-US"/>
            </a:p>
          </p:txBody>
        </p:sp>
        <p:sp>
          <p:nvSpPr>
            <p:cNvPr id="61" name="Line 33"/>
            <p:cNvSpPr>
              <a:spLocks noChangeShapeType="1"/>
            </p:cNvSpPr>
            <p:nvPr/>
          </p:nvSpPr>
          <p:spPr bwMode="auto">
            <a:xfrm>
              <a:off x="5874938" y="3761167"/>
              <a:ext cx="0" cy="581631"/>
            </a:xfrm>
            <a:prstGeom prst="line">
              <a:avLst/>
            </a:prstGeom>
            <a:noFill/>
            <a:ln w="19050">
              <a:solidFill>
                <a:schemeClr val="tx1"/>
              </a:solidFill>
              <a:miter lim="800000"/>
              <a:headEnd/>
              <a:tailEnd/>
            </a:ln>
            <a:effectLst/>
          </p:spPr>
          <p:txBody>
            <a:bodyPr wrap="none"/>
            <a:lstStyle/>
            <a:p>
              <a:endParaRPr lang="en-US"/>
            </a:p>
          </p:txBody>
        </p:sp>
        <p:sp>
          <p:nvSpPr>
            <p:cNvPr id="62" name="Line 33"/>
            <p:cNvSpPr>
              <a:spLocks noChangeShapeType="1"/>
            </p:cNvSpPr>
            <p:nvPr/>
          </p:nvSpPr>
          <p:spPr bwMode="auto">
            <a:xfrm>
              <a:off x="6398964" y="3237697"/>
              <a:ext cx="0" cy="581631"/>
            </a:xfrm>
            <a:prstGeom prst="line">
              <a:avLst/>
            </a:prstGeom>
            <a:noFill/>
            <a:ln w="19050">
              <a:solidFill>
                <a:schemeClr val="tx1"/>
              </a:solidFill>
              <a:miter lim="800000"/>
              <a:headEnd/>
              <a:tailEnd/>
            </a:ln>
            <a:effectLst/>
          </p:spPr>
          <p:txBody>
            <a:bodyPr wrap="none"/>
            <a:lstStyle/>
            <a:p>
              <a:endParaRPr lang="en-US"/>
            </a:p>
          </p:txBody>
        </p:sp>
        <p:cxnSp>
          <p:nvCxnSpPr>
            <p:cNvPr id="66" name="Straight Connector 65"/>
            <p:cNvCxnSpPr>
              <a:stCxn id="60" idx="1"/>
            </p:cNvCxnSpPr>
            <p:nvPr/>
          </p:nvCxnSpPr>
          <p:spPr>
            <a:xfrm rot="5400000" flipH="1" flipV="1">
              <a:off x="5103625" y="3571491"/>
              <a:ext cx="1212" cy="15426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endCxn id="62" idx="1"/>
            </p:cNvCxnSpPr>
            <p:nvPr/>
          </p:nvCxnSpPr>
          <p:spPr>
            <a:xfrm rot="5400000" flipH="1" flipV="1">
              <a:off x="5880132" y="3823959"/>
              <a:ext cx="523468" cy="5142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rot="5400000">
              <a:off x="4451739" y="4053040"/>
              <a:ext cx="580716" cy="1596"/>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rot="5400000">
              <a:off x="4804556" y="4023363"/>
              <a:ext cx="580716" cy="15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rot="5400000">
              <a:off x="5109264" y="4023364"/>
              <a:ext cx="580716" cy="159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rot="5400000">
              <a:off x="5318555" y="4023363"/>
              <a:ext cx="580716" cy="159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rot="5400000">
              <a:off x="5733125" y="3922297"/>
              <a:ext cx="580716" cy="15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5400000">
              <a:off x="5949014" y="3718560"/>
              <a:ext cx="580716" cy="1596"/>
            </a:xfrm>
            <a:prstGeom prst="line">
              <a:avLst/>
            </a:prstGeom>
            <a:ln w="19050">
              <a:solidFill>
                <a:srgbClr val="00F22E"/>
              </a:solidFill>
            </a:ln>
          </p:spPr>
          <p:style>
            <a:lnRef idx="1">
              <a:schemeClr val="accent1"/>
            </a:lnRef>
            <a:fillRef idx="0">
              <a:schemeClr val="accent1"/>
            </a:fillRef>
            <a:effectRef idx="0">
              <a:schemeClr val="accent1"/>
            </a:effectRef>
            <a:fontRef idx="minor">
              <a:schemeClr val="tx1"/>
            </a:fontRef>
          </p:style>
        </p:cxnSp>
      </p:grpSp>
      <p:sp>
        <p:nvSpPr>
          <p:cNvPr id="161" name="Text Box 84"/>
          <p:cNvSpPr txBox="1">
            <a:spLocks noChangeArrowheads="1"/>
          </p:cNvSpPr>
          <p:nvPr/>
        </p:nvSpPr>
        <p:spPr bwMode="auto">
          <a:xfrm>
            <a:off x="7010400" y="4724400"/>
            <a:ext cx="2133600" cy="646331"/>
          </a:xfrm>
          <a:prstGeom prst="rect">
            <a:avLst/>
          </a:prstGeom>
          <a:noFill/>
          <a:ln w="9525">
            <a:noFill/>
            <a:miter lim="800000"/>
            <a:headEnd/>
            <a:tailEnd/>
          </a:ln>
          <a:effectLst/>
        </p:spPr>
        <p:txBody>
          <a:bodyPr wrap="square">
            <a:spAutoFit/>
          </a:bodyPr>
          <a:lstStyle/>
          <a:p>
            <a:pPr algn="ctr">
              <a:spcBef>
                <a:spcPct val="50000"/>
              </a:spcBef>
            </a:pPr>
            <a:r>
              <a:rPr lang="en-US" dirty="0" smtClean="0"/>
              <a:t>Pick representatives and reconstruct</a:t>
            </a:r>
            <a:endParaRPr lang="en-US" dirty="0"/>
          </a:p>
        </p:txBody>
      </p:sp>
      <p:grpSp>
        <p:nvGrpSpPr>
          <p:cNvPr id="124" name="Group 123"/>
          <p:cNvGrpSpPr/>
          <p:nvPr/>
        </p:nvGrpSpPr>
        <p:grpSpPr>
          <a:xfrm>
            <a:off x="7465416" y="2438401"/>
            <a:ext cx="1526184" cy="1981199"/>
            <a:chOff x="6779616" y="2438401"/>
            <a:chExt cx="2059584" cy="2439611"/>
          </a:xfrm>
        </p:grpSpPr>
        <p:grpSp>
          <p:nvGrpSpPr>
            <p:cNvPr id="99" name="Group 54"/>
            <p:cNvGrpSpPr>
              <a:grpSpLocks noChangeAspect="1"/>
            </p:cNvGrpSpPr>
            <p:nvPr/>
          </p:nvGrpSpPr>
          <p:grpSpPr bwMode="auto">
            <a:xfrm>
              <a:off x="6781005" y="2476909"/>
              <a:ext cx="2056210" cy="523467"/>
              <a:chOff x="3888" y="2256"/>
              <a:chExt cx="1152" cy="288"/>
            </a:xfrm>
          </p:grpSpPr>
          <p:sp>
            <p:nvSpPr>
              <p:cNvPr id="100" name="Line 49"/>
              <p:cNvSpPr>
                <a:spLocks noChangeAspect="1" noChangeShapeType="1"/>
              </p:cNvSpPr>
              <p:nvPr/>
            </p:nvSpPr>
            <p:spPr bwMode="auto">
              <a:xfrm>
                <a:off x="3888" y="2544"/>
                <a:ext cx="864" cy="0"/>
              </a:xfrm>
              <a:prstGeom prst="line">
                <a:avLst/>
              </a:prstGeom>
              <a:noFill/>
              <a:ln w="19050">
                <a:solidFill>
                  <a:schemeClr val="tx1"/>
                </a:solidFill>
                <a:miter lim="800000"/>
                <a:headEnd/>
                <a:tailEnd/>
              </a:ln>
              <a:effectLst/>
            </p:spPr>
            <p:txBody>
              <a:bodyPr wrap="none"/>
              <a:lstStyle/>
              <a:p>
                <a:endParaRPr lang="en-US"/>
              </a:p>
            </p:txBody>
          </p:sp>
          <p:sp>
            <p:nvSpPr>
              <p:cNvPr id="101" name="Line 50"/>
              <p:cNvSpPr>
                <a:spLocks noChangeAspect="1" noChangeShapeType="1"/>
              </p:cNvSpPr>
              <p:nvPr/>
            </p:nvSpPr>
            <p:spPr bwMode="auto">
              <a:xfrm>
                <a:off x="4176" y="2256"/>
                <a:ext cx="864" cy="0"/>
              </a:xfrm>
              <a:prstGeom prst="line">
                <a:avLst/>
              </a:prstGeom>
              <a:noFill/>
              <a:ln w="19050">
                <a:solidFill>
                  <a:schemeClr val="tx1"/>
                </a:solidFill>
                <a:miter lim="800000"/>
                <a:headEnd/>
                <a:tailEnd/>
              </a:ln>
              <a:effectLst/>
            </p:spPr>
            <p:txBody>
              <a:bodyPr wrap="none"/>
              <a:lstStyle/>
              <a:p>
                <a:endParaRPr lang="en-US"/>
              </a:p>
            </p:txBody>
          </p:sp>
          <p:sp>
            <p:nvSpPr>
              <p:cNvPr id="102" name="Line 51"/>
              <p:cNvSpPr>
                <a:spLocks noChangeAspect="1" noChangeShapeType="1"/>
              </p:cNvSpPr>
              <p:nvPr/>
            </p:nvSpPr>
            <p:spPr bwMode="auto">
              <a:xfrm flipV="1">
                <a:off x="3888" y="2256"/>
                <a:ext cx="288" cy="288"/>
              </a:xfrm>
              <a:prstGeom prst="line">
                <a:avLst/>
              </a:prstGeom>
              <a:noFill/>
              <a:ln w="19050">
                <a:solidFill>
                  <a:schemeClr val="tx1"/>
                </a:solidFill>
                <a:miter lim="800000"/>
                <a:headEnd/>
                <a:tailEnd/>
              </a:ln>
              <a:effectLst/>
            </p:spPr>
            <p:txBody>
              <a:bodyPr wrap="none"/>
              <a:lstStyle/>
              <a:p>
                <a:endParaRPr lang="en-US"/>
              </a:p>
            </p:txBody>
          </p:sp>
          <p:sp>
            <p:nvSpPr>
              <p:cNvPr id="103" name="Line 52"/>
              <p:cNvSpPr>
                <a:spLocks noChangeAspect="1" noChangeShapeType="1"/>
              </p:cNvSpPr>
              <p:nvPr/>
            </p:nvSpPr>
            <p:spPr bwMode="auto">
              <a:xfrm flipV="1">
                <a:off x="4752" y="2256"/>
                <a:ext cx="288" cy="288"/>
              </a:xfrm>
              <a:prstGeom prst="line">
                <a:avLst/>
              </a:prstGeom>
              <a:noFill/>
              <a:ln w="19050">
                <a:solidFill>
                  <a:schemeClr val="tx1"/>
                </a:solidFill>
                <a:miter lim="800000"/>
                <a:headEnd/>
                <a:tailEnd/>
              </a:ln>
              <a:effectLst/>
            </p:spPr>
            <p:txBody>
              <a:bodyPr wrap="none"/>
              <a:lstStyle/>
              <a:p>
                <a:endParaRPr lang="en-US"/>
              </a:p>
            </p:txBody>
          </p:sp>
        </p:grpSp>
        <p:grpSp>
          <p:nvGrpSpPr>
            <p:cNvPr id="104" name="Group 103"/>
            <p:cNvGrpSpPr/>
            <p:nvPr/>
          </p:nvGrpSpPr>
          <p:grpSpPr>
            <a:xfrm>
              <a:off x="7009605" y="2476909"/>
              <a:ext cx="1657350" cy="523467"/>
              <a:chOff x="4496990" y="3237697"/>
              <a:chExt cx="1657350" cy="523467"/>
            </a:xfrm>
          </p:grpSpPr>
          <p:sp>
            <p:nvSpPr>
              <p:cNvPr id="105" name="Freeform 55"/>
              <p:cNvSpPr>
                <a:spLocks/>
              </p:cNvSpPr>
              <p:nvPr/>
            </p:nvSpPr>
            <p:spPr bwMode="auto">
              <a:xfrm>
                <a:off x="4496990" y="3509124"/>
                <a:ext cx="228600" cy="252040"/>
              </a:xfrm>
              <a:custGeom>
                <a:avLst/>
                <a:gdLst/>
                <a:ahLst/>
                <a:cxnLst>
                  <a:cxn ang="0">
                    <a:pos x="0" y="16"/>
                  </a:cxn>
                  <a:cxn ang="0">
                    <a:pos x="144" y="16"/>
                  </a:cxn>
                  <a:cxn ang="0">
                    <a:pos x="192" y="112"/>
                  </a:cxn>
                  <a:cxn ang="0">
                    <a:pos x="144" y="208"/>
                  </a:cxn>
                </a:cxnLst>
                <a:rect l="0" t="0" r="r" b="b"/>
                <a:pathLst>
                  <a:path w="192" h="208">
                    <a:moveTo>
                      <a:pt x="0" y="16"/>
                    </a:moveTo>
                    <a:cubicBezTo>
                      <a:pt x="56" y="8"/>
                      <a:pt x="112" y="0"/>
                      <a:pt x="144" y="16"/>
                    </a:cubicBezTo>
                    <a:cubicBezTo>
                      <a:pt x="176" y="32"/>
                      <a:pt x="192" y="80"/>
                      <a:pt x="192" y="112"/>
                    </a:cubicBezTo>
                    <a:cubicBezTo>
                      <a:pt x="192" y="144"/>
                      <a:pt x="168" y="176"/>
                      <a:pt x="144" y="208"/>
                    </a:cubicBezTo>
                  </a:path>
                </a:pathLst>
              </a:custGeom>
              <a:noFill/>
              <a:ln w="25400" cap="flat" cmpd="sng">
                <a:solidFill>
                  <a:srgbClr val="FFFF00"/>
                </a:solidFill>
                <a:prstDash val="solid"/>
                <a:miter lim="800000"/>
                <a:headEnd type="none" w="med" len="med"/>
                <a:tailEnd type="none" w="med" len="med"/>
              </a:ln>
              <a:effectLst/>
            </p:spPr>
            <p:txBody>
              <a:bodyPr wrap="none"/>
              <a:lstStyle/>
              <a:p>
                <a:endParaRPr lang="en-US"/>
              </a:p>
            </p:txBody>
          </p:sp>
          <p:sp>
            <p:nvSpPr>
              <p:cNvPr id="106" name="Freeform 56"/>
              <p:cNvSpPr>
                <a:spLocks/>
              </p:cNvSpPr>
              <p:nvPr/>
            </p:nvSpPr>
            <p:spPr bwMode="auto">
              <a:xfrm>
                <a:off x="4725590" y="3460655"/>
                <a:ext cx="304800" cy="300509"/>
              </a:xfrm>
              <a:custGeom>
                <a:avLst/>
                <a:gdLst/>
                <a:ahLst/>
                <a:cxnLst>
                  <a:cxn ang="0">
                    <a:pos x="0" y="104"/>
                  </a:cxn>
                  <a:cxn ang="0">
                    <a:pos x="96" y="8"/>
                  </a:cxn>
                  <a:cxn ang="0">
                    <a:pos x="144" y="152"/>
                  </a:cxn>
                  <a:cxn ang="0">
                    <a:pos x="240" y="152"/>
                  </a:cxn>
                  <a:cxn ang="0">
                    <a:pos x="240" y="248"/>
                  </a:cxn>
                </a:cxnLst>
                <a:rect l="0" t="0" r="r" b="b"/>
                <a:pathLst>
                  <a:path w="256" h="248">
                    <a:moveTo>
                      <a:pt x="0" y="104"/>
                    </a:moveTo>
                    <a:cubicBezTo>
                      <a:pt x="36" y="52"/>
                      <a:pt x="72" y="0"/>
                      <a:pt x="96" y="8"/>
                    </a:cubicBezTo>
                    <a:cubicBezTo>
                      <a:pt x="120" y="16"/>
                      <a:pt x="120" y="128"/>
                      <a:pt x="144" y="152"/>
                    </a:cubicBezTo>
                    <a:cubicBezTo>
                      <a:pt x="168" y="176"/>
                      <a:pt x="224" y="136"/>
                      <a:pt x="240" y="152"/>
                    </a:cubicBezTo>
                    <a:cubicBezTo>
                      <a:pt x="256" y="168"/>
                      <a:pt x="248" y="208"/>
                      <a:pt x="240" y="248"/>
                    </a:cubicBezTo>
                  </a:path>
                </a:pathLst>
              </a:custGeom>
              <a:noFill/>
              <a:ln w="25400" cap="flat" cmpd="sng">
                <a:solidFill>
                  <a:schemeClr val="tx2"/>
                </a:solidFill>
                <a:prstDash val="solid"/>
                <a:miter lim="800000"/>
                <a:headEnd type="none" w="med" len="med"/>
                <a:tailEnd type="none" w="med" len="med"/>
              </a:ln>
              <a:effectLst/>
            </p:spPr>
            <p:txBody>
              <a:bodyPr wrap="none"/>
              <a:lstStyle/>
              <a:p>
                <a:endParaRPr lang="en-US"/>
              </a:p>
            </p:txBody>
          </p:sp>
          <p:sp>
            <p:nvSpPr>
              <p:cNvPr id="107" name="Freeform 57"/>
              <p:cNvSpPr>
                <a:spLocks/>
              </p:cNvSpPr>
              <p:nvPr/>
            </p:nvSpPr>
            <p:spPr bwMode="auto">
              <a:xfrm>
                <a:off x="4668440" y="3334635"/>
                <a:ext cx="171450" cy="155101"/>
              </a:xfrm>
              <a:custGeom>
                <a:avLst/>
                <a:gdLst/>
                <a:ahLst/>
                <a:cxnLst>
                  <a:cxn ang="0">
                    <a:pos x="144" y="112"/>
                  </a:cxn>
                  <a:cxn ang="0">
                    <a:pos x="48" y="112"/>
                  </a:cxn>
                  <a:cxn ang="0">
                    <a:pos x="48" y="16"/>
                  </a:cxn>
                  <a:cxn ang="0">
                    <a:pos x="0" y="16"/>
                  </a:cxn>
                </a:cxnLst>
                <a:rect l="0" t="0" r="r" b="b"/>
                <a:pathLst>
                  <a:path w="144" h="128">
                    <a:moveTo>
                      <a:pt x="144" y="112"/>
                    </a:moveTo>
                    <a:cubicBezTo>
                      <a:pt x="104" y="120"/>
                      <a:pt x="64" y="128"/>
                      <a:pt x="48" y="112"/>
                    </a:cubicBezTo>
                    <a:cubicBezTo>
                      <a:pt x="32" y="96"/>
                      <a:pt x="56" y="32"/>
                      <a:pt x="48" y="16"/>
                    </a:cubicBezTo>
                    <a:cubicBezTo>
                      <a:pt x="40" y="0"/>
                      <a:pt x="20" y="8"/>
                      <a:pt x="0" y="16"/>
                    </a:cubicBezTo>
                  </a:path>
                </a:pathLst>
              </a:custGeom>
              <a:noFill/>
              <a:ln w="25400" cap="flat" cmpd="sng">
                <a:solidFill>
                  <a:srgbClr val="339966"/>
                </a:solidFill>
                <a:prstDash val="solid"/>
                <a:miter lim="800000"/>
                <a:headEnd type="none" w="med" len="med"/>
                <a:tailEnd type="none" w="med" len="med"/>
              </a:ln>
              <a:effectLst/>
            </p:spPr>
            <p:txBody>
              <a:bodyPr wrap="none"/>
              <a:lstStyle/>
              <a:p>
                <a:endParaRPr lang="en-US"/>
              </a:p>
            </p:txBody>
          </p:sp>
          <p:sp>
            <p:nvSpPr>
              <p:cNvPr id="108" name="Freeform 58"/>
              <p:cNvSpPr>
                <a:spLocks/>
              </p:cNvSpPr>
              <p:nvPr/>
            </p:nvSpPr>
            <p:spPr bwMode="auto">
              <a:xfrm>
                <a:off x="4725590" y="3237697"/>
                <a:ext cx="257175" cy="174489"/>
              </a:xfrm>
              <a:custGeom>
                <a:avLst/>
                <a:gdLst/>
                <a:ahLst/>
                <a:cxnLst>
                  <a:cxn ang="0">
                    <a:pos x="0" y="144"/>
                  </a:cxn>
                  <a:cxn ang="0">
                    <a:pos x="192" y="96"/>
                  </a:cxn>
                  <a:cxn ang="0">
                    <a:pos x="144" y="0"/>
                  </a:cxn>
                </a:cxnLst>
                <a:rect l="0" t="0" r="r" b="b"/>
                <a:pathLst>
                  <a:path w="216" h="144">
                    <a:moveTo>
                      <a:pt x="0" y="144"/>
                    </a:moveTo>
                    <a:cubicBezTo>
                      <a:pt x="84" y="132"/>
                      <a:pt x="168" y="120"/>
                      <a:pt x="192" y="96"/>
                    </a:cubicBezTo>
                    <a:cubicBezTo>
                      <a:pt x="216" y="72"/>
                      <a:pt x="180" y="36"/>
                      <a:pt x="144" y="0"/>
                    </a:cubicBezTo>
                  </a:path>
                </a:pathLst>
              </a:custGeom>
              <a:noFill/>
              <a:ln w="25400" cap="flat" cmpd="sng">
                <a:solidFill>
                  <a:schemeClr val="accent2"/>
                </a:solidFill>
                <a:prstDash val="solid"/>
                <a:miter lim="800000"/>
                <a:headEnd type="none" w="med" len="med"/>
                <a:tailEnd type="none" w="med" len="med"/>
              </a:ln>
              <a:effectLst/>
            </p:spPr>
            <p:txBody>
              <a:bodyPr wrap="none"/>
              <a:lstStyle/>
              <a:p>
                <a:endParaRPr lang="en-US"/>
              </a:p>
            </p:txBody>
          </p:sp>
          <p:sp>
            <p:nvSpPr>
              <p:cNvPr id="109" name="Freeform 59"/>
              <p:cNvSpPr>
                <a:spLocks/>
              </p:cNvSpPr>
              <p:nvPr/>
            </p:nvSpPr>
            <p:spPr bwMode="auto">
              <a:xfrm>
                <a:off x="4897040" y="3237697"/>
                <a:ext cx="228600" cy="348978"/>
              </a:xfrm>
              <a:custGeom>
                <a:avLst/>
                <a:gdLst/>
                <a:ahLst/>
                <a:cxnLst>
                  <a:cxn ang="0">
                    <a:pos x="0" y="288"/>
                  </a:cxn>
                  <a:cxn ang="0">
                    <a:pos x="96" y="240"/>
                  </a:cxn>
                  <a:cxn ang="0">
                    <a:pos x="96" y="144"/>
                  </a:cxn>
                  <a:cxn ang="0">
                    <a:pos x="192" y="0"/>
                  </a:cxn>
                </a:cxnLst>
                <a:rect l="0" t="0" r="r" b="b"/>
                <a:pathLst>
                  <a:path w="192" h="288">
                    <a:moveTo>
                      <a:pt x="0" y="288"/>
                    </a:moveTo>
                    <a:cubicBezTo>
                      <a:pt x="40" y="276"/>
                      <a:pt x="80" y="264"/>
                      <a:pt x="96" y="240"/>
                    </a:cubicBezTo>
                    <a:cubicBezTo>
                      <a:pt x="112" y="216"/>
                      <a:pt x="80" y="184"/>
                      <a:pt x="96" y="144"/>
                    </a:cubicBezTo>
                    <a:cubicBezTo>
                      <a:pt x="112" y="104"/>
                      <a:pt x="152" y="52"/>
                      <a:pt x="192" y="0"/>
                    </a:cubicBezTo>
                  </a:path>
                </a:pathLst>
              </a:custGeom>
              <a:noFill/>
              <a:ln w="25400" cap="flat" cmpd="sng">
                <a:solidFill>
                  <a:srgbClr val="33CCCC"/>
                </a:solidFill>
                <a:prstDash val="solid"/>
                <a:miter lim="800000"/>
                <a:headEnd type="none" w="med" len="med"/>
                <a:tailEnd type="none" w="med" len="med"/>
              </a:ln>
              <a:effectLst/>
            </p:spPr>
            <p:txBody>
              <a:bodyPr wrap="none"/>
              <a:lstStyle/>
              <a:p>
                <a:endParaRPr lang="en-US"/>
              </a:p>
            </p:txBody>
          </p:sp>
          <p:sp>
            <p:nvSpPr>
              <p:cNvPr id="110" name="Freeform 60"/>
              <p:cNvSpPr>
                <a:spLocks/>
              </p:cNvSpPr>
              <p:nvPr/>
            </p:nvSpPr>
            <p:spPr bwMode="auto">
              <a:xfrm>
                <a:off x="5039915" y="3237697"/>
                <a:ext cx="228600" cy="203571"/>
              </a:xfrm>
              <a:custGeom>
                <a:avLst/>
                <a:gdLst/>
                <a:ahLst/>
                <a:cxnLst>
                  <a:cxn ang="0">
                    <a:pos x="24" y="48"/>
                  </a:cxn>
                  <a:cxn ang="0">
                    <a:pos x="24" y="144"/>
                  </a:cxn>
                  <a:cxn ang="0">
                    <a:pos x="168" y="144"/>
                  </a:cxn>
                  <a:cxn ang="0">
                    <a:pos x="168" y="0"/>
                  </a:cxn>
                </a:cxnLst>
                <a:rect l="0" t="0" r="r" b="b"/>
                <a:pathLst>
                  <a:path w="192" h="168">
                    <a:moveTo>
                      <a:pt x="24" y="48"/>
                    </a:moveTo>
                    <a:cubicBezTo>
                      <a:pt x="12" y="88"/>
                      <a:pt x="0" y="128"/>
                      <a:pt x="24" y="144"/>
                    </a:cubicBezTo>
                    <a:cubicBezTo>
                      <a:pt x="48" y="160"/>
                      <a:pt x="144" y="168"/>
                      <a:pt x="168" y="144"/>
                    </a:cubicBezTo>
                    <a:cubicBezTo>
                      <a:pt x="192" y="120"/>
                      <a:pt x="180" y="60"/>
                      <a:pt x="168" y="0"/>
                    </a:cubicBezTo>
                  </a:path>
                </a:pathLst>
              </a:custGeom>
              <a:noFill/>
              <a:ln w="25400" cap="flat" cmpd="sng">
                <a:solidFill>
                  <a:srgbClr val="FF9900"/>
                </a:solidFill>
                <a:prstDash val="solid"/>
                <a:miter lim="800000"/>
                <a:headEnd type="none" w="med" len="med"/>
                <a:tailEnd type="none" w="med" len="med"/>
              </a:ln>
              <a:effectLst/>
            </p:spPr>
            <p:txBody>
              <a:bodyPr wrap="none"/>
              <a:lstStyle/>
              <a:p>
                <a:endParaRPr lang="en-US"/>
              </a:p>
            </p:txBody>
          </p:sp>
          <p:sp>
            <p:nvSpPr>
              <p:cNvPr id="111" name="Freeform 61"/>
              <p:cNvSpPr>
                <a:spLocks/>
              </p:cNvSpPr>
              <p:nvPr/>
            </p:nvSpPr>
            <p:spPr bwMode="auto">
              <a:xfrm>
                <a:off x="5011340" y="3429150"/>
                <a:ext cx="198835" cy="215688"/>
              </a:xfrm>
              <a:custGeom>
                <a:avLst/>
                <a:gdLst/>
                <a:ahLst/>
                <a:cxnLst>
                  <a:cxn ang="0">
                    <a:pos x="136" y="0"/>
                  </a:cxn>
                  <a:cxn ang="0">
                    <a:pos x="144" y="130"/>
                  </a:cxn>
                  <a:cxn ang="0">
                    <a:pos x="0" y="178"/>
                  </a:cxn>
                </a:cxnLst>
                <a:rect l="0" t="0" r="r" b="b"/>
                <a:pathLst>
                  <a:path w="167" h="178">
                    <a:moveTo>
                      <a:pt x="136" y="0"/>
                    </a:moveTo>
                    <a:cubicBezTo>
                      <a:pt x="137" y="21"/>
                      <a:pt x="167" y="100"/>
                      <a:pt x="144" y="130"/>
                    </a:cubicBezTo>
                    <a:cubicBezTo>
                      <a:pt x="121" y="160"/>
                      <a:pt x="60" y="166"/>
                      <a:pt x="0" y="178"/>
                    </a:cubicBezTo>
                  </a:path>
                </a:pathLst>
              </a:custGeom>
              <a:noFill/>
              <a:ln w="25400" cap="flat" cmpd="sng">
                <a:solidFill>
                  <a:srgbClr val="FFFF99"/>
                </a:solidFill>
                <a:prstDash val="solid"/>
                <a:miter lim="800000"/>
                <a:headEnd type="none" w="med" len="med"/>
                <a:tailEnd type="none" w="med" len="med"/>
              </a:ln>
              <a:effectLst/>
            </p:spPr>
            <p:txBody>
              <a:bodyPr wrap="none"/>
              <a:lstStyle/>
              <a:p>
                <a:endParaRPr lang="en-US"/>
              </a:p>
            </p:txBody>
          </p:sp>
          <p:sp>
            <p:nvSpPr>
              <p:cNvPr id="112" name="Freeform 62"/>
              <p:cNvSpPr>
                <a:spLocks/>
              </p:cNvSpPr>
              <p:nvPr/>
            </p:nvSpPr>
            <p:spPr bwMode="auto">
              <a:xfrm>
                <a:off x="5182790" y="3295860"/>
                <a:ext cx="266700" cy="261734"/>
              </a:xfrm>
              <a:custGeom>
                <a:avLst/>
                <a:gdLst/>
                <a:ahLst/>
                <a:cxnLst>
                  <a:cxn ang="0">
                    <a:pos x="0" y="192"/>
                  </a:cxn>
                  <a:cxn ang="0">
                    <a:pos x="192" y="192"/>
                  </a:cxn>
                  <a:cxn ang="0">
                    <a:pos x="192" y="48"/>
                  </a:cxn>
                  <a:cxn ang="0">
                    <a:pos x="48" y="0"/>
                  </a:cxn>
                </a:cxnLst>
                <a:rect l="0" t="0" r="r" b="b"/>
                <a:pathLst>
                  <a:path w="224" h="216">
                    <a:moveTo>
                      <a:pt x="0" y="192"/>
                    </a:moveTo>
                    <a:cubicBezTo>
                      <a:pt x="80" y="204"/>
                      <a:pt x="160" y="216"/>
                      <a:pt x="192" y="192"/>
                    </a:cubicBezTo>
                    <a:cubicBezTo>
                      <a:pt x="224" y="168"/>
                      <a:pt x="216" y="80"/>
                      <a:pt x="192" y="48"/>
                    </a:cubicBezTo>
                    <a:cubicBezTo>
                      <a:pt x="168" y="16"/>
                      <a:pt x="108" y="8"/>
                      <a:pt x="48" y="0"/>
                    </a:cubicBezTo>
                  </a:path>
                </a:pathLst>
              </a:custGeom>
              <a:noFill/>
              <a:ln w="25400" cap="flat" cmpd="sng">
                <a:solidFill>
                  <a:srgbClr val="0000FF"/>
                </a:solidFill>
                <a:prstDash val="solid"/>
                <a:miter lim="800000"/>
                <a:headEnd type="none" w="med" len="med"/>
                <a:tailEnd type="none" w="med" len="med"/>
              </a:ln>
              <a:effectLst/>
            </p:spPr>
            <p:txBody>
              <a:bodyPr wrap="none"/>
              <a:lstStyle/>
              <a:p>
                <a:endParaRPr lang="en-US"/>
              </a:p>
            </p:txBody>
          </p:sp>
          <p:sp>
            <p:nvSpPr>
              <p:cNvPr id="113" name="Freeform 64"/>
              <p:cNvSpPr>
                <a:spLocks/>
              </p:cNvSpPr>
              <p:nvPr/>
            </p:nvSpPr>
            <p:spPr bwMode="auto">
              <a:xfrm>
                <a:off x="5411390" y="3237697"/>
                <a:ext cx="200025" cy="174489"/>
              </a:xfrm>
              <a:custGeom>
                <a:avLst/>
                <a:gdLst/>
                <a:ahLst/>
                <a:cxnLst>
                  <a:cxn ang="0">
                    <a:pos x="0" y="144"/>
                  </a:cxn>
                  <a:cxn ang="0">
                    <a:pos x="144" y="96"/>
                  </a:cxn>
                  <a:cxn ang="0">
                    <a:pos x="144" y="0"/>
                  </a:cxn>
                </a:cxnLst>
                <a:rect l="0" t="0" r="r" b="b"/>
                <a:pathLst>
                  <a:path w="168" h="144">
                    <a:moveTo>
                      <a:pt x="0" y="144"/>
                    </a:moveTo>
                    <a:cubicBezTo>
                      <a:pt x="60" y="132"/>
                      <a:pt x="120" y="120"/>
                      <a:pt x="144" y="96"/>
                    </a:cubicBezTo>
                    <a:cubicBezTo>
                      <a:pt x="168" y="72"/>
                      <a:pt x="156" y="36"/>
                      <a:pt x="144" y="0"/>
                    </a:cubicBezTo>
                  </a:path>
                </a:pathLst>
              </a:custGeom>
              <a:noFill/>
              <a:ln w="25400" cap="flat" cmpd="sng">
                <a:solidFill>
                  <a:schemeClr val="accent1"/>
                </a:solidFill>
                <a:prstDash val="solid"/>
                <a:miter lim="800000"/>
                <a:headEnd type="none" w="med" len="med"/>
                <a:tailEnd type="none" w="med" len="med"/>
              </a:ln>
              <a:effectLst/>
            </p:spPr>
            <p:txBody>
              <a:bodyPr wrap="none"/>
              <a:lstStyle/>
              <a:p>
                <a:endParaRPr lang="en-US"/>
              </a:p>
            </p:txBody>
          </p:sp>
          <p:sp>
            <p:nvSpPr>
              <p:cNvPr id="114" name="Freeform 65"/>
              <p:cNvSpPr>
                <a:spLocks/>
              </p:cNvSpPr>
              <p:nvPr/>
            </p:nvSpPr>
            <p:spPr bwMode="auto">
              <a:xfrm>
                <a:off x="5230415" y="3528512"/>
                <a:ext cx="133350" cy="232652"/>
              </a:xfrm>
              <a:custGeom>
                <a:avLst/>
                <a:gdLst/>
                <a:ahLst/>
                <a:cxnLst>
                  <a:cxn ang="0">
                    <a:pos x="56" y="0"/>
                  </a:cxn>
                  <a:cxn ang="0">
                    <a:pos x="8" y="96"/>
                  </a:cxn>
                  <a:cxn ang="0">
                    <a:pos x="104" y="96"/>
                  </a:cxn>
                  <a:cxn ang="0">
                    <a:pos x="56" y="192"/>
                  </a:cxn>
                </a:cxnLst>
                <a:rect l="0" t="0" r="r" b="b"/>
                <a:pathLst>
                  <a:path w="112" h="192">
                    <a:moveTo>
                      <a:pt x="56" y="0"/>
                    </a:moveTo>
                    <a:cubicBezTo>
                      <a:pt x="28" y="40"/>
                      <a:pt x="0" y="80"/>
                      <a:pt x="8" y="96"/>
                    </a:cubicBezTo>
                    <a:cubicBezTo>
                      <a:pt x="16" y="112"/>
                      <a:pt x="96" y="80"/>
                      <a:pt x="104" y="96"/>
                    </a:cubicBezTo>
                    <a:cubicBezTo>
                      <a:pt x="112" y="112"/>
                      <a:pt x="84" y="152"/>
                      <a:pt x="56" y="192"/>
                    </a:cubicBezTo>
                  </a:path>
                </a:pathLst>
              </a:custGeom>
              <a:noFill/>
              <a:ln w="25400" cap="flat" cmpd="sng">
                <a:solidFill>
                  <a:srgbClr val="008080"/>
                </a:solidFill>
                <a:prstDash val="solid"/>
                <a:miter lim="800000"/>
                <a:headEnd type="none" w="med" len="med"/>
                <a:tailEnd type="none" w="med" len="med"/>
              </a:ln>
              <a:effectLst/>
            </p:spPr>
            <p:txBody>
              <a:bodyPr wrap="none"/>
              <a:lstStyle/>
              <a:p>
                <a:endParaRPr lang="en-US"/>
              </a:p>
            </p:txBody>
          </p:sp>
          <p:sp>
            <p:nvSpPr>
              <p:cNvPr id="115" name="Freeform 66"/>
              <p:cNvSpPr>
                <a:spLocks/>
              </p:cNvSpPr>
              <p:nvPr/>
            </p:nvSpPr>
            <p:spPr bwMode="auto">
              <a:xfrm>
                <a:off x="5411390" y="3489736"/>
                <a:ext cx="190500" cy="271427"/>
              </a:xfrm>
              <a:custGeom>
                <a:avLst/>
                <a:gdLst/>
                <a:ahLst/>
                <a:cxnLst>
                  <a:cxn ang="0">
                    <a:pos x="0" y="32"/>
                  </a:cxn>
                  <a:cxn ang="0">
                    <a:pos x="144" y="32"/>
                  </a:cxn>
                  <a:cxn ang="0">
                    <a:pos x="96" y="224"/>
                  </a:cxn>
                </a:cxnLst>
                <a:rect l="0" t="0" r="r" b="b"/>
                <a:pathLst>
                  <a:path w="160" h="224">
                    <a:moveTo>
                      <a:pt x="0" y="32"/>
                    </a:moveTo>
                    <a:cubicBezTo>
                      <a:pt x="64" y="16"/>
                      <a:pt x="128" y="0"/>
                      <a:pt x="144" y="32"/>
                    </a:cubicBezTo>
                    <a:cubicBezTo>
                      <a:pt x="160" y="64"/>
                      <a:pt x="128" y="144"/>
                      <a:pt x="96" y="224"/>
                    </a:cubicBezTo>
                  </a:path>
                </a:pathLst>
              </a:custGeom>
              <a:noFill/>
              <a:ln w="25400" cap="flat" cmpd="sng">
                <a:solidFill>
                  <a:srgbClr val="FF0000"/>
                </a:solidFill>
                <a:prstDash val="solid"/>
                <a:miter lim="800000"/>
                <a:headEnd type="none" w="med" len="med"/>
                <a:tailEnd type="none" w="med" len="med"/>
              </a:ln>
              <a:effectLst/>
            </p:spPr>
            <p:txBody>
              <a:bodyPr wrap="none"/>
              <a:lstStyle/>
              <a:p>
                <a:endParaRPr lang="en-US"/>
              </a:p>
            </p:txBody>
          </p:sp>
          <p:sp>
            <p:nvSpPr>
              <p:cNvPr id="116" name="Freeform 67"/>
              <p:cNvSpPr>
                <a:spLocks/>
              </p:cNvSpPr>
              <p:nvPr/>
            </p:nvSpPr>
            <p:spPr bwMode="auto">
              <a:xfrm>
                <a:off x="5582840" y="3237697"/>
                <a:ext cx="285750" cy="290815"/>
              </a:xfrm>
              <a:custGeom>
                <a:avLst/>
                <a:gdLst/>
                <a:ahLst/>
                <a:cxnLst>
                  <a:cxn ang="0">
                    <a:pos x="0" y="240"/>
                  </a:cxn>
                  <a:cxn ang="0">
                    <a:pos x="96" y="48"/>
                  </a:cxn>
                  <a:cxn ang="0">
                    <a:pos x="240" y="0"/>
                  </a:cxn>
                </a:cxnLst>
                <a:rect l="0" t="0" r="r" b="b"/>
                <a:pathLst>
                  <a:path w="240" h="240">
                    <a:moveTo>
                      <a:pt x="0" y="240"/>
                    </a:moveTo>
                    <a:cubicBezTo>
                      <a:pt x="28" y="164"/>
                      <a:pt x="56" y="88"/>
                      <a:pt x="96" y="48"/>
                    </a:cubicBezTo>
                    <a:cubicBezTo>
                      <a:pt x="136" y="8"/>
                      <a:pt x="188" y="4"/>
                      <a:pt x="240" y="0"/>
                    </a:cubicBezTo>
                  </a:path>
                </a:pathLst>
              </a:custGeom>
              <a:noFill/>
              <a:ln w="25400" cap="flat" cmpd="sng">
                <a:solidFill>
                  <a:srgbClr val="FF00FF"/>
                </a:solidFill>
                <a:prstDash val="solid"/>
                <a:miter lim="800000"/>
                <a:headEnd type="none" w="med" len="med"/>
                <a:tailEnd type="none" w="med" len="med"/>
              </a:ln>
              <a:effectLst/>
            </p:spPr>
            <p:txBody>
              <a:bodyPr wrap="none"/>
              <a:lstStyle/>
              <a:p>
                <a:endParaRPr lang="en-US"/>
              </a:p>
            </p:txBody>
          </p:sp>
          <p:sp>
            <p:nvSpPr>
              <p:cNvPr id="117" name="Freeform 68"/>
              <p:cNvSpPr>
                <a:spLocks/>
              </p:cNvSpPr>
              <p:nvPr/>
            </p:nvSpPr>
            <p:spPr bwMode="auto">
              <a:xfrm>
                <a:off x="5906690" y="3237697"/>
                <a:ext cx="247650" cy="174489"/>
              </a:xfrm>
              <a:custGeom>
                <a:avLst/>
                <a:gdLst/>
                <a:ahLst/>
                <a:cxnLst>
                  <a:cxn ang="0">
                    <a:pos x="208" y="144"/>
                  </a:cxn>
                  <a:cxn ang="0">
                    <a:pos x="16" y="96"/>
                  </a:cxn>
                  <a:cxn ang="0">
                    <a:pos x="112" y="0"/>
                  </a:cxn>
                </a:cxnLst>
                <a:rect l="0" t="0" r="r" b="b"/>
                <a:pathLst>
                  <a:path w="208" h="144">
                    <a:moveTo>
                      <a:pt x="208" y="144"/>
                    </a:moveTo>
                    <a:cubicBezTo>
                      <a:pt x="120" y="132"/>
                      <a:pt x="32" y="120"/>
                      <a:pt x="16" y="96"/>
                    </a:cubicBezTo>
                    <a:cubicBezTo>
                      <a:pt x="0" y="72"/>
                      <a:pt x="56" y="36"/>
                      <a:pt x="112" y="0"/>
                    </a:cubicBezTo>
                  </a:path>
                </a:pathLst>
              </a:custGeom>
              <a:noFill/>
              <a:ln w="25400" cap="flat" cmpd="sng">
                <a:solidFill>
                  <a:srgbClr val="00FF00"/>
                </a:solidFill>
                <a:prstDash val="solid"/>
                <a:miter lim="800000"/>
                <a:headEnd type="none" w="med" len="med"/>
                <a:tailEnd type="none" w="med" len="med"/>
              </a:ln>
              <a:effectLst/>
            </p:spPr>
            <p:txBody>
              <a:bodyPr wrap="none"/>
              <a:lstStyle/>
              <a:p>
                <a:endParaRPr lang="en-US"/>
              </a:p>
            </p:txBody>
          </p:sp>
          <p:sp>
            <p:nvSpPr>
              <p:cNvPr id="118" name="Freeform 69"/>
              <p:cNvSpPr>
                <a:spLocks/>
              </p:cNvSpPr>
              <p:nvPr/>
            </p:nvSpPr>
            <p:spPr bwMode="auto">
              <a:xfrm>
                <a:off x="5639990" y="3354023"/>
                <a:ext cx="342900" cy="126020"/>
              </a:xfrm>
              <a:custGeom>
                <a:avLst/>
                <a:gdLst/>
                <a:ahLst/>
                <a:cxnLst>
                  <a:cxn ang="0">
                    <a:pos x="0" y="48"/>
                  </a:cxn>
                  <a:cxn ang="0">
                    <a:pos x="144" y="96"/>
                  </a:cxn>
                  <a:cxn ang="0">
                    <a:pos x="288" y="0"/>
                  </a:cxn>
                </a:cxnLst>
                <a:rect l="0" t="0" r="r" b="b"/>
                <a:pathLst>
                  <a:path w="288" h="104">
                    <a:moveTo>
                      <a:pt x="0" y="48"/>
                    </a:moveTo>
                    <a:cubicBezTo>
                      <a:pt x="48" y="76"/>
                      <a:pt x="96" y="104"/>
                      <a:pt x="144" y="96"/>
                    </a:cubicBezTo>
                    <a:cubicBezTo>
                      <a:pt x="192" y="88"/>
                      <a:pt x="240" y="44"/>
                      <a:pt x="288" y="0"/>
                    </a:cubicBezTo>
                  </a:path>
                </a:pathLst>
              </a:custGeom>
              <a:noFill/>
              <a:ln w="25400" cap="flat" cmpd="sng">
                <a:solidFill>
                  <a:schemeClr val="tx1"/>
                </a:solidFill>
                <a:prstDash val="solid"/>
                <a:miter lim="800000"/>
                <a:headEnd type="none" w="med" len="med"/>
                <a:tailEnd type="none" w="med" len="med"/>
              </a:ln>
              <a:effectLst/>
            </p:spPr>
            <p:txBody>
              <a:bodyPr wrap="none"/>
              <a:lstStyle/>
              <a:p>
                <a:endParaRPr lang="en-US"/>
              </a:p>
            </p:txBody>
          </p:sp>
          <p:sp>
            <p:nvSpPr>
              <p:cNvPr id="119" name="Freeform 70"/>
              <p:cNvSpPr>
                <a:spLocks/>
              </p:cNvSpPr>
              <p:nvPr/>
            </p:nvSpPr>
            <p:spPr bwMode="auto">
              <a:xfrm>
                <a:off x="5782865" y="3470349"/>
                <a:ext cx="200025" cy="135714"/>
              </a:xfrm>
              <a:custGeom>
                <a:avLst/>
                <a:gdLst/>
                <a:ahLst/>
                <a:cxnLst>
                  <a:cxn ang="0">
                    <a:pos x="24" y="0"/>
                  </a:cxn>
                  <a:cxn ang="0">
                    <a:pos x="24" y="96"/>
                  </a:cxn>
                  <a:cxn ang="0">
                    <a:pos x="168" y="96"/>
                  </a:cxn>
                </a:cxnLst>
                <a:rect l="0" t="0" r="r" b="b"/>
                <a:pathLst>
                  <a:path w="168" h="112">
                    <a:moveTo>
                      <a:pt x="24" y="0"/>
                    </a:moveTo>
                    <a:cubicBezTo>
                      <a:pt x="12" y="40"/>
                      <a:pt x="0" y="80"/>
                      <a:pt x="24" y="96"/>
                    </a:cubicBezTo>
                    <a:cubicBezTo>
                      <a:pt x="48" y="112"/>
                      <a:pt x="108" y="104"/>
                      <a:pt x="168" y="96"/>
                    </a:cubicBezTo>
                  </a:path>
                </a:pathLst>
              </a:custGeom>
              <a:noFill/>
              <a:ln w="25400" cap="flat" cmpd="sng">
                <a:solidFill>
                  <a:schemeClr val="tx1"/>
                </a:solidFill>
                <a:prstDash val="solid"/>
                <a:miter lim="800000"/>
                <a:headEnd type="none" w="med" len="med"/>
                <a:tailEnd type="none" w="med" len="med"/>
              </a:ln>
              <a:effectLst/>
            </p:spPr>
            <p:txBody>
              <a:bodyPr wrap="none"/>
              <a:lstStyle/>
              <a:p>
                <a:endParaRPr lang="en-US"/>
              </a:p>
            </p:txBody>
          </p:sp>
          <p:sp>
            <p:nvSpPr>
              <p:cNvPr id="120" name="Freeform 71"/>
              <p:cNvSpPr>
                <a:spLocks/>
              </p:cNvSpPr>
              <p:nvPr/>
            </p:nvSpPr>
            <p:spPr bwMode="auto">
              <a:xfrm>
                <a:off x="5582840" y="3586675"/>
                <a:ext cx="228600" cy="67857"/>
              </a:xfrm>
              <a:custGeom>
                <a:avLst/>
                <a:gdLst/>
                <a:ahLst/>
                <a:cxnLst>
                  <a:cxn ang="0">
                    <a:pos x="0" y="48"/>
                  </a:cxn>
                  <a:cxn ang="0">
                    <a:pos x="144" y="48"/>
                  </a:cxn>
                  <a:cxn ang="0">
                    <a:pos x="192" y="0"/>
                  </a:cxn>
                </a:cxnLst>
                <a:rect l="0" t="0" r="r" b="b"/>
                <a:pathLst>
                  <a:path w="192" h="56">
                    <a:moveTo>
                      <a:pt x="0" y="48"/>
                    </a:moveTo>
                    <a:cubicBezTo>
                      <a:pt x="56" y="52"/>
                      <a:pt x="112" y="56"/>
                      <a:pt x="144" y="48"/>
                    </a:cubicBezTo>
                    <a:cubicBezTo>
                      <a:pt x="176" y="40"/>
                      <a:pt x="184" y="20"/>
                      <a:pt x="192" y="0"/>
                    </a:cubicBezTo>
                  </a:path>
                </a:pathLst>
              </a:custGeom>
              <a:noFill/>
              <a:ln w="25400" cap="flat" cmpd="sng">
                <a:solidFill>
                  <a:srgbClr val="00FFFF"/>
                </a:solidFill>
                <a:prstDash val="solid"/>
                <a:miter lim="800000"/>
                <a:headEnd type="none" w="med" len="med"/>
                <a:tailEnd type="none" w="med" len="med"/>
              </a:ln>
              <a:effectLst/>
            </p:spPr>
            <p:txBody>
              <a:bodyPr wrap="none"/>
              <a:lstStyle/>
              <a:p>
                <a:endParaRPr lang="en-US"/>
              </a:p>
            </p:txBody>
          </p:sp>
        </p:grpSp>
        <p:cxnSp>
          <p:nvCxnSpPr>
            <p:cNvPr id="125" name="Straight Connector 124"/>
            <p:cNvCxnSpPr/>
            <p:nvPr/>
          </p:nvCxnSpPr>
          <p:spPr>
            <a:xfrm flipV="1">
              <a:off x="6780410" y="4876800"/>
              <a:ext cx="1524000" cy="1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rot="5400000" flipH="1" flipV="1">
              <a:off x="8271274" y="4300336"/>
              <a:ext cx="599671" cy="5333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rot="16200000" flipH="1" flipV="1">
              <a:off x="5841702" y="3938290"/>
              <a:ext cx="1877218" cy="1389"/>
            </a:xfrm>
            <a:prstGeom prst="line">
              <a:avLst/>
            </a:prstGeom>
            <a:ln w="19050" cmpd="sng">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rot="16200000" flipH="1" flipV="1">
              <a:off x="7366495" y="3909715"/>
              <a:ext cx="1877218" cy="1389"/>
            </a:xfrm>
            <a:prstGeom prst="line">
              <a:avLst/>
            </a:prstGeom>
            <a:ln w="19050" cmpd="sng">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rot="5400000">
              <a:off x="7918489" y="3343284"/>
              <a:ext cx="1825594" cy="15828"/>
            </a:xfrm>
            <a:prstGeom prst="line">
              <a:avLst/>
            </a:prstGeom>
            <a:ln w="19050" cmpd="sng">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rot="5400000">
              <a:off x="6243802" y="3943951"/>
              <a:ext cx="1850457" cy="1524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rot="16200000" flipH="1">
              <a:off x="6595922" y="3930311"/>
              <a:ext cx="1880135" cy="1284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rot="16200000" flipH="1">
              <a:off x="6900722" y="3930311"/>
              <a:ext cx="1880135" cy="12842"/>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rot="16200000" flipH="1">
              <a:off x="7119696" y="3920685"/>
              <a:ext cx="1880135" cy="3209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rot="16200000" flipH="1">
              <a:off x="7581308" y="3772697"/>
              <a:ext cx="1772653" cy="184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rot="16200000" flipH="1">
              <a:off x="7791058" y="3525248"/>
              <a:ext cx="1775862" cy="12842"/>
            </a:xfrm>
            <a:prstGeom prst="line">
              <a:avLst/>
            </a:prstGeom>
            <a:ln w="19050">
              <a:solidFill>
                <a:srgbClr val="00F22E"/>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rot="5400000">
              <a:off x="6057304" y="3847306"/>
              <a:ext cx="19050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rot="5400000">
              <a:off x="6362104" y="3847306"/>
              <a:ext cx="19050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6743104" y="3847306"/>
              <a:ext cx="19050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7047904" y="3847306"/>
              <a:ext cx="19050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rot="5400000">
              <a:off x="7276504" y="3923506"/>
              <a:ext cx="19050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6438304" y="3542506"/>
              <a:ext cx="19050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rot="5400000">
              <a:off x="6895504" y="3618706"/>
              <a:ext cx="19050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rot="5400000">
              <a:off x="6995767" y="3503203"/>
              <a:ext cx="19050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rot="5400000">
              <a:off x="7352704" y="3542506"/>
              <a:ext cx="19050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7657504" y="3542506"/>
              <a:ext cx="19050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rot="5400000">
              <a:off x="7505104" y="3694906"/>
              <a:ext cx="19050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176" name="Straight Arrow Connector 175"/>
          <p:cNvCxnSpPr/>
          <p:nvPr/>
        </p:nvCxnSpPr>
        <p:spPr>
          <a:xfrm>
            <a:off x="1828800" y="3428355"/>
            <a:ext cx="169396" cy="12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7" name="Straight Arrow Connector 176"/>
          <p:cNvCxnSpPr/>
          <p:nvPr/>
        </p:nvCxnSpPr>
        <p:spPr>
          <a:xfrm>
            <a:off x="5181600" y="3428355"/>
            <a:ext cx="169396" cy="12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p:nvPr/>
        </p:nvCxnSpPr>
        <p:spPr>
          <a:xfrm>
            <a:off x="7162800" y="3428355"/>
            <a:ext cx="169396" cy="12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050" name="Picture 2" descr="C:\milos\talks\talk\slices.emf"/>
          <p:cNvPicPr>
            <a:picLocks noChangeAspect="1" noChangeArrowheads="1"/>
          </p:cNvPicPr>
          <p:nvPr/>
        </p:nvPicPr>
        <p:blipFill>
          <a:blip r:embed="rId3"/>
          <a:srcRect/>
          <a:stretch>
            <a:fillRect/>
          </a:stretch>
        </p:blipFill>
        <p:spPr bwMode="auto">
          <a:xfrm>
            <a:off x="457200" y="2532719"/>
            <a:ext cx="1299516" cy="1792562"/>
          </a:xfrm>
          <a:prstGeom prst="rect">
            <a:avLst/>
          </a:prstGeom>
          <a:noFill/>
        </p:spPr>
      </p:pic>
      <p:pic>
        <p:nvPicPr>
          <p:cNvPr id="2051" name="Picture 3" descr="C:\milos\talks\talk\reducedTensor.emf"/>
          <p:cNvPicPr>
            <a:picLocks noChangeAspect="1" noChangeArrowheads="1"/>
          </p:cNvPicPr>
          <p:nvPr/>
        </p:nvPicPr>
        <p:blipFill>
          <a:blip r:embed="rId4"/>
          <a:srcRect/>
          <a:stretch>
            <a:fillRect/>
          </a:stretch>
        </p:blipFill>
        <p:spPr bwMode="auto">
          <a:xfrm>
            <a:off x="2057400" y="3038494"/>
            <a:ext cx="1175752" cy="781012"/>
          </a:xfrm>
          <a:prstGeom prst="rect">
            <a:avLst/>
          </a:prstGeom>
          <a:noFill/>
        </p:spPr>
      </p:pic>
      <p:sp>
        <p:nvSpPr>
          <p:cNvPr id="127" name="TextBox 126"/>
          <p:cNvSpPr txBox="1"/>
          <p:nvPr/>
        </p:nvSpPr>
        <p:spPr>
          <a:xfrm>
            <a:off x="2438400" y="6172200"/>
            <a:ext cx="2743200" cy="369332"/>
          </a:xfrm>
          <a:prstGeom prst="rect">
            <a:avLst/>
          </a:prstGeom>
          <a:noFill/>
        </p:spPr>
        <p:txBody>
          <a:bodyPr wrap="square" rtlCol="0">
            <a:spAutoFit/>
          </a:bodyPr>
          <a:lstStyle/>
          <a:p>
            <a:pPr algn="ctr"/>
            <a:r>
              <a:rPr lang="en-US" dirty="0" smtClean="0"/>
              <a:t>Our  main contributions:</a:t>
            </a:r>
            <a:endParaRPr lang="en-US" dirty="0"/>
          </a:p>
        </p:txBody>
      </p:sp>
      <p:grpSp>
        <p:nvGrpSpPr>
          <p:cNvPr id="186" name="Group 185"/>
          <p:cNvGrpSpPr/>
          <p:nvPr/>
        </p:nvGrpSpPr>
        <p:grpSpPr>
          <a:xfrm>
            <a:off x="3581400" y="2971800"/>
            <a:ext cx="1531847" cy="914400"/>
            <a:chOff x="2514600" y="3733800"/>
            <a:chExt cx="1531847" cy="914400"/>
          </a:xfrm>
        </p:grpSpPr>
        <p:sp>
          <p:nvSpPr>
            <p:cNvPr id="154" name="Line 49"/>
            <p:cNvSpPr>
              <a:spLocks noChangeAspect="1" noChangeShapeType="1"/>
            </p:cNvSpPr>
            <p:nvPr/>
          </p:nvSpPr>
          <p:spPr bwMode="auto">
            <a:xfrm>
              <a:off x="2515482" y="4175369"/>
              <a:ext cx="1142763" cy="0"/>
            </a:xfrm>
            <a:prstGeom prst="line">
              <a:avLst/>
            </a:prstGeom>
            <a:noFill/>
            <a:ln w="19050">
              <a:solidFill>
                <a:schemeClr val="tx1"/>
              </a:solidFill>
              <a:miter lim="800000"/>
              <a:headEnd/>
              <a:tailEnd/>
            </a:ln>
            <a:effectLst/>
          </p:spPr>
          <p:txBody>
            <a:bodyPr wrap="none"/>
            <a:lstStyle/>
            <a:p>
              <a:endParaRPr lang="en-US"/>
            </a:p>
          </p:txBody>
        </p:sp>
        <p:sp>
          <p:nvSpPr>
            <p:cNvPr id="155" name="Line 50"/>
            <p:cNvSpPr>
              <a:spLocks noChangeAspect="1" noChangeShapeType="1"/>
            </p:cNvSpPr>
            <p:nvPr/>
          </p:nvSpPr>
          <p:spPr bwMode="auto">
            <a:xfrm>
              <a:off x="2896403" y="3750263"/>
              <a:ext cx="1142763" cy="0"/>
            </a:xfrm>
            <a:prstGeom prst="line">
              <a:avLst/>
            </a:prstGeom>
            <a:noFill/>
            <a:ln w="19050">
              <a:solidFill>
                <a:schemeClr val="tx1"/>
              </a:solidFill>
              <a:miter lim="800000"/>
              <a:headEnd/>
              <a:tailEnd/>
            </a:ln>
            <a:effectLst/>
          </p:spPr>
          <p:txBody>
            <a:bodyPr wrap="none"/>
            <a:lstStyle/>
            <a:p>
              <a:endParaRPr lang="en-US"/>
            </a:p>
          </p:txBody>
        </p:sp>
        <p:sp>
          <p:nvSpPr>
            <p:cNvPr id="156" name="Line 51"/>
            <p:cNvSpPr>
              <a:spLocks noChangeAspect="1" noChangeShapeType="1"/>
            </p:cNvSpPr>
            <p:nvPr/>
          </p:nvSpPr>
          <p:spPr bwMode="auto">
            <a:xfrm flipV="1">
              <a:off x="2515482" y="3750263"/>
              <a:ext cx="380921" cy="425106"/>
            </a:xfrm>
            <a:prstGeom prst="line">
              <a:avLst/>
            </a:prstGeom>
            <a:noFill/>
            <a:ln w="19050">
              <a:solidFill>
                <a:schemeClr val="tx1"/>
              </a:solidFill>
              <a:miter lim="800000"/>
              <a:headEnd/>
              <a:tailEnd/>
            </a:ln>
            <a:effectLst/>
          </p:spPr>
          <p:txBody>
            <a:bodyPr wrap="none"/>
            <a:lstStyle/>
            <a:p>
              <a:endParaRPr lang="en-US"/>
            </a:p>
          </p:txBody>
        </p:sp>
        <p:sp>
          <p:nvSpPr>
            <p:cNvPr id="157" name="Line 52"/>
            <p:cNvSpPr>
              <a:spLocks noChangeAspect="1" noChangeShapeType="1"/>
            </p:cNvSpPr>
            <p:nvPr/>
          </p:nvSpPr>
          <p:spPr bwMode="auto">
            <a:xfrm flipV="1">
              <a:off x="3658245" y="3750263"/>
              <a:ext cx="380921" cy="425106"/>
            </a:xfrm>
            <a:prstGeom prst="line">
              <a:avLst/>
            </a:prstGeom>
            <a:noFill/>
            <a:ln w="19050">
              <a:solidFill>
                <a:schemeClr val="tx1"/>
              </a:solidFill>
              <a:miter lim="800000"/>
              <a:headEnd/>
              <a:tailEnd/>
            </a:ln>
            <a:effectLst/>
          </p:spPr>
          <p:txBody>
            <a:bodyPr wrap="none"/>
            <a:lstStyle/>
            <a:p>
              <a:endParaRPr lang="en-US"/>
            </a:p>
          </p:txBody>
        </p:sp>
        <p:sp>
          <p:nvSpPr>
            <p:cNvPr id="158" name="Line 33"/>
            <p:cNvSpPr>
              <a:spLocks noChangeShapeType="1"/>
            </p:cNvSpPr>
            <p:nvPr/>
          </p:nvSpPr>
          <p:spPr bwMode="auto">
            <a:xfrm>
              <a:off x="2514600" y="4175369"/>
              <a:ext cx="0" cy="472340"/>
            </a:xfrm>
            <a:prstGeom prst="line">
              <a:avLst/>
            </a:prstGeom>
            <a:noFill/>
            <a:ln w="19050">
              <a:solidFill>
                <a:schemeClr val="tx1"/>
              </a:solidFill>
              <a:miter lim="800000"/>
              <a:headEnd/>
              <a:tailEnd/>
            </a:ln>
            <a:effectLst/>
          </p:spPr>
          <p:txBody>
            <a:bodyPr wrap="none"/>
            <a:lstStyle/>
            <a:p>
              <a:endParaRPr lang="en-US"/>
            </a:p>
          </p:txBody>
        </p:sp>
        <p:sp>
          <p:nvSpPr>
            <p:cNvPr id="159" name="Line 33"/>
            <p:cNvSpPr>
              <a:spLocks noChangeShapeType="1"/>
            </p:cNvSpPr>
            <p:nvPr/>
          </p:nvSpPr>
          <p:spPr bwMode="auto">
            <a:xfrm>
              <a:off x="3658024" y="4175369"/>
              <a:ext cx="0" cy="472340"/>
            </a:xfrm>
            <a:prstGeom prst="line">
              <a:avLst/>
            </a:prstGeom>
            <a:noFill/>
            <a:ln w="19050">
              <a:solidFill>
                <a:schemeClr val="tx1"/>
              </a:solidFill>
              <a:miter lim="800000"/>
              <a:headEnd/>
              <a:tailEnd/>
            </a:ln>
            <a:effectLst/>
          </p:spPr>
          <p:txBody>
            <a:bodyPr wrap="none"/>
            <a:lstStyle/>
            <a:p>
              <a:endParaRPr lang="en-US"/>
            </a:p>
          </p:txBody>
        </p:sp>
        <p:sp>
          <p:nvSpPr>
            <p:cNvPr id="160" name="Line 33"/>
            <p:cNvSpPr>
              <a:spLocks noChangeShapeType="1"/>
            </p:cNvSpPr>
            <p:nvPr/>
          </p:nvSpPr>
          <p:spPr bwMode="auto">
            <a:xfrm>
              <a:off x="4046447" y="3750263"/>
              <a:ext cx="0" cy="472340"/>
            </a:xfrm>
            <a:prstGeom prst="line">
              <a:avLst/>
            </a:prstGeom>
            <a:noFill/>
            <a:ln w="19050">
              <a:solidFill>
                <a:schemeClr val="tx1"/>
              </a:solidFill>
              <a:miter lim="800000"/>
              <a:headEnd/>
              <a:tailEnd/>
            </a:ln>
            <a:effectLst/>
          </p:spPr>
          <p:txBody>
            <a:bodyPr wrap="none"/>
            <a:lstStyle/>
            <a:p>
              <a:endParaRPr lang="en-US"/>
            </a:p>
          </p:txBody>
        </p:sp>
        <p:cxnSp>
          <p:nvCxnSpPr>
            <p:cNvPr id="162" name="Straight Connector 161"/>
            <p:cNvCxnSpPr>
              <a:stCxn id="158" idx="1"/>
            </p:cNvCxnSpPr>
            <p:nvPr/>
          </p:nvCxnSpPr>
          <p:spPr>
            <a:xfrm rot="5400000" flipH="1" flipV="1">
              <a:off x="3086261" y="4075996"/>
              <a:ext cx="984" cy="11434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a:endCxn id="160" idx="1"/>
            </p:cNvCxnSpPr>
            <p:nvPr/>
          </p:nvCxnSpPr>
          <p:spPr>
            <a:xfrm rot="5400000" flipH="1" flipV="1">
              <a:off x="3643323" y="4244584"/>
              <a:ext cx="425106" cy="3811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rot="5400000">
              <a:off x="2656068" y="4201933"/>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rot="5400000">
              <a:off x="2883489" y="4125733"/>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112089" y="4201933"/>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5400000">
              <a:off x="3418068" y="3973333"/>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5400000">
              <a:off x="3264489" y="4354333"/>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5400000">
              <a:off x="2807289" y="4354333"/>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503668" y="4255089"/>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187" name="Straight Arrow Connector 186"/>
          <p:cNvCxnSpPr/>
          <p:nvPr/>
        </p:nvCxnSpPr>
        <p:spPr>
          <a:xfrm>
            <a:off x="3276600" y="3429000"/>
            <a:ext cx="169396" cy="12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8" name="Text Box 83"/>
          <p:cNvSpPr txBox="1">
            <a:spLocks noChangeArrowheads="1"/>
          </p:cNvSpPr>
          <p:nvPr/>
        </p:nvSpPr>
        <p:spPr bwMode="auto">
          <a:xfrm>
            <a:off x="3581400" y="4763869"/>
            <a:ext cx="1600200" cy="646331"/>
          </a:xfrm>
          <a:prstGeom prst="rect">
            <a:avLst/>
          </a:prstGeom>
          <a:noFill/>
          <a:ln w="9525">
            <a:noFill/>
            <a:miter lim="800000"/>
            <a:headEnd/>
            <a:tailEnd/>
          </a:ln>
          <a:effectLst/>
        </p:spPr>
        <p:txBody>
          <a:bodyPr wrap="square">
            <a:spAutoFit/>
          </a:bodyPr>
          <a:lstStyle/>
          <a:p>
            <a:pPr algn="ctr">
              <a:spcBef>
                <a:spcPct val="50000"/>
              </a:spcBef>
            </a:pPr>
            <a:r>
              <a:rPr lang="en-US" dirty="0"/>
              <a:t>Reduced </a:t>
            </a:r>
            <a:r>
              <a:rPr lang="en-US" dirty="0" smtClean="0"/>
              <a:t>columns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6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6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7" grpId="0"/>
      <p:bldP spid="121" grpId="0" animBg="1"/>
      <p:bldP spid="122" grpId="0" animBg="1"/>
      <p:bldP spid="22611" grpId="0"/>
      <p:bldP spid="22612" grpId="0"/>
      <p:bldP spid="161" grpId="0"/>
      <p:bldP spid="127" grpId="0"/>
      <p:bldP spid="18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dirty="0"/>
              <a:t>Clustering 1</a:t>
            </a:r>
            <a:r>
              <a:rPr lang="en-US" baseline="30000" dirty="0"/>
              <a:t>st</a:t>
            </a:r>
            <a:r>
              <a:rPr lang="en-US" dirty="0"/>
              <a:t> </a:t>
            </a:r>
            <a:r>
              <a:rPr lang="en-US" dirty="0" smtClean="0"/>
              <a:t>try</a:t>
            </a:r>
            <a:endParaRPr lang="en-US" dirty="0"/>
          </a:p>
        </p:txBody>
      </p:sp>
      <p:pic>
        <p:nvPicPr>
          <p:cNvPr id="5" name="old.mpg">
            <a:hlinkClick r:id="" action="ppaction://media"/>
          </p:cNvPr>
          <p:cNvPicPr>
            <a:picLocks noRot="1" noChangeAspect="1"/>
          </p:cNvPicPr>
          <p:nvPr>
            <a:videoFile r:link="rId1"/>
          </p:nvPr>
        </p:nvPicPr>
        <p:blipFill>
          <a:blip r:embed="rId4"/>
          <a:stretch>
            <a:fillRect/>
          </a:stretch>
        </p:blipFill>
        <p:spPr>
          <a:xfrm>
            <a:off x="0" y="3124200"/>
            <a:ext cx="9144000" cy="3429000"/>
          </a:xfrm>
          <a:prstGeom prst="rect">
            <a:avLst/>
          </a:prstGeom>
        </p:spPr>
      </p:pic>
      <p:sp>
        <p:nvSpPr>
          <p:cNvPr id="9" name="Content Placeholder 2"/>
          <p:cNvSpPr>
            <a:spLocks noGrp="1"/>
          </p:cNvSpPr>
          <p:nvPr>
            <p:ph idx="1"/>
          </p:nvPr>
        </p:nvSpPr>
        <p:spPr>
          <a:xfrm>
            <a:off x="457200" y="1676400"/>
            <a:ext cx="8229600" cy="4625609"/>
          </a:xfrm>
        </p:spPr>
        <p:txBody>
          <a:bodyPr/>
          <a:lstStyle/>
          <a:p>
            <a:r>
              <a:rPr lang="en-US" dirty="0" smtClean="0"/>
              <a:t>Straightforward extension of MRCS</a:t>
            </a:r>
          </a:p>
          <a:p>
            <a:pPr lvl="1"/>
            <a:r>
              <a:rPr lang="en-US" dirty="0" smtClean="0"/>
              <a:t>Cluster light-frame pairs as lights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5"/>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t>Clustering - 2</a:t>
            </a:r>
            <a:r>
              <a:rPr lang="en-US" baseline="30000"/>
              <a:t>nd</a:t>
            </a:r>
            <a:r>
              <a:rPr lang="en-US"/>
              <a:t> try</a:t>
            </a:r>
          </a:p>
        </p:txBody>
      </p:sp>
      <p:sp>
        <p:nvSpPr>
          <p:cNvPr id="12291" name="Rectangle 3"/>
          <p:cNvSpPr>
            <a:spLocks noGrp="1" noChangeArrowheads="1"/>
          </p:cNvSpPr>
          <p:nvPr>
            <p:ph type="body" idx="1"/>
          </p:nvPr>
        </p:nvSpPr>
        <p:spPr>
          <a:xfrm>
            <a:off x="152400" y="1524000"/>
            <a:ext cx="7427912" cy="4800600"/>
          </a:xfrm>
        </p:spPr>
        <p:txBody>
          <a:bodyPr>
            <a:normAutofit/>
          </a:bodyPr>
          <a:lstStyle/>
          <a:p>
            <a:r>
              <a:rPr lang="en-US" dirty="0"/>
              <a:t>Consider only </a:t>
            </a:r>
            <a:r>
              <a:rPr lang="en-US" dirty="0">
                <a:latin typeface="Times New Roman"/>
              </a:rPr>
              <a:t>“</a:t>
            </a:r>
            <a:r>
              <a:rPr lang="en-US" dirty="0"/>
              <a:t>rectangular</a:t>
            </a:r>
            <a:r>
              <a:rPr lang="en-US" dirty="0">
                <a:latin typeface="Times New Roman"/>
              </a:rPr>
              <a:t>”</a:t>
            </a:r>
            <a:r>
              <a:rPr lang="en-US" dirty="0"/>
              <a:t> </a:t>
            </a:r>
            <a:r>
              <a:rPr lang="en-US" dirty="0" smtClean="0"/>
              <a:t>clusters</a:t>
            </a:r>
          </a:p>
          <a:p>
            <a:r>
              <a:rPr lang="en-US" dirty="0" smtClean="0"/>
              <a:t>Each cluster is a Cartesian product of:</a:t>
            </a:r>
          </a:p>
          <a:p>
            <a:pPr lvl="1"/>
            <a:r>
              <a:rPr lang="en-US" dirty="0" smtClean="0"/>
              <a:t>A set of lights</a:t>
            </a:r>
          </a:p>
          <a:p>
            <a:pPr lvl="1"/>
            <a:r>
              <a:rPr lang="en-US" dirty="0" smtClean="0"/>
              <a:t>A set of frames (consecutive in time</a:t>
            </a:r>
            <a:r>
              <a:rPr lang="en-US" dirty="0" smtClean="0"/>
              <a:t>)</a:t>
            </a:r>
          </a:p>
          <a:p>
            <a:r>
              <a:rPr lang="en-US" dirty="0" smtClean="0"/>
              <a:t>Finding the clustering</a:t>
            </a:r>
          </a:p>
          <a:p>
            <a:pPr lvl="1"/>
            <a:r>
              <a:rPr lang="en-US" dirty="0" smtClean="0"/>
              <a:t>Iterative splitting in lights or time</a:t>
            </a:r>
            <a:endParaRPr lang="en-US" dirty="0" smtClean="0"/>
          </a:p>
          <a:p>
            <a:r>
              <a:rPr lang="en-US" dirty="0" smtClean="0"/>
              <a:t>Why is this better?</a:t>
            </a:r>
          </a:p>
          <a:p>
            <a:pPr lvl="1"/>
            <a:r>
              <a:rPr lang="en-US" dirty="0" smtClean="0"/>
              <a:t>Coherence</a:t>
            </a:r>
          </a:p>
          <a:p>
            <a:pPr lvl="1"/>
            <a:r>
              <a:rPr lang="en-US" dirty="0" smtClean="0"/>
              <a:t>C</a:t>
            </a:r>
            <a:r>
              <a:rPr lang="en-US" dirty="0" smtClean="0"/>
              <a:t>lusters are split, joined or unchanged</a:t>
            </a:r>
          </a:p>
          <a:p>
            <a:pPr lvl="1"/>
            <a:endParaRPr lang="en-US" dirty="0" smtClean="0"/>
          </a:p>
          <a:p>
            <a:endParaRPr lang="en-US" dirty="0"/>
          </a:p>
          <a:p>
            <a:pPr lvl="1">
              <a:buNone/>
            </a:pPr>
            <a:endParaRPr lang="en-US" dirty="0"/>
          </a:p>
        </p:txBody>
      </p:sp>
      <p:grpSp>
        <p:nvGrpSpPr>
          <p:cNvPr id="46" name="Group 45"/>
          <p:cNvGrpSpPr/>
          <p:nvPr/>
        </p:nvGrpSpPr>
        <p:grpSpPr>
          <a:xfrm>
            <a:off x="6934200" y="4876800"/>
            <a:ext cx="1881188" cy="1230313"/>
            <a:chOff x="1619250" y="4505325"/>
            <a:chExt cx="1881188" cy="1230313"/>
          </a:xfrm>
        </p:grpSpPr>
        <p:sp>
          <p:nvSpPr>
            <p:cNvPr id="26" name="Freeform 11"/>
            <p:cNvSpPr>
              <a:spLocks/>
            </p:cNvSpPr>
            <p:nvPr/>
          </p:nvSpPr>
          <p:spPr bwMode="auto">
            <a:xfrm>
              <a:off x="3397250" y="4505325"/>
              <a:ext cx="103188" cy="831850"/>
            </a:xfrm>
            <a:custGeom>
              <a:avLst/>
              <a:gdLst/>
              <a:ahLst/>
              <a:cxnLst>
                <a:cxn ang="0">
                  <a:pos x="0" y="65"/>
                </a:cxn>
                <a:cxn ang="0">
                  <a:pos x="65" y="0"/>
                </a:cxn>
                <a:cxn ang="0">
                  <a:pos x="65" y="459"/>
                </a:cxn>
                <a:cxn ang="0">
                  <a:pos x="4" y="524"/>
                </a:cxn>
                <a:cxn ang="0">
                  <a:pos x="0" y="520"/>
                </a:cxn>
                <a:cxn ang="0">
                  <a:pos x="0" y="65"/>
                </a:cxn>
                <a:cxn ang="0">
                  <a:pos x="0" y="65"/>
                </a:cxn>
              </a:cxnLst>
              <a:rect l="0" t="0" r="r" b="b"/>
              <a:pathLst>
                <a:path w="65" h="524">
                  <a:moveTo>
                    <a:pt x="0" y="65"/>
                  </a:moveTo>
                  <a:lnTo>
                    <a:pt x="65" y="0"/>
                  </a:lnTo>
                  <a:lnTo>
                    <a:pt x="65" y="459"/>
                  </a:lnTo>
                  <a:lnTo>
                    <a:pt x="4" y="524"/>
                  </a:lnTo>
                  <a:lnTo>
                    <a:pt x="0" y="520"/>
                  </a:lnTo>
                  <a:lnTo>
                    <a:pt x="0" y="65"/>
                  </a:lnTo>
                  <a:lnTo>
                    <a:pt x="0" y="65"/>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2"/>
            <p:cNvSpPr>
              <a:spLocks/>
            </p:cNvSpPr>
            <p:nvPr/>
          </p:nvSpPr>
          <p:spPr bwMode="auto">
            <a:xfrm>
              <a:off x="2746375" y="4505325"/>
              <a:ext cx="754063" cy="103188"/>
            </a:xfrm>
            <a:custGeom>
              <a:avLst/>
              <a:gdLst/>
              <a:ahLst/>
              <a:cxnLst>
                <a:cxn ang="0">
                  <a:pos x="475" y="0"/>
                </a:cxn>
                <a:cxn ang="0">
                  <a:pos x="410" y="65"/>
                </a:cxn>
                <a:cxn ang="0">
                  <a:pos x="0" y="65"/>
                </a:cxn>
                <a:cxn ang="0">
                  <a:pos x="65" y="0"/>
                </a:cxn>
                <a:cxn ang="0">
                  <a:pos x="475" y="0"/>
                </a:cxn>
              </a:cxnLst>
              <a:rect l="0" t="0" r="r" b="b"/>
              <a:pathLst>
                <a:path w="475" h="65">
                  <a:moveTo>
                    <a:pt x="475" y="0"/>
                  </a:moveTo>
                  <a:lnTo>
                    <a:pt x="410" y="65"/>
                  </a:lnTo>
                  <a:lnTo>
                    <a:pt x="0" y="65"/>
                  </a:lnTo>
                  <a:lnTo>
                    <a:pt x="65" y="0"/>
                  </a:lnTo>
                  <a:lnTo>
                    <a:pt x="475" y="0"/>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3"/>
            <p:cNvSpPr>
              <a:spLocks/>
            </p:cNvSpPr>
            <p:nvPr/>
          </p:nvSpPr>
          <p:spPr bwMode="auto">
            <a:xfrm>
              <a:off x="3005138" y="4608513"/>
              <a:ext cx="398463" cy="1127125"/>
            </a:xfrm>
            <a:custGeom>
              <a:avLst/>
              <a:gdLst/>
              <a:ahLst/>
              <a:cxnLst>
                <a:cxn ang="0">
                  <a:pos x="251" y="459"/>
                </a:cxn>
                <a:cxn ang="0">
                  <a:pos x="0" y="710"/>
                </a:cxn>
                <a:cxn ang="0">
                  <a:pos x="0" y="256"/>
                </a:cxn>
                <a:cxn ang="0">
                  <a:pos x="0" y="256"/>
                </a:cxn>
                <a:cxn ang="0">
                  <a:pos x="247" y="0"/>
                </a:cxn>
                <a:cxn ang="0">
                  <a:pos x="247" y="455"/>
                </a:cxn>
                <a:cxn ang="0">
                  <a:pos x="251" y="459"/>
                </a:cxn>
              </a:cxnLst>
              <a:rect l="0" t="0" r="r" b="b"/>
              <a:pathLst>
                <a:path w="251" h="710">
                  <a:moveTo>
                    <a:pt x="251" y="459"/>
                  </a:moveTo>
                  <a:lnTo>
                    <a:pt x="0" y="710"/>
                  </a:lnTo>
                  <a:lnTo>
                    <a:pt x="0" y="256"/>
                  </a:lnTo>
                  <a:lnTo>
                    <a:pt x="0" y="256"/>
                  </a:lnTo>
                  <a:lnTo>
                    <a:pt x="247" y="0"/>
                  </a:lnTo>
                  <a:lnTo>
                    <a:pt x="247" y="455"/>
                  </a:lnTo>
                  <a:lnTo>
                    <a:pt x="251" y="459"/>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14"/>
            <p:cNvSpPr>
              <a:spLocks/>
            </p:cNvSpPr>
            <p:nvPr/>
          </p:nvSpPr>
          <p:spPr bwMode="auto">
            <a:xfrm>
              <a:off x="2354263" y="4608513"/>
              <a:ext cx="1042988" cy="406400"/>
            </a:xfrm>
            <a:custGeom>
              <a:avLst/>
              <a:gdLst/>
              <a:ahLst/>
              <a:cxnLst>
                <a:cxn ang="0">
                  <a:pos x="657" y="0"/>
                </a:cxn>
                <a:cxn ang="0">
                  <a:pos x="410" y="256"/>
                </a:cxn>
                <a:cxn ang="0">
                  <a:pos x="0" y="256"/>
                </a:cxn>
                <a:cxn ang="0">
                  <a:pos x="0" y="256"/>
                </a:cxn>
                <a:cxn ang="0">
                  <a:pos x="97" y="158"/>
                </a:cxn>
                <a:cxn ang="0">
                  <a:pos x="247" y="0"/>
                </a:cxn>
                <a:cxn ang="0">
                  <a:pos x="657" y="0"/>
                </a:cxn>
                <a:cxn ang="0">
                  <a:pos x="657" y="0"/>
                </a:cxn>
              </a:cxnLst>
              <a:rect l="0" t="0" r="r" b="b"/>
              <a:pathLst>
                <a:path w="657" h="256">
                  <a:moveTo>
                    <a:pt x="657" y="0"/>
                  </a:moveTo>
                  <a:lnTo>
                    <a:pt x="410" y="256"/>
                  </a:lnTo>
                  <a:lnTo>
                    <a:pt x="0" y="256"/>
                  </a:lnTo>
                  <a:lnTo>
                    <a:pt x="0" y="256"/>
                  </a:lnTo>
                  <a:lnTo>
                    <a:pt x="97" y="158"/>
                  </a:lnTo>
                  <a:lnTo>
                    <a:pt x="247" y="0"/>
                  </a:lnTo>
                  <a:lnTo>
                    <a:pt x="657" y="0"/>
                  </a:lnTo>
                  <a:lnTo>
                    <a:pt x="657"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15"/>
            <p:cNvSpPr>
              <a:spLocks/>
            </p:cNvSpPr>
            <p:nvPr/>
          </p:nvSpPr>
          <p:spPr bwMode="auto">
            <a:xfrm>
              <a:off x="2354263" y="5014913"/>
              <a:ext cx="650875" cy="720725"/>
            </a:xfrm>
            <a:custGeom>
              <a:avLst/>
              <a:gdLst/>
              <a:ahLst/>
              <a:cxnLst>
                <a:cxn ang="0">
                  <a:pos x="410" y="0"/>
                </a:cxn>
                <a:cxn ang="0">
                  <a:pos x="410" y="454"/>
                </a:cxn>
                <a:cxn ang="0">
                  <a:pos x="0" y="454"/>
                </a:cxn>
                <a:cxn ang="0">
                  <a:pos x="0" y="0"/>
                </a:cxn>
                <a:cxn ang="0">
                  <a:pos x="0" y="0"/>
                </a:cxn>
                <a:cxn ang="0">
                  <a:pos x="410" y="0"/>
                </a:cxn>
                <a:cxn ang="0">
                  <a:pos x="410" y="0"/>
                </a:cxn>
              </a:cxnLst>
              <a:rect l="0" t="0" r="r" b="b"/>
              <a:pathLst>
                <a:path w="410" h="454">
                  <a:moveTo>
                    <a:pt x="410" y="0"/>
                  </a:moveTo>
                  <a:lnTo>
                    <a:pt x="410" y="454"/>
                  </a:lnTo>
                  <a:lnTo>
                    <a:pt x="0" y="454"/>
                  </a:lnTo>
                  <a:lnTo>
                    <a:pt x="0" y="0"/>
                  </a:lnTo>
                  <a:lnTo>
                    <a:pt x="0" y="0"/>
                  </a:lnTo>
                  <a:lnTo>
                    <a:pt x="410" y="0"/>
                  </a:lnTo>
                  <a:lnTo>
                    <a:pt x="410"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16"/>
            <p:cNvSpPr>
              <a:spLocks/>
            </p:cNvSpPr>
            <p:nvPr/>
          </p:nvSpPr>
          <p:spPr bwMode="auto">
            <a:xfrm>
              <a:off x="2263775" y="4505325"/>
              <a:ext cx="585788" cy="103188"/>
            </a:xfrm>
            <a:custGeom>
              <a:avLst/>
              <a:gdLst/>
              <a:ahLst/>
              <a:cxnLst>
                <a:cxn ang="0">
                  <a:pos x="369" y="0"/>
                </a:cxn>
                <a:cxn ang="0">
                  <a:pos x="304" y="65"/>
                </a:cxn>
                <a:cxn ang="0">
                  <a:pos x="0" y="65"/>
                </a:cxn>
                <a:cxn ang="0">
                  <a:pos x="61" y="0"/>
                </a:cxn>
                <a:cxn ang="0">
                  <a:pos x="369" y="0"/>
                </a:cxn>
              </a:cxnLst>
              <a:rect l="0" t="0" r="r" b="b"/>
              <a:pathLst>
                <a:path w="369" h="65">
                  <a:moveTo>
                    <a:pt x="369" y="0"/>
                  </a:moveTo>
                  <a:lnTo>
                    <a:pt x="304" y="65"/>
                  </a:lnTo>
                  <a:lnTo>
                    <a:pt x="0" y="65"/>
                  </a:lnTo>
                  <a:lnTo>
                    <a:pt x="61" y="0"/>
                  </a:lnTo>
                  <a:lnTo>
                    <a:pt x="369" y="0"/>
                  </a:lnTo>
                  <a:close/>
                </a:path>
              </a:pathLst>
            </a:custGeom>
            <a:solidFill>
              <a:srgbClr val="D2E6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7"/>
            <p:cNvSpPr>
              <a:spLocks/>
            </p:cNvSpPr>
            <p:nvPr/>
          </p:nvSpPr>
          <p:spPr bwMode="auto">
            <a:xfrm>
              <a:off x="2019300" y="4608513"/>
              <a:ext cx="727075" cy="250825"/>
            </a:xfrm>
            <a:custGeom>
              <a:avLst/>
              <a:gdLst/>
              <a:ahLst/>
              <a:cxnLst>
                <a:cxn ang="0">
                  <a:pos x="458" y="0"/>
                </a:cxn>
                <a:cxn ang="0">
                  <a:pos x="308" y="158"/>
                </a:cxn>
                <a:cxn ang="0">
                  <a:pos x="0" y="158"/>
                </a:cxn>
                <a:cxn ang="0">
                  <a:pos x="154" y="0"/>
                </a:cxn>
                <a:cxn ang="0">
                  <a:pos x="458" y="0"/>
                </a:cxn>
              </a:cxnLst>
              <a:rect l="0" t="0" r="r" b="b"/>
              <a:pathLst>
                <a:path w="458" h="158">
                  <a:moveTo>
                    <a:pt x="458" y="0"/>
                  </a:moveTo>
                  <a:lnTo>
                    <a:pt x="308" y="158"/>
                  </a:lnTo>
                  <a:lnTo>
                    <a:pt x="0" y="158"/>
                  </a:lnTo>
                  <a:lnTo>
                    <a:pt x="154" y="0"/>
                  </a:lnTo>
                  <a:lnTo>
                    <a:pt x="458" y="0"/>
                  </a:lnTo>
                  <a:close/>
                </a:path>
              </a:pathLst>
            </a:custGeom>
            <a:solidFill>
              <a:srgbClr val="FDFAD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8"/>
            <p:cNvSpPr>
              <a:spLocks/>
            </p:cNvSpPr>
            <p:nvPr/>
          </p:nvSpPr>
          <p:spPr bwMode="auto">
            <a:xfrm>
              <a:off x="1619250" y="4859338"/>
              <a:ext cx="889000" cy="155575"/>
            </a:xfrm>
            <a:custGeom>
              <a:avLst/>
              <a:gdLst/>
              <a:ahLst/>
              <a:cxnLst>
                <a:cxn ang="0">
                  <a:pos x="560" y="0"/>
                </a:cxn>
                <a:cxn ang="0">
                  <a:pos x="463" y="98"/>
                </a:cxn>
                <a:cxn ang="0">
                  <a:pos x="0" y="98"/>
                </a:cxn>
                <a:cxn ang="0">
                  <a:pos x="97" y="0"/>
                </a:cxn>
                <a:cxn ang="0">
                  <a:pos x="97" y="0"/>
                </a:cxn>
                <a:cxn ang="0">
                  <a:pos x="252" y="0"/>
                </a:cxn>
                <a:cxn ang="0">
                  <a:pos x="560" y="0"/>
                </a:cxn>
              </a:cxnLst>
              <a:rect l="0" t="0" r="r" b="b"/>
              <a:pathLst>
                <a:path w="560" h="98">
                  <a:moveTo>
                    <a:pt x="560" y="0"/>
                  </a:moveTo>
                  <a:lnTo>
                    <a:pt x="463" y="98"/>
                  </a:lnTo>
                  <a:lnTo>
                    <a:pt x="0" y="98"/>
                  </a:lnTo>
                  <a:lnTo>
                    <a:pt x="97" y="0"/>
                  </a:lnTo>
                  <a:lnTo>
                    <a:pt x="97" y="0"/>
                  </a:lnTo>
                  <a:lnTo>
                    <a:pt x="252" y="0"/>
                  </a:lnTo>
                  <a:lnTo>
                    <a:pt x="560" y="0"/>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9"/>
            <p:cNvSpPr>
              <a:spLocks/>
            </p:cNvSpPr>
            <p:nvPr/>
          </p:nvSpPr>
          <p:spPr bwMode="auto">
            <a:xfrm>
              <a:off x="1773238" y="4505325"/>
              <a:ext cx="587375" cy="354013"/>
            </a:xfrm>
            <a:custGeom>
              <a:avLst/>
              <a:gdLst/>
              <a:ahLst/>
              <a:cxnLst>
                <a:cxn ang="0">
                  <a:pos x="309" y="65"/>
                </a:cxn>
                <a:cxn ang="0">
                  <a:pos x="155" y="223"/>
                </a:cxn>
                <a:cxn ang="0">
                  <a:pos x="0" y="223"/>
                </a:cxn>
                <a:cxn ang="0">
                  <a:pos x="0" y="223"/>
                </a:cxn>
                <a:cxn ang="0">
                  <a:pos x="215" y="0"/>
                </a:cxn>
                <a:cxn ang="0">
                  <a:pos x="370" y="0"/>
                </a:cxn>
                <a:cxn ang="0">
                  <a:pos x="309" y="65"/>
                </a:cxn>
              </a:cxnLst>
              <a:rect l="0" t="0" r="r" b="b"/>
              <a:pathLst>
                <a:path w="370" h="223">
                  <a:moveTo>
                    <a:pt x="309" y="65"/>
                  </a:moveTo>
                  <a:lnTo>
                    <a:pt x="155" y="223"/>
                  </a:lnTo>
                  <a:lnTo>
                    <a:pt x="0" y="223"/>
                  </a:lnTo>
                  <a:lnTo>
                    <a:pt x="0" y="223"/>
                  </a:lnTo>
                  <a:lnTo>
                    <a:pt x="215" y="0"/>
                  </a:lnTo>
                  <a:lnTo>
                    <a:pt x="370" y="0"/>
                  </a:lnTo>
                  <a:lnTo>
                    <a:pt x="309" y="65"/>
                  </a:lnTo>
                  <a:close/>
                </a:path>
              </a:pathLst>
            </a:custGeom>
            <a:solidFill>
              <a:srgbClr val="D5EDE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20"/>
            <p:cNvSpPr>
              <a:spLocks/>
            </p:cNvSpPr>
            <p:nvPr/>
          </p:nvSpPr>
          <p:spPr bwMode="auto">
            <a:xfrm>
              <a:off x="1619250" y="5014913"/>
              <a:ext cx="735013" cy="720725"/>
            </a:xfrm>
            <a:custGeom>
              <a:avLst/>
              <a:gdLst/>
              <a:ahLst/>
              <a:cxnLst>
                <a:cxn ang="0">
                  <a:pos x="463" y="0"/>
                </a:cxn>
                <a:cxn ang="0">
                  <a:pos x="463" y="454"/>
                </a:cxn>
                <a:cxn ang="0">
                  <a:pos x="0" y="454"/>
                </a:cxn>
                <a:cxn ang="0">
                  <a:pos x="0" y="0"/>
                </a:cxn>
                <a:cxn ang="0">
                  <a:pos x="463" y="0"/>
                </a:cxn>
                <a:cxn ang="0">
                  <a:pos x="463" y="0"/>
                </a:cxn>
                <a:cxn ang="0">
                  <a:pos x="463" y="0"/>
                </a:cxn>
              </a:cxnLst>
              <a:rect l="0" t="0" r="r" b="b"/>
              <a:pathLst>
                <a:path w="463" h="454">
                  <a:moveTo>
                    <a:pt x="463" y="0"/>
                  </a:moveTo>
                  <a:lnTo>
                    <a:pt x="463" y="454"/>
                  </a:lnTo>
                  <a:lnTo>
                    <a:pt x="0" y="454"/>
                  </a:lnTo>
                  <a:lnTo>
                    <a:pt x="0" y="0"/>
                  </a:lnTo>
                  <a:lnTo>
                    <a:pt x="463" y="0"/>
                  </a:lnTo>
                  <a:lnTo>
                    <a:pt x="463" y="0"/>
                  </a:lnTo>
                  <a:lnTo>
                    <a:pt x="463" y="0"/>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21"/>
            <p:cNvSpPr>
              <a:spLocks/>
            </p:cNvSpPr>
            <p:nvPr/>
          </p:nvSpPr>
          <p:spPr bwMode="auto">
            <a:xfrm>
              <a:off x="1619250" y="4505325"/>
              <a:ext cx="1881188" cy="1230313"/>
            </a:xfrm>
            <a:custGeom>
              <a:avLst/>
              <a:gdLst/>
              <a:ahLst/>
              <a:cxnLst>
                <a:cxn ang="0">
                  <a:pos x="467" y="0"/>
                </a:cxn>
                <a:cxn ang="0">
                  <a:pos x="312" y="0"/>
                </a:cxn>
                <a:cxn ang="0">
                  <a:pos x="97" y="223"/>
                </a:cxn>
                <a:cxn ang="0">
                  <a:pos x="0" y="321"/>
                </a:cxn>
                <a:cxn ang="0">
                  <a:pos x="0" y="775"/>
                </a:cxn>
                <a:cxn ang="0">
                  <a:pos x="463" y="775"/>
                </a:cxn>
                <a:cxn ang="0">
                  <a:pos x="873" y="775"/>
                </a:cxn>
                <a:cxn ang="0">
                  <a:pos x="1124" y="524"/>
                </a:cxn>
                <a:cxn ang="0">
                  <a:pos x="1185" y="459"/>
                </a:cxn>
                <a:cxn ang="0">
                  <a:pos x="1185" y="0"/>
                </a:cxn>
                <a:cxn ang="0">
                  <a:pos x="775" y="0"/>
                </a:cxn>
                <a:cxn ang="0">
                  <a:pos x="467" y="0"/>
                </a:cxn>
              </a:cxnLst>
              <a:rect l="0" t="0" r="r" b="b"/>
              <a:pathLst>
                <a:path w="1185" h="775">
                  <a:moveTo>
                    <a:pt x="467" y="0"/>
                  </a:moveTo>
                  <a:lnTo>
                    <a:pt x="312" y="0"/>
                  </a:lnTo>
                  <a:lnTo>
                    <a:pt x="97" y="223"/>
                  </a:lnTo>
                  <a:lnTo>
                    <a:pt x="0" y="321"/>
                  </a:lnTo>
                  <a:lnTo>
                    <a:pt x="0" y="775"/>
                  </a:lnTo>
                  <a:lnTo>
                    <a:pt x="463" y="775"/>
                  </a:lnTo>
                  <a:lnTo>
                    <a:pt x="873" y="775"/>
                  </a:lnTo>
                  <a:lnTo>
                    <a:pt x="1124" y="524"/>
                  </a:lnTo>
                  <a:lnTo>
                    <a:pt x="1185" y="459"/>
                  </a:lnTo>
                  <a:lnTo>
                    <a:pt x="1185" y="0"/>
                  </a:lnTo>
                  <a:lnTo>
                    <a:pt x="775" y="0"/>
                  </a:lnTo>
                  <a:lnTo>
                    <a:pt x="467" y="0"/>
                  </a:lnTo>
                  <a:close/>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22"/>
            <p:cNvSpPr>
              <a:spLocks/>
            </p:cNvSpPr>
            <p:nvPr/>
          </p:nvSpPr>
          <p:spPr bwMode="auto">
            <a:xfrm>
              <a:off x="1619250" y="4505325"/>
              <a:ext cx="1881188" cy="509588"/>
            </a:xfrm>
            <a:custGeom>
              <a:avLst/>
              <a:gdLst/>
              <a:ahLst/>
              <a:cxnLst>
                <a:cxn ang="0">
                  <a:pos x="1185" y="0"/>
                </a:cxn>
                <a:cxn ang="0">
                  <a:pos x="1120" y="65"/>
                </a:cxn>
                <a:cxn ang="0">
                  <a:pos x="1120" y="65"/>
                </a:cxn>
                <a:cxn ang="0">
                  <a:pos x="873" y="321"/>
                </a:cxn>
                <a:cxn ang="0">
                  <a:pos x="463" y="321"/>
                </a:cxn>
                <a:cxn ang="0">
                  <a:pos x="463" y="321"/>
                </a:cxn>
                <a:cxn ang="0">
                  <a:pos x="0" y="321"/>
                </a:cxn>
              </a:cxnLst>
              <a:rect l="0" t="0" r="r" b="b"/>
              <a:pathLst>
                <a:path w="1185" h="321">
                  <a:moveTo>
                    <a:pt x="1185" y="0"/>
                  </a:moveTo>
                  <a:lnTo>
                    <a:pt x="1120" y="65"/>
                  </a:lnTo>
                  <a:lnTo>
                    <a:pt x="1120" y="65"/>
                  </a:lnTo>
                  <a:lnTo>
                    <a:pt x="873" y="321"/>
                  </a:lnTo>
                  <a:lnTo>
                    <a:pt x="463" y="321"/>
                  </a:lnTo>
                  <a:lnTo>
                    <a:pt x="463" y="321"/>
                  </a:lnTo>
                  <a:lnTo>
                    <a:pt x="0" y="321"/>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23"/>
            <p:cNvSpPr>
              <a:spLocks/>
            </p:cNvSpPr>
            <p:nvPr/>
          </p:nvSpPr>
          <p:spPr bwMode="auto">
            <a:xfrm>
              <a:off x="1773238" y="4859338"/>
              <a:ext cx="735013" cy="1588"/>
            </a:xfrm>
            <a:custGeom>
              <a:avLst/>
              <a:gdLst/>
              <a:ahLst/>
              <a:cxnLst>
                <a:cxn ang="0">
                  <a:pos x="463" y="0"/>
                </a:cxn>
                <a:cxn ang="0">
                  <a:pos x="155" y="0"/>
                </a:cxn>
                <a:cxn ang="0">
                  <a:pos x="0" y="0"/>
                </a:cxn>
              </a:cxnLst>
              <a:rect l="0" t="0" r="r" b="b"/>
              <a:pathLst>
                <a:path w="463">
                  <a:moveTo>
                    <a:pt x="463" y="0"/>
                  </a:moveTo>
                  <a:lnTo>
                    <a:pt x="155" y="0"/>
                  </a:lnTo>
                  <a:lnTo>
                    <a:pt x="0" y="0"/>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4"/>
            <p:cNvSpPr>
              <a:spLocks/>
            </p:cNvSpPr>
            <p:nvPr/>
          </p:nvSpPr>
          <p:spPr bwMode="auto">
            <a:xfrm>
              <a:off x="2263775" y="4608513"/>
              <a:ext cx="1139825" cy="1588"/>
            </a:xfrm>
            <a:custGeom>
              <a:avLst/>
              <a:gdLst/>
              <a:ahLst/>
              <a:cxnLst>
                <a:cxn ang="0">
                  <a:pos x="718" y="0"/>
                </a:cxn>
                <a:cxn ang="0">
                  <a:pos x="714" y="0"/>
                </a:cxn>
                <a:cxn ang="0">
                  <a:pos x="304" y="0"/>
                </a:cxn>
                <a:cxn ang="0">
                  <a:pos x="0" y="0"/>
                </a:cxn>
                <a:cxn ang="0">
                  <a:pos x="0" y="0"/>
                </a:cxn>
              </a:cxnLst>
              <a:rect l="0" t="0" r="r" b="b"/>
              <a:pathLst>
                <a:path w="718">
                  <a:moveTo>
                    <a:pt x="718" y="0"/>
                  </a:moveTo>
                  <a:lnTo>
                    <a:pt x="714" y="0"/>
                  </a:lnTo>
                  <a:lnTo>
                    <a:pt x="304" y="0"/>
                  </a:lnTo>
                  <a:lnTo>
                    <a:pt x="0" y="0"/>
                  </a:lnTo>
                  <a:lnTo>
                    <a:pt x="0" y="0"/>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5"/>
            <p:cNvSpPr>
              <a:spLocks/>
            </p:cNvSpPr>
            <p:nvPr/>
          </p:nvSpPr>
          <p:spPr bwMode="auto">
            <a:xfrm>
              <a:off x="2354263" y="4505325"/>
              <a:ext cx="495300" cy="509588"/>
            </a:xfrm>
            <a:custGeom>
              <a:avLst/>
              <a:gdLst/>
              <a:ahLst/>
              <a:cxnLst>
                <a:cxn ang="0">
                  <a:pos x="312" y="0"/>
                </a:cxn>
                <a:cxn ang="0">
                  <a:pos x="247" y="65"/>
                </a:cxn>
                <a:cxn ang="0">
                  <a:pos x="97" y="223"/>
                </a:cxn>
                <a:cxn ang="0">
                  <a:pos x="0" y="321"/>
                </a:cxn>
              </a:cxnLst>
              <a:rect l="0" t="0" r="r" b="b"/>
              <a:pathLst>
                <a:path w="312" h="321">
                  <a:moveTo>
                    <a:pt x="312" y="0"/>
                  </a:moveTo>
                  <a:lnTo>
                    <a:pt x="247" y="65"/>
                  </a:lnTo>
                  <a:lnTo>
                    <a:pt x="97" y="223"/>
                  </a:lnTo>
                  <a:lnTo>
                    <a:pt x="0" y="321"/>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26"/>
            <p:cNvSpPr>
              <a:spLocks/>
            </p:cNvSpPr>
            <p:nvPr/>
          </p:nvSpPr>
          <p:spPr bwMode="auto">
            <a:xfrm>
              <a:off x="2019300" y="4505325"/>
              <a:ext cx="341313" cy="354013"/>
            </a:xfrm>
            <a:custGeom>
              <a:avLst/>
              <a:gdLst/>
              <a:ahLst/>
              <a:cxnLst>
                <a:cxn ang="0">
                  <a:pos x="215" y="0"/>
                </a:cxn>
                <a:cxn ang="0">
                  <a:pos x="154" y="65"/>
                </a:cxn>
                <a:cxn ang="0">
                  <a:pos x="0" y="223"/>
                </a:cxn>
              </a:cxnLst>
              <a:rect l="0" t="0" r="r" b="b"/>
              <a:pathLst>
                <a:path w="215" h="223">
                  <a:moveTo>
                    <a:pt x="215" y="0"/>
                  </a:moveTo>
                  <a:lnTo>
                    <a:pt x="154" y="65"/>
                  </a:lnTo>
                  <a:lnTo>
                    <a:pt x="0" y="223"/>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2" name="Line 27"/>
            <p:cNvSpPr>
              <a:spLocks noChangeShapeType="1"/>
            </p:cNvSpPr>
            <p:nvPr/>
          </p:nvSpPr>
          <p:spPr bwMode="auto">
            <a:xfrm>
              <a:off x="3005138" y="5014913"/>
              <a:ext cx="1588" cy="720725"/>
            </a:xfrm>
            <a:prstGeom prst="line">
              <a:avLst/>
            </a:pr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28"/>
            <p:cNvSpPr>
              <a:spLocks/>
            </p:cNvSpPr>
            <p:nvPr/>
          </p:nvSpPr>
          <p:spPr bwMode="auto">
            <a:xfrm>
              <a:off x="3397250" y="4608513"/>
              <a:ext cx="1588" cy="722313"/>
            </a:xfrm>
            <a:custGeom>
              <a:avLst/>
              <a:gdLst/>
              <a:ahLst/>
              <a:cxnLst>
                <a:cxn ang="0">
                  <a:pos x="0" y="0"/>
                </a:cxn>
                <a:cxn ang="0">
                  <a:pos x="0" y="0"/>
                </a:cxn>
                <a:cxn ang="0">
                  <a:pos x="0" y="455"/>
                </a:cxn>
              </a:cxnLst>
              <a:rect l="0" t="0" r="r" b="b"/>
              <a:pathLst>
                <a:path h="455">
                  <a:moveTo>
                    <a:pt x="0" y="0"/>
                  </a:moveTo>
                  <a:lnTo>
                    <a:pt x="0" y="0"/>
                  </a:lnTo>
                  <a:lnTo>
                    <a:pt x="0" y="455"/>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4" name="Group 54"/>
          <p:cNvGrpSpPr>
            <a:grpSpLocks noChangeAspect="1"/>
          </p:cNvGrpSpPr>
          <p:nvPr/>
        </p:nvGrpSpPr>
        <p:grpSpPr bwMode="auto">
          <a:xfrm>
            <a:off x="7316081" y="-889764"/>
            <a:ext cx="1523684" cy="234"/>
            <a:chOff x="3888" y="2256"/>
            <a:chExt cx="1152" cy="288"/>
          </a:xfrm>
        </p:grpSpPr>
        <p:sp>
          <p:nvSpPr>
            <p:cNvPr id="142" name="Line 49"/>
            <p:cNvSpPr>
              <a:spLocks noChangeAspect="1" noChangeShapeType="1"/>
            </p:cNvSpPr>
            <p:nvPr/>
          </p:nvSpPr>
          <p:spPr bwMode="auto">
            <a:xfrm>
              <a:off x="3888" y="2544"/>
              <a:ext cx="864" cy="0"/>
            </a:xfrm>
            <a:prstGeom prst="line">
              <a:avLst/>
            </a:prstGeom>
            <a:noFill/>
            <a:ln w="19050">
              <a:solidFill>
                <a:schemeClr val="tx1"/>
              </a:solidFill>
              <a:miter lim="800000"/>
              <a:headEnd/>
              <a:tailEnd/>
            </a:ln>
            <a:effectLst/>
          </p:spPr>
          <p:txBody>
            <a:bodyPr wrap="none"/>
            <a:lstStyle/>
            <a:p>
              <a:endParaRPr lang="en-US"/>
            </a:p>
          </p:txBody>
        </p:sp>
        <p:sp>
          <p:nvSpPr>
            <p:cNvPr id="143" name="Line 50"/>
            <p:cNvSpPr>
              <a:spLocks noChangeAspect="1" noChangeShapeType="1"/>
            </p:cNvSpPr>
            <p:nvPr/>
          </p:nvSpPr>
          <p:spPr bwMode="auto">
            <a:xfrm>
              <a:off x="4176" y="2256"/>
              <a:ext cx="864" cy="0"/>
            </a:xfrm>
            <a:prstGeom prst="line">
              <a:avLst/>
            </a:prstGeom>
            <a:noFill/>
            <a:ln w="19050">
              <a:solidFill>
                <a:schemeClr val="tx1"/>
              </a:solidFill>
              <a:miter lim="800000"/>
              <a:headEnd/>
              <a:tailEnd/>
            </a:ln>
            <a:effectLst/>
          </p:spPr>
          <p:txBody>
            <a:bodyPr wrap="none"/>
            <a:lstStyle/>
            <a:p>
              <a:endParaRPr lang="en-US"/>
            </a:p>
          </p:txBody>
        </p:sp>
        <p:sp>
          <p:nvSpPr>
            <p:cNvPr id="144" name="Line 51"/>
            <p:cNvSpPr>
              <a:spLocks noChangeAspect="1" noChangeShapeType="1"/>
            </p:cNvSpPr>
            <p:nvPr/>
          </p:nvSpPr>
          <p:spPr bwMode="auto">
            <a:xfrm flipV="1">
              <a:off x="3888" y="2256"/>
              <a:ext cx="288" cy="288"/>
            </a:xfrm>
            <a:prstGeom prst="line">
              <a:avLst/>
            </a:prstGeom>
            <a:noFill/>
            <a:ln w="19050">
              <a:solidFill>
                <a:schemeClr val="tx1"/>
              </a:solidFill>
              <a:miter lim="800000"/>
              <a:headEnd/>
              <a:tailEnd/>
            </a:ln>
            <a:effectLst/>
          </p:spPr>
          <p:txBody>
            <a:bodyPr wrap="none"/>
            <a:lstStyle/>
            <a:p>
              <a:endParaRPr lang="en-US"/>
            </a:p>
          </p:txBody>
        </p:sp>
        <p:sp>
          <p:nvSpPr>
            <p:cNvPr id="145" name="Line 52"/>
            <p:cNvSpPr>
              <a:spLocks noChangeAspect="1" noChangeShapeType="1"/>
            </p:cNvSpPr>
            <p:nvPr/>
          </p:nvSpPr>
          <p:spPr bwMode="auto">
            <a:xfrm flipV="1">
              <a:off x="4752" y="2256"/>
              <a:ext cx="288" cy="288"/>
            </a:xfrm>
            <a:prstGeom prst="line">
              <a:avLst/>
            </a:prstGeom>
            <a:noFill/>
            <a:ln w="19050">
              <a:solidFill>
                <a:schemeClr val="tx1"/>
              </a:solidFill>
              <a:miter lim="800000"/>
              <a:headEnd/>
              <a:tailEnd/>
            </a:ln>
            <a:effectLst/>
          </p:spPr>
          <p:txBody>
            <a:bodyPr wrap="none"/>
            <a:lstStyle/>
            <a:p>
              <a:endParaRPr lang="en-US"/>
            </a:p>
          </p:txBody>
        </p:sp>
      </p:grpSp>
      <p:grpSp>
        <p:nvGrpSpPr>
          <p:cNvPr id="151" name="Group 150"/>
          <p:cNvGrpSpPr/>
          <p:nvPr/>
        </p:nvGrpSpPr>
        <p:grpSpPr>
          <a:xfrm>
            <a:off x="6858000" y="2514600"/>
            <a:ext cx="1981200" cy="1358901"/>
            <a:chOff x="7315200" y="2438400"/>
            <a:chExt cx="1531848" cy="905934"/>
          </a:xfrm>
        </p:grpSpPr>
        <p:sp>
          <p:nvSpPr>
            <p:cNvPr id="115" name="Freeform 55"/>
            <p:cNvSpPr>
              <a:spLocks/>
            </p:cNvSpPr>
            <p:nvPr/>
          </p:nvSpPr>
          <p:spPr bwMode="auto">
            <a:xfrm>
              <a:off x="7485477" y="2658827"/>
              <a:ext cx="169396" cy="204681"/>
            </a:xfrm>
            <a:custGeom>
              <a:avLst/>
              <a:gdLst/>
              <a:ahLst/>
              <a:cxnLst>
                <a:cxn ang="0">
                  <a:pos x="0" y="16"/>
                </a:cxn>
                <a:cxn ang="0">
                  <a:pos x="144" y="16"/>
                </a:cxn>
                <a:cxn ang="0">
                  <a:pos x="192" y="112"/>
                </a:cxn>
                <a:cxn ang="0">
                  <a:pos x="144" y="208"/>
                </a:cxn>
              </a:cxnLst>
              <a:rect l="0" t="0" r="r" b="b"/>
              <a:pathLst>
                <a:path w="192" h="208">
                  <a:moveTo>
                    <a:pt x="0" y="16"/>
                  </a:moveTo>
                  <a:cubicBezTo>
                    <a:pt x="56" y="8"/>
                    <a:pt x="112" y="0"/>
                    <a:pt x="144" y="16"/>
                  </a:cubicBezTo>
                  <a:cubicBezTo>
                    <a:pt x="176" y="32"/>
                    <a:pt x="192" y="80"/>
                    <a:pt x="192" y="112"/>
                  </a:cubicBezTo>
                  <a:cubicBezTo>
                    <a:pt x="192" y="144"/>
                    <a:pt x="168" y="176"/>
                    <a:pt x="144" y="208"/>
                  </a:cubicBezTo>
                </a:path>
              </a:pathLst>
            </a:custGeom>
            <a:noFill/>
            <a:ln w="25400" cap="flat" cmpd="sng">
              <a:solidFill>
                <a:srgbClr val="FFFF00"/>
              </a:solidFill>
              <a:prstDash val="solid"/>
              <a:miter lim="800000"/>
              <a:headEnd type="none" w="med" len="med"/>
              <a:tailEnd type="none" w="med" len="med"/>
            </a:ln>
            <a:effectLst/>
          </p:spPr>
          <p:txBody>
            <a:bodyPr wrap="none"/>
            <a:lstStyle/>
            <a:p>
              <a:endParaRPr lang="en-US"/>
            </a:p>
          </p:txBody>
        </p:sp>
        <p:sp>
          <p:nvSpPr>
            <p:cNvPr id="116" name="Freeform 56"/>
            <p:cNvSpPr>
              <a:spLocks/>
            </p:cNvSpPr>
            <p:nvPr/>
          </p:nvSpPr>
          <p:spPr bwMode="auto">
            <a:xfrm>
              <a:off x="7654873" y="2619465"/>
              <a:ext cx="225862" cy="244042"/>
            </a:xfrm>
            <a:custGeom>
              <a:avLst/>
              <a:gdLst/>
              <a:ahLst/>
              <a:cxnLst>
                <a:cxn ang="0">
                  <a:pos x="0" y="104"/>
                </a:cxn>
                <a:cxn ang="0">
                  <a:pos x="96" y="8"/>
                </a:cxn>
                <a:cxn ang="0">
                  <a:pos x="144" y="152"/>
                </a:cxn>
                <a:cxn ang="0">
                  <a:pos x="240" y="152"/>
                </a:cxn>
                <a:cxn ang="0">
                  <a:pos x="240" y="248"/>
                </a:cxn>
              </a:cxnLst>
              <a:rect l="0" t="0" r="r" b="b"/>
              <a:pathLst>
                <a:path w="256" h="248">
                  <a:moveTo>
                    <a:pt x="0" y="104"/>
                  </a:moveTo>
                  <a:cubicBezTo>
                    <a:pt x="36" y="52"/>
                    <a:pt x="72" y="0"/>
                    <a:pt x="96" y="8"/>
                  </a:cubicBezTo>
                  <a:cubicBezTo>
                    <a:pt x="120" y="16"/>
                    <a:pt x="120" y="128"/>
                    <a:pt x="144" y="152"/>
                  </a:cubicBezTo>
                  <a:cubicBezTo>
                    <a:pt x="168" y="176"/>
                    <a:pt x="224" y="136"/>
                    <a:pt x="240" y="152"/>
                  </a:cubicBezTo>
                  <a:cubicBezTo>
                    <a:pt x="256" y="168"/>
                    <a:pt x="248" y="208"/>
                    <a:pt x="240" y="248"/>
                  </a:cubicBezTo>
                </a:path>
              </a:pathLst>
            </a:custGeom>
            <a:noFill/>
            <a:ln w="25400" cap="flat" cmpd="sng">
              <a:solidFill>
                <a:schemeClr val="tx2"/>
              </a:solidFill>
              <a:prstDash val="solid"/>
              <a:miter lim="800000"/>
              <a:headEnd type="none" w="med" len="med"/>
              <a:tailEnd type="none" w="med" len="med"/>
            </a:ln>
            <a:effectLst/>
          </p:spPr>
          <p:txBody>
            <a:bodyPr wrap="none"/>
            <a:lstStyle/>
            <a:p>
              <a:endParaRPr lang="en-US"/>
            </a:p>
          </p:txBody>
        </p:sp>
        <p:sp>
          <p:nvSpPr>
            <p:cNvPr id="117" name="Freeform 57"/>
            <p:cNvSpPr>
              <a:spLocks/>
            </p:cNvSpPr>
            <p:nvPr/>
          </p:nvSpPr>
          <p:spPr bwMode="auto">
            <a:xfrm>
              <a:off x="7612524" y="2517125"/>
              <a:ext cx="127047" cy="125957"/>
            </a:xfrm>
            <a:custGeom>
              <a:avLst/>
              <a:gdLst/>
              <a:ahLst/>
              <a:cxnLst>
                <a:cxn ang="0">
                  <a:pos x="144" y="112"/>
                </a:cxn>
                <a:cxn ang="0">
                  <a:pos x="48" y="112"/>
                </a:cxn>
                <a:cxn ang="0">
                  <a:pos x="48" y="16"/>
                </a:cxn>
                <a:cxn ang="0">
                  <a:pos x="0" y="16"/>
                </a:cxn>
              </a:cxnLst>
              <a:rect l="0" t="0" r="r" b="b"/>
              <a:pathLst>
                <a:path w="144" h="128">
                  <a:moveTo>
                    <a:pt x="144" y="112"/>
                  </a:moveTo>
                  <a:cubicBezTo>
                    <a:pt x="104" y="120"/>
                    <a:pt x="64" y="128"/>
                    <a:pt x="48" y="112"/>
                  </a:cubicBezTo>
                  <a:cubicBezTo>
                    <a:pt x="32" y="96"/>
                    <a:pt x="56" y="32"/>
                    <a:pt x="48" y="16"/>
                  </a:cubicBezTo>
                  <a:cubicBezTo>
                    <a:pt x="40" y="0"/>
                    <a:pt x="20" y="8"/>
                    <a:pt x="0" y="16"/>
                  </a:cubicBezTo>
                </a:path>
              </a:pathLst>
            </a:custGeom>
            <a:noFill/>
            <a:ln w="25400" cap="flat" cmpd="sng">
              <a:solidFill>
                <a:srgbClr val="339966"/>
              </a:solidFill>
              <a:prstDash val="solid"/>
              <a:miter lim="800000"/>
              <a:headEnd type="none" w="med" len="med"/>
              <a:tailEnd type="none" w="med" len="med"/>
            </a:ln>
            <a:effectLst/>
          </p:spPr>
          <p:txBody>
            <a:bodyPr wrap="none"/>
            <a:lstStyle/>
            <a:p>
              <a:endParaRPr lang="en-US"/>
            </a:p>
          </p:txBody>
        </p:sp>
        <p:sp>
          <p:nvSpPr>
            <p:cNvPr id="118" name="Freeform 58"/>
            <p:cNvSpPr>
              <a:spLocks/>
            </p:cNvSpPr>
            <p:nvPr/>
          </p:nvSpPr>
          <p:spPr bwMode="auto">
            <a:xfrm>
              <a:off x="7654873" y="2438402"/>
              <a:ext cx="190571" cy="141702"/>
            </a:xfrm>
            <a:custGeom>
              <a:avLst/>
              <a:gdLst/>
              <a:ahLst/>
              <a:cxnLst>
                <a:cxn ang="0">
                  <a:pos x="0" y="144"/>
                </a:cxn>
                <a:cxn ang="0">
                  <a:pos x="192" y="96"/>
                </a:cxn>
                <a:cxn ang="0">
                  <a:pos x="144" y="0"/>
                </a:cxn>
              </a:cxnLst>
              <a:rect l="0" t="0" r="r" b="b"/>
              <a:pathLst>
                <a:path w="216" h="144">
                  <a:moveTo>
                    <a:pt x="0" y="144"/>
                  </a:moveTo>
                  <a:cubicBezTo>
                    <a:pt x="84" y="132"/>
                    <a:pt x="168" y="120"/>
                    <a:pt x="192" y="96"/>
                  </a:cubicBezTo>
                  <a:cubicBezTo>
                    <a:pt x="216" y="72"/>
                    <a:pt x="180" y="36"/>
                    <a:pt x="144" y="0"/>
                  </a:cubicBezTo>
                </a:path>
              </a:pathLst>
            </a:custGeom>
            <a:noFill/>
            <a:ln w="25400" cap="flat" cmpd="sng">
              <a:solidFill>
                <a:schemeClr val="accent2"/>
              </a:solidFill>
              <a:prstDash val="solid"/>
              <a:miter lim="800000"/>
              <a:headEnd type="none" w="med" len="med"/>
              <a:tailEnd type="none" w="med" len="med"/>
            </a:ln>
            <a:effectLst/>
          </p:spPr>
          <p:txBody>
            <a:bodyPr wrap="none"/>
            <a:lstStyle/>
            <a:p>
              <a:endParaRPr lang="en-US"/>
            </a:p>
          </p:txBody>
        </p:sp>
        <p:sp>
          <p:nvSpPr>
            <p:cNvPr id="119" name="Freeform 59"/>
            <p:cNvSpPr>
              <a:spLocks/>
            </p:cNvSpPr>
            <p:nvPr/>
          </p:nvSpPr>
          <p:spPr bwMode="auto">
            <a:xfrm>
              <a:off x="7781920" y="2438402"/>
              <a:ext cx="169396" cy="283404"/>
            </a:xfrm>
            <a:custGeom>
              <a:avLst/>
              <a:gdLst/>
              <a:ahLst/>
              <a:cxnLst>
                <a:cxn ang="0">
                  <a:pos x="0" y="288"/>
                </a:cxn>
                <a:cxn ang="0">
                  <a:pos x="96" y="240"/>
                </a:cxn>
                <a:cxn ang="0">
                  <a:pos x="96" y="144"/>
                </a:cxn>
                <a:cxn ang="0">
                  <a:pos x="192" y="0"/>
                </a:cxn>
              </a:cxnLst>
              <a:rect l="0" t="0" r="r" b="b"/>
              <a:pathLst>
                <a:path w="192" h="288">
                  <a:moveTo>
                    <a:pt x="0" y="288"/>
                  </a:moveTo>
                  <a:cubicBezTo>
                    <a:pt x="40" y="276"/>
                    <a:pt x="80" y="264"/>
                    <a:pt x="96" y="240"/>
                  </a:cubicBezTo>
                  <a:cubicBezTo>
                    <a:pt x="112" y="216"/>
                    <a:pt x="80" y="184"/>
                    <a:pt x="96" y="144"/>
                  </a:cubicBezTo>
                  <a:cubicBezTo>
                    <a:pt x="112" y="104"/>
                    <a:pt x="152" y="52"/>
                    <a:pt x="192" y="0"/>
                  </a:cubicBezTo>
                </a:path>
              </a:pathLst>
            </a:custGeom>
            <a:noFill/>
            <a:ln w="25400" cap="flat" cmpd="sng">
              <a:solidFill>
                <a:srgbClr val="33CCCC"/>
              </a:solidFill>
              <a:prstDash val="solid"/>
              <a:miter lim="800000"/>
              <a:headEnd type="none" w="med" len="med"/>
              <a:tailEnd type="none" w="med" len="med"/>
            </a:ln>
            <a:effectLst/>
          </p:spPr>
          <p:txBody>
            <a:bodyPr wrap="none"/>
            <a:lstStyle/>
            <a:p>
              <a:endParaRPr lang="en-US"/>
            </a:p>
          </p:txBody>
        </p:sp>
        <p:sp>
          <p:nvSpPr>
            <p:cNvPr id="120" name="Freeform 60"/>
            <p:cNvSpPr>
              <a:spLocks/>
            </p:cNvSpPr>
            <p:nvPr/>
          </p:nvSpPr>
          <p:spPr bwMode="auto">
            <a:xfrm>
              <a:off x="7887793" y="2438402"/>
              <a:ext cx="169396" cy="165319"/>
            </a:xfrm>
            <a:custGeom>
              <a:avLst/>
              <a:gdLst/>
              <a:ahLst/>
              <a:cxnLst>
                <a:cxn ang="0">
                  <a:pos x="24" y="48"/>
                </a:cxn>
                <a:cxn ang="0">
                  <a:pos x="24" y="144"/>
                </a:cxn>
                <a:cxn ang="0">
                  <a:pos x="168" y="144"/>
                </a:cxn>
                <a:cxn ang="0">
                  <a:pos x="168" y="0"/>
                </a:cxn>
              </a:cxnLst>
              <a:rect l="0" t="0" r="r" b="b"/>
              <a:pathLst>
                <a:path w="192" h="168">
                  <a:moveTo>
                    <a:pt x="24" y="48"/>
                  </a:moveTo>
                  <a:cubicBezTo>
                    <a:pt x="12" y="88"/>
                    <a:pt x="0" y="128"/>
                    <a:pt x="24" y="144"/>
                  </a:cubicBezTo>
                  <a:cubicBezTo>
                    <a:pt x="48" y="160"/>
                    <a:pt x="144" y="168"/>
                    <a:pt x="168" y="144"/>
                  </a:cubicBezTo>
                  <a:cubicBezTo>
                    <a:pt x="192" y="120"/>
                    <a:pt x="180" y="60"/>
                    <a:pt x="168" y="0"/>
                  </a:cubicBezTo>
                </a:path>
              </a:pathLst>
            </a:custGeom>
            <a:noFill/>
            <a:ln w="25400" cap="flat" cmpd="sng">
              <a:solidFill>
                <a:srgbClr val="FF9900"/>
              </a:solidFill>
              <a:prstDash val="solid"/>
              <a:miter lim="800000"/>
              <a:headEnd type="none" w="med" len="med"/>
              <a:tailEnd type="none" w="med" len="med"/>
            </a:ln>
            <a:effectLst/>
          </p:spPr>
          <p:txBody>
            <a:bodyPr wrap="none"/>
            <a:lstStyle/>
            <a:p>
              <a:endParaRPr lang="en-US"/>
            </a:p>
          </p:txBody>
        </p:sp>
        <p:sp>
          <p:nvSpPr>
            <p:cNvPr id="121" name="Freeform 61"/>
            <p:cNvSpPr>
              <a:spLocks/>
            </p:cNvSpPr>
            <p:nvPr/>
          </p:nvSpPr>
          <p:spPr bwMode="auto">
            <a:xfrm>
              <a:off x="7866618" y="2593880"/>
              <a:ext cx="147340" cy="175159"/>
            </a:xfrm>
            <a:custGeom>
              <a:avLst/>
              <a:gdLst/>
              <a:ahLst/>
              <a:cxnLst>
                <a:cxn ang="0">
                  <a:pos x="136" y="0"/>
                </a:cxn>
                <a:cxn ang="0">
                  <a:pos x="144" y="130"/>
                </a:cxn>
                <a:cxn ang="0">
                  <a:pos x="0" y="178"/>
                </a:cxn>
              </a:cxnLst>
              <a:rect l="0" t="0" r="r" b="b"/>
              <a:pathLst>
                <a:path w="167" h="178">
                  <a:moveTo>
                    <a:pt x="136" y="0"/>
                  </a:moveTo>
                  <a:cubicBezTo>
                    <a:pt x="137" y="21"/>
                    <a:pt x="167" y="100"/>
                    <a:pt x="144" y="130"/>
                  </a:cubicBezTo>
                  <a:cubicBezTo>
                    <a:pt x="121" y="160"/>
                    <a:pt x="60" y="166"/>
                    <a:pt x="0" y="178"/>
                  </a:cubicBezTo>
                </a:path>
              </a:pathLst>
            </a:custGeom>
            <a:noFill/>
            <a:ln w="25400" cap="flat" cmpd="sng">
              <a:solidFill>
                <a:srgbClr val="FFFF99"/>
              </a:solidFill>
              <a:prstDash val="solid"/>
              <a:miter lim="800000"/>
              <a:headEnd type="none" w="med" len="med"/>
              <a:tailEnd type="none" w="med" len="med"/>
            </a:ln>
            <a:effectLst/>
          </p:spPr>
          <p:txBody>
            <a:bodyPr wrap="none"/>
            <a:lstStyle/>
            <a:p>
              <a:endParaRPr lang="en-US"/>
            </a:p>
          </p:txBody>
        </p:sp>
        <p:sp>
          <p:nvSpPr>
            <p:cNvPr id="122" name="Freeform 62"/>
            <p:cNvSpPr>
              <a:spLocks/>
            </p:cNvSpPr>
            <p:nvPr/>
          </p:nvSpPr>
          <p:spPr bwMode="auto">
            <a:xfrm>
              <a:off x="7993666" y="2485636"/>
              <a:ext cx="197629" cy="212553"/>
            </a:xfrm>
            <a:custGeom>
              <a:avLst/>
              <a:gdLst/>
              <a:ahLst/>
              <a:cxnLst>
                <a:cxn ang="0">
                  <a:pos x="0" y="192"/>
                </a:cxn>
                <a:cxn ang="0">
                  <a:pos x="192" y="192"/>
                </a:cxn>
                <a:cxn ang="0">
                  <a:pos x="192" y="48"/>
                </a:cxn>
                <a:cxn ang="0">
                  <a:pos x="48" y="0"/>
                </a:cxn>
              </a:cxnLst>
              <a:rect l="0" t="0" r="r" b="b"/>
              <a:pathLst>
                <a:path w="224" h="216">
                  <a:moveTo>
                    <a:pt x="0" y="192"/>
                  </a:moveTo>
                  <a:cubicBezTo>
                    <a:pt x="80" y="204"/>
                    <a:pt x="160" y="216"/>
                    <a:pt x="192" y="192"/>
                  </a:cubicBezTo>
                  <a:cubicBezTo>
                    <a:pt x="224" y="168"/>
                    <a:pt x="216" y="80"/>
                    <a:pt x="192" y="48"/>
                  </a:cubicBezTo>
                  <a:cubicBezTo>
                    <a:pt x="168" y="16"/>
                    <a:pt x="108" y="8"/>
                    <a:pt x="48" y="0"/>
                  </a:cubicBezTo>
                </a:path>
              </a:pathLst>
            </a:custGeom>
            <a:noFill/>
            <a:ln w="25400" cap="flat" cmpd="sng">
              <a:solidFill>
                <a:srgbClr val="0000FF"/>
              </a:solidFill>
              <a:prstDash val="solid"/>
              <a:miter lim="800000"/>
              <a:headEnd type="none" w="med" len="med"/>
              <a:tailEnd type="none" w="med" len="med"/>
            </a:ln>
            <a:effectLst/>
          </p:spPr>
          <p:txBody>
            <a:bodyPr wrap="none"/>
            <a:lstStyle/>
            <a:p>
              <a:endParaRPr lang="en-US"/>
            </a:p>
          </p:txBody>
        </p:sp>
        <p:sp>
          <p:nvSpPr>
            <p:cNvPr id="123" name="Freeform 64"/>
            <p:cNvSpPr>
              <a:spLocks/>
            </p:cNvSpPr>
            <p:nvPr/>
          </p:nvSpPr>
          <p:spPr bwMode="auto">
            <a:xfrm>
              <a:off x="8163062" y="2438402"/>
              <a:ext cx="148222" cy="141702"/>
            </a:xfrm>
            <a:custGeom>
              <a:avLst/>
              <a:gdLst/>
              <a:ahLst/>
              <a:cxnLst>
                <a:cxn ang="0">
                  <a:pos x="0" y="144"/>
                </a:cxn>
                <a:cxn ang="0">
                  <a:pos x="144" y="96"/>
                </a:cxn>
                <a:cxn ang="0">
                  <a:pos x="144" y="0"/>
                </a:cxn>
              </a:cxnLst>
              <a:rect l="0" t="0" r="r" b="b"/>
              <a:pathLst>
                <a:path w="168" h="144">
                  <a:moveTo>
                    <a:pt x="0" y="144"/>
                  </a:moveTo>
                  <a:cubicBezTo>
                    <a:pt x="60" y="132"/>
                    <a:pt x="120" y="120"/>
                    <a:pt x="144" y="96"/>
                  </a:cubicBezTo>
                  <a:cubicBezTo>
                    <a:pt x="168" y="72"/>
                    <a:pt x="156" y="36"/>
                    <a:pt x="144" y="0"/>
                  </a:cubicBezTo>
                </a:path>
              </a:pathLst>
            </a:custGeom>
            <a:noFill/>
            <a:ln w="25400" cap="flat" cmpd="sng">
              <a:solidFill>
                <a:schemeClr val="accent1"/>
              </a:solidFill>
              <a:prstDash val="solid"/>
              <a:miter lim="800000"/>
              <a:headEnd type="none" w="med" len="med"/>
              <a:tailEnd type="none" w="med" len="med"/>
            </a:ln>
            <a:effectLst/>
          </p:spPr>
          <p:txBody>
            <a:bodyPr wrap="none"/>
            <a:lstStyle/>
            <a:p>
              <a:endParaRPr lang="en-US"/>
            </a:p>
          </p:txBody>
        </p:sp>
        <p:sp>
          <p:nvSpPr>
            <p:cNvPr id="124" name="Freeform 65"/>
            <p:cNvSpPr>
              <a:spLocks/>
            </p:cNvSpPr>
            <p:nvPr/>
          </p:nvSpPr>
          <p:spPr bwMode="auto">
            <a:xfrm>
              <a:off x="8028956" y="2674572"/>
              <a:ext cx="98814" cy="188936"/>
            </a:xfrm>
            <a:custGeom>
              <a:avLst/>
              <a:gdLst/>
              <a:ahLst/>
              <a:cxnLst>
                <a:cxn ang="0">
                  <a:pos x="56" y="0"/>
                </a:cxn>
                <a:cxn ang="0">
                  <a:pos x="8" y="96"/>
                </a:cxn>
                <a:cxn ang="0">
                  <a:pos x="104" y="96"/>
                </a:cxn>
                <a:cxn ang="0">
                  <a:pos x="56" y="192"/>
                </a:cxn>
              </a:cxnLst>
              <a:rect l="0" t="0" r="r" b="b"/>
              <a:pathLst>
                <a:path w="112" h="192">
                  <a:moveTo>
                    <a:pt x="56" y="0"/>
                  </a:moveTo>
                  <a:cubicBezTo>
                    <a:pt x="28" y="40"/>
                    <a:pt x="0" y="80"/>
                    <a:pt x="8" y="96"/>
                  </a:cubicBezTo>
                  <a:cubicBezTo>
                    <a:pt x="16" y="112"/>
                    <a:pt x="96" y="80"/>
                    <a:pt x="104" y="96"/>
                  </a:cubicBezTo>
                  <a:cubicBezTo>
                    <a:pt x="112" y="112"/>
                    <a:pt x="84" y="152"/>
                    <a:pt x="56" y="192"/>
                  </a:cubicBezTo>
                </a:path>
              </a:pathLst>
            </a:custGeom>
            <a:noFill/>
            <a:ln w="25400" cap="flat" cmpd="sng">
              <a:solidFill>
                <a:srgbClr val="008080"/>
              </a:solidFill>
              <a:prstDash val="solid"/>
              <a:miter lim="800000"/>
              <a:headEnd type="none" w="med" len="med"/>
              <a:tailEnd type="none" w="med" len="med"/>
            </a:ln>
            <a:effectLst/>
          </p:spPr>
          <p:txBody>
            <a:bodyPr wrap="none"/>
            <a:lstStyle/>
            <a:p>
              <a:endParaRPr lang="en-US"/>
            </a:p>
          </p:txBody>
        </p:sp>
        <p:sp>
          <p:nvSpPr>
            <p:cNvPr id="125" name="Freeform 66"/>
            <p:cNvSpPr>
              <a:spLocks/>
            </p:cNvSpPr>
            <p:nvPr/>
          </p:nvSpPr>
          <p:spPr bwMode="auto">
            <a:xfrm>
              <a:off x="8163062" y="2643082"/>
              <a:ext cx="141163" cy="220425"/>
            </a:xfrm>
            <a:custGeom>
              <a:avLst/>
              <a:gdLst/>
              <a:ahLst/>
              <a:cxnLst>
                <a:cxn ang="0">
                  <a:pos x="0" y="32"/>
                </a:cxn>
                <a:cxn ang="0">
                  <a:pos x="144" y="32"/>
                </a:cxn>
                <a:cxn ang="0">
                  <a:pos x="96" y="224"/>
                </a:cxn>
              </a:cxnLst>
              <a:rect l="0" t="0" r="r" b="b"/>
              <a:pathLst>
                <a:path w="160" h="224">
                  <a:moveTo>
                    <a:pt x="0" y="32"/>
                  </a:moveTo>
                  <a:cubicBezTo>
                    <a:pt x="64" y="16"/>
                    <a:pt x="128" y="0"/>
                    <a:pt x="144" y="32"/>
                  </a:cubicBezTo>
                  <a:cubicBezTo>
                    <a:pt x="160" y="64"/>
                    <a:pt x="128" y="144"/>
                    <a:pt x="96" y="224"/>
                  </a:cubicBezTo>
                </a:path>
              </a:pathLst>
            </a:custGeom>
            <a:noFill/>
            <a:ln w="25400" cap="flat" cmpd="sng">
              <a:solidFill>
                <a:srgbClr val="FF0000"/>
              </a:solidFill>
              <a:prstDash val="solid"/>
              <a:miter lim="800000"/>
              <a:headEnd type="none" w="med" len="med"/>
              <a:tailEnd type="none" w="med" len="med"/>
            </a:ln>
            <a:effectLst/>
          </p:spPr>
          <p:txBody>
            <a:bodyPr wrap="none"/>
            <a:lstStyle/>
            <a:p>
              <a:endParaRPr lang="en-US"/>
            </a:p>
          </p:txBody>
        </p:sp>
        <p:sp>
          <p:nvSpPr>
            <p:cNvPr id="126" name="Freeform 67"/>
            <p:cNvSpPr>
              <a:spLocks/>
            </p:cNvSpPr>
            <p:nvPr/>
          </p:nvSpPr>
          <p:spPr bwMode="auto">
            <a:xfrm>
              <a:off x="8290109" y="2438402"/>
              <a:ext cx="211745" cy="236170"/>
            </a:xfrm>
            <a:custGeom>
              <a:avLst/>
              <a:gdLst/>
              <a:ahLst/>
              <a:cxnLst>
                <a:cxn ang="0">
                  <a:pos x="0" y="240"/>
                </a:cxn>
                <a:cxn ang="0">
                  <a:pos x="96" y="48"/>
                </a:cxn>
                <a:cxn ang="0">
                  <a:pos x="240" y="0"/>
                </a:cxn>
              </a:cxnLst>
              <a:rect l="0" t="0" r="r" b="b"/>
              <a:pathLst>
                <a:path w="240" h="240">
                  <a:moveTo>
                    <a:pt x="0" y="240"/>
                  </a:moveTo>
                  <a:cubicBezTo>
                    <a:pt x="28" y="164"/>
                    <a:pt x="56" y="88"/>
                    <a:pt x="96" y="48"/>
                  </a:cubicBezTo>
                  <a:cubicBezTo>
                    <a:pt x="136" y="8"/>
                    <a:pt x="188" y="4"/>
                    <a:pt x="240" y="0"/>
                  </a:cubicBezTo>
                </a:path>
              </a:pathLst>
            </a:custGeom>
            <a:noFill/>
            <a:ln w="25400" cap="flat" cmpd="sng">
              <a:solidFill>
                <a:srgbClr val="FF00FF"/>
              </a:solidFill>
              <a:prstDash val="solid"/>
              <a:miter lim="800000"/>
              <a:headEnd type="none" w="med" len="med"/>
              <a:tailEnd type="none" w="med" len="med"/>
            </a:ln>
            <a:effectLst/>
          </p:spPr>
          <p:txBody>
            <a:bodyPr wrap="none"/>
            <a:lstStyle/>
            <a:p>
              <a:endParaRPr lang="en-US"/>
            </a:p>
          </p:txBody>
        </p:sp>
        <p:sp>
          <p:nvSpPr>
            <p:cNvPr id="127" name="Freeform 68"/>
            <p:cNvSpPr>
              <a:spLocks/>
            </p:cNvSpPr>
            <p:nvPr/>
          </p:nvSpPr>
          <p:spPr bwMode="auto">
            <a:xfrm>
              <a:off x="8530087" y="2438402"/>
              <a:ext cx="183513" cy="141702"/>
            </a:xfrm>
            <a:custGeom>
              <a:avLst/>
              <a:gdLst/>
              <a:ahLst/>
              <a:cxnLst>
                <a:cxn ang="0">
                  <a:pos x="208" y="144"/>
                </a:cxn>
                <a:cxn ang="0">
                  <a:pos x="16" y="96"/>
                </a:cxn>
                <a:cxn ang="0">
                  <a:pos x="112" y="0"/>
                </a:cxn>
              </a:cxnLst>
              <a:rect l="0" t="0" r="r" b="b"/>
              <a:pathLst>
                <a:path w="208" h="144">
                  <a:moveTo>
                    <a:pt x="208" y="144"/>
                  </a:moveTo>
                  <a:cubicBezTo>
                    <a:pt x="120" y="132"/>
                    <a:pt x="32" y="120"/>
                    <a:pt x="16" y="96"/>
                  </a:cubicBezTo>
                  <a:cubicBezTo>
                    <a:pt x="0" y="72"/>
                    <a:pt x="56" y="36"/>
                    <a:pt x="112" y="0"/>
                  </a:cubicBezTo>
                </a:path>
              </a:pathLst>
            </a:custGeom>
            <a:noFill/>
            <a:ln w="25400" cap="flat" cmpd="sng">
              <a:solidFill>
                <a:srgbClr val="00FF00"/>
              </a:solidFill>
              <a:prstDash val="solid"/>
              <a:miter lim="800000"/>
              <a:headEnd type="none" w="med" len="med"/>
              <a:tailEnd type="none" w="med" len="med"/>
            </a:ln>
            <a:effectLst/>
          </p:spPr>
          <p:txBody>
            <a:bodyPr wrap="none"/>
            <a:lstStyle/>
            <a:p>
              <a:endParaRPr lang="en-US"/>
            </a:p>
          </p:txBody>
        </p:sp>
        <p:sp>
          <p:nvSpPr>
            <p:cNvPr id="128" name="Freeform 69"/>
            <p:cNvSpPr>
              <a:spLocks/>
            </p:cNvSpPr>
            <p:nvPr/>
          </p:nvSpPr>
          <p:spPr bwMode="auto">
            <a:xfrm>
              <a:off x="8332458" y="2532870"/>
              <a:ext cx="254094" cy="102340"/>
            </a:xfrm>
            <a:custGeom>
              <a:avLst/>
              <a:gdLst/>
              <a:ahLst/>
              <a:cxnLst>
                <a:cxn ang="0">
                  <a:pos x="0" y="48"/>
                </a:cxn>
                <a:cxn ang="0">
                  <a:pos x="144" y="96"/>
                </a:cxn>
                <a:cxn ang="0">
                  <a:pos x="288" y="0"/>
                </a:cxn>
              </a:cxnLst>
              <a:rect l="0" t="0" r="r" b="b"/>
              <a:pathLst>
                <a:path w="288" h="104">
                  <a:moveTo>
                    <a:pt x="0" y="48"/>
                  </a:moveTo>
                  <a:cubicBezTo>
                    <a:pt x="48" y="76"/>
                    <a:pt x="96" y="104"/>
                    <a:pt x="144" y="96"/>
                  </a:cubicBezTo>
                  <a:cubicBezTo>
                    <a:pt x="192" y="88"/>
                    <a:pt x="240" y="44"/>
                    <a:pt x="288" y="0"/>
                  </a:cubicBezTo>
                </a:path>
              </a:pathLst>
            </a:custGeom>
            <a:noFill/>
            <a:ln w="25400" cap="flat" cmpd="sng">
              <a:solidFill>
                <a:schemeClr val="tx1"/>
              </a:solidFill>
              <a:prstDash val="solid"/>
              <a:miter lim="800000"/>
              <a:headEnd type="none" w="med" len="med"/>
              <a:tailEnd type="none" w="med" len="med"/>
            </a:ln>
            <a:effectLst/>
          </p:spPr>
          <p:txBody>
            <a:bodyPr wrap="none"/>
            <a:lstStyle/>
            <a:p>
              <a:endParaRPr lang="en-US"/>
            </a:p>
          </p:txBody>
        </p:sp>
        <p:sp>
          <p:nvSpPr>
            <p:cNvPr id="129" name="Freeform 70"/>
            <p:cNvSpPr>
              <a:spLocks/>
            </p:cNvSpPr>
            <p:nvPr/>
          </p:nvSpPr>
          <p:spPr bwMode="auto">
            <a:xfrm>
              <a:off x="8438331" y="2627338"/>
              <a:ext cx="148222" cy="110213"/>
            </a:xfrm>
            <a:custGeom>
              <a:avLst/>
              <a:gdLst/>
              <a:ahLst/>
              <a:cxnLst>
                <a:cxn ang="0">
                  <a:pos x="24" y="0"/>
                </a:cxn>
                <a:cxn ang="0">
                  <a:pos x="24" y="96"/>
                </a:cxn>
                <a:cxn ang="0">
                  <a:pos x="168" y="96"/>
                </a:cxn>
              </a:cxnLst>
              <a:rect l="0" t="0" r="r" b="b"/>
              <a:pathLst>
                <a:path w="168" h="112">
                  <a:moveTo>
                    <a:pt x="24" y="0"/>
                  </a:moveTo>
                  <a:cubicBezTo>
                    <a:pt x="12" y="40"/>
                    <a:pt x="0" y="80"/>
                    <a:pt x="24" y="96"/>
                  </a:cubicBezTo>
                  <a:cubicBezTo>
                    <a:pt x="48" y="112"/>
                    <a:pt x="108" y="104"/>
                    <a:pt x="168" y="96"/>
                  </a:cubicBezTo>
                </a:path>
              </a:pathLst>
            </a:custGeom>
            <a:noFill/>
            <a:ln w="25400" cap="flat" cmpd="sng">
              <a:solidFill>
                <a:schemeClr val="tx1"/>
              </a:solidFill>
              <a:prstDash val="solid"/>
              <a:miter lim="800000"/>
              <a:headEnd type="none" w="med" len="med"/>
              <a:tailEnd type="none" w="med" len="med"/>
            </a:ln>
            <a:effectLst/>
          </p:spPr>
          <p:txBody>
            <a:bodyPr wrap="none"/>
            <a:lstStyle/>
            <a:p>
              <a:endParaRPr lang="en-US"/>
            </a:p>
          </p:txBody>
        </p:sp>
        <p:sp>
          <p:nvSpPr>
            <p:cNvPr id="130" name="Freeform 71"/>
            <p:cNvSpPr>
              <a:spLocks/>
            </p:cNvSpPr>
            <p:nvPr/>
          </p:nvSpPr>
          <p:spPr bwMode="auto">
            <a:xfrm>
              <a:off x="8290109" y="2721806"/>
              <a:ext cx="169396" cy="55106"/>
            </a:xfrm>
            <a:custGeom>
              <a:avLst/>
              <a:gdLst/>
              <a:ahLst/>
              <a:cxnLst>
                <a:cxn ang="0">
                  <a:pos x="0" y="48"/>
                </a:cxn>
                <a:cxn ang="0">
                  <a:pos x="144" y="48"/>
                </a:cxn>
                <a:cxn ang="0">
                  <a:pos x="192" y="0"/>
                </a:cxn>
              </a:cxnLst>
              <a:rect l="0" t="0" r="r" b="b"/>
              <a:pathLst>
                <a:path w="192" h="56">
                  <a:moveTo>
                    <a:pt x="0" y="48"/>
                  </a:moveTo>
                  <a:cubicBezTo>
                    <a:pt x="56" y="52"/>
                    <a:pt x="112" y="56"/>
                    <a:pt x="144" y="48"/>
                  </a:cubicBezTo>
                  <a:cubicBezTo>
                    <a:pt x="176" y="40"/>
                    <a:pt x="184" y="20"/>
                    <a:pt x="192" y="0"/>
                  </a:cubicBezTo>
                </a:path>
              </a:pathLst>
            </a:custGeom>
            <a:noFill/>
            <a:ln w="25400" cap="flat" cmpd="sng">
              <a:solidFill>
                <a:srgbClr val="00FFFF"/>
              </a:solidFill>
              <a:prstDash val="solid"/>
              <a:miter lim="800000"/>
              <a:headEnd type="none" w="med" len="med"/>
              <a:tailEnd type="none" w="med" len="med"/>
            </a:ln>
            <a:effectLst/>
          </p:spPr>
          <p:txBody>
            <a:bodyPr wrap="none"/>
            <a:lstStyle/>
            <a:p>
              <a:endParaRPr lang="en-US"/>
            </a:p>
          </p:txBody>
        </p:sp>
        <p:sp>
          <p:nvSpPr>
            <p:cNvPr id="131" name="Line 33"/>
            <p:cNvSpPr>
              <a:spLocks noChangeShapeType="1"/>
            </p:cNvSpPr>
            <p:nvPr/>
          </p:nvSpPr>
          <p:spPr bwMode="auto">
            <a:xfrm>
              <a:off x="7315200" y="2863508"/>
              <a:ext cx="0" cy="472340"/>
            </a:xfrm>
            <a:prstGeom prst="line">
              <a:avLst/>
            </a:prstGeom>
            <a:noFill/>
            <a:ln w="19050">
              <a:solidFill>
                <a:schemeClr val="tx1"/>
              </a:solidFill>
              <a:miter lim="800000"/>
              <a:headEnd/>
              <a:tailEnd/>
            </a:ln>
            <a:effectLst/>
          </p:spPr>
          <p:txBody>
            <a:bodyPr wrap="none"/>
            <a:lstStyle/>
            <a:p>
              <a:endParaRPr lang="en-US"/>
            </a:p>
          </p:txBody>
        </p:sp>
        <p:sp>
          <p:nvSpPr>
            <p:cNvPr id="132" name="Line 33"/>
            <p:cNvSpPr>
              <a:spLocks noChangeShapeType="1"/>
            </p:cNvSpPr>
            <p:nvPr/>
          </p:nvSpPr>
          <p:spPr bwMode="auto">
            <a:xfrm>
              <a:off x="8458624" y="2863508"/>
              <a:ext cx="0" cy="472340"/>
            </a:xfrm>
            <a:prstGeom prst="line">
              <a:avLst/>
            </a:prstGeom>
            <a:noFill/>
            <a:ln w="19050">
              <a:solidFill>
                <a:schemeClr val="tx1"/>
              </a:solidFill>
              <a:miter lim="800000"/>
              <a:headEnd/>
              <a:tailEnd/>
            </a:ln>
            <a:effectLst/>
          </p:spPr>
          <p:txBody>
            <a:bodyPr wrap="none"/>
            <a:lstStyle/>
            <a:p>
              <a:endParaRPr lang="en-US"/>
            </a:p>
          </p:txBody>
        </p:sp>
        <p:sp>
          <p:nvSpPr>
            <p:cNvPr id="133" name="Line 33"/>
            <p:cNvSpPr>
              <a:spLocks noChangeShapeType="1"/>
            </p:cNvSpPr>
            <p:nvPr/>
          </p:nvSpPr>
          <p:spPr bwMode="auto">
            <a:xfrm>
              <a:off x="8847047" y="2438400"/>
              <a:ext cx="0" cy="472340"/>
            </a:xfrm>
            <a:prstGeom prst="line">
              <a:avLst/>
            </a:prstGeom>
            <a:noFill/>
            <a:ln w="19050">
              <a:solidFill>
                <a:schemeClr val="tx1"/>
              </a:solidFill>
              <a:miter lim="800000"/>
              <a:headEnd/>
              <a:tailEnd/>
            </a:ln>
            <a:effectLst/>
          </p:spPr>
          <p:txBody>
            <a:bodyPr wrap="none"/>
            <a:lstStyle/>
            <a:p>
              <a:endParaRPr lang="en-US"/>
            </a:p>
          </p:txBody>
        </p:sp>
        <p:cxnSp>
          <p:nvCxnSpPr>
            <p:cNvPr id="134" name="Straight Connector 133"/>
            <p:cNvCxnSpPr/>
            <p:nvPr/>
          </p:nvCxnSpPr>
          <p:spPr>
            <a:xfrm rot="5400000" flipH="1" flipV="1">
              <a:off x="7886865" y="2772129"/>
              <a:ext cx="984" cy="11434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a:endCxn id="133" idx="1"/>
            </p:cNvCxnSpPr>
            <p:nvPr/>
          </p:nvCxnSpPr>
          <p:spPr>
            <a:xfrm rot="5400000" flipH="1" flipV="1">
              <a:off x="8443925" y="2932721"/>
              <a:ext cx="425106" cy="3811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5400000">
              <a:off x="7383132" y="3100593"/>
              <a:ext cx="471597" cy="1183"/>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rot="5400000">
              <a:off x="7644650" y="3076492"/>
              <a:ext cx="471597" cy="1183"/>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rot="5400000">
              <a:off x="7870508" y="3076493"/>
              <a:ext cx="471597" cy="118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5400000">
              <a:off x="8025640" y="3076492"/>
              <a:ext cx="471597" cy="11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rot="5400000">
              <a:off x="8332931" y="2994417"/>
              <a:ext cx="471597" cy="11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rot="5400000">
              <a:off x="8492954" y="2828963"/>
              <a:ext cx="471597" cy="1183"/>
            </a:xfrm>
            <a:prstGeom prst="line">
              <a:avLst/>
            </a:prstGeom>
            <a:ln w="19050">
              <a:solidFill>
                <a:srgbClr val="00F22E"/>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rot="5400000" flipH="1" flipV="1">
              <a:off x="7886863" y="2286280"/>
              <a:ext cx="984" cy="11434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rot="5400000" flipH="1" flipV="1">
              <a:off x="8266995" y="1867180"/>
              <a:ext cx="984" cy="11434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rot="5400000" flipH="1" flipV="1">
              <a:off x="8436218" y="2460382"/>
              <a:ext cx="425106" cy="3811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rot="5400000" flipH="1" flipV="1">
              <a:off x="7293218" y="2460382"/>
              <a:ext cx="425106" cy="3811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53" name="Straight Arrow Connector 152"/>
          <p:cNvCxnSpPr/>
          <p:nvPr/>
        </p:nvCxnSpPr>
        <p:spPr>
          <a:xfrm rot="5400000">
            <a:off x="7468394" y="4343400"/>
            <a:ext cx="608806"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5" name="Line 29"/>
          <p:cNvSpPr>
            <a:spLocks noChangeShapeType="1"/>
          </p:cNvSpPr>
          <p:nvPr/>
        </p:nvSpPr>
        <p:spPr bwMode="auto">
          <a:xfrm>
            <a:off x="7683500" y="5372100"/>
            <a:ext cx="1588" cy="720725"/>
          </a:xfrm>
          <a:prstGeom prst="line">
            <a:avLst/>
          </a:pr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Weights and Information Vectors</a:t>
            </a:r>
            <a:endParaRPr lang="en-US" dirty="0"/>
          </a:p>
        </p:txBody>
      </p:sp>
      <p:sp>
        <p:nvSpPr>
          <p:cNvPr id="3" name="Content Placeholder 2"/>
          <p:cNvSpPr>
            <a:spLocks noGrp="1"/>
          </p:cNvSpPr>
          <p:nvPr>
            <p:ph idx="1"/>
          </p:nvPr>
        </p:nvSpPr>
        <p:spPr>
          <a:xfrm>
            <a:off x="457200" y="1775191"/>
            <a:ext cx="5562600" cy="4625609"/>
          </a:xfrm>
        </p:spPr>
        <p:txBody>
          <a:bodyPr/>
          <a:lstStyle/>
          <a:p>
            <a:r>
              <a:rPr lang="en-US" dirty="0" smtClean="0"/>
              <a:t>Weights </a:t>
            </a:r>
            <a:r>
              <a:rPr lang="en-US" dirty="0" err="1" smtClean="0"/>
              <a:t>w</a:t>
            </a:r>
            <a:r>
              <a:rPr lang="en-US" baseline="-25000" dirty="0" err="1" smtClean="0"/>
              <a:t>i</a:t>
            </a:r>
            <a:endParaRPr lang="en-US" baseline="-25000" dirty="0" smtClean="0"/>
          </a:p>
          <a:p>
            <a:pPr lvl="1"/>
            <a:r>
              <a:rPr lang="en-US" dirty="0" smtClean="0"/>
              <a:t>Norms of reduced columns </a:t>
            </a:r>
          </a:p>
          <a:p>
            <a:r>
              <a:rPr lang="en-US" dirty="0" smtClean="0"/>
              <a:t>Information vectors x</a:t>
            </a:r>
            <a:r>
              <a:rPr lang="en-US" baseline="-25000" dirty="0" smtClean="0"/>
              <a:t>i</a:t>
            </a:r>
            <a:endParaRPr lang="en-US" dirty="0" smtClean="0"/>
          </a:p>
          <a:p>
            <a:pPr lvl="1"/>
            <a:r>
              <a:rPr lang="en-US" dirty="0" smtClean="0"/>
              <a:t>Normalized reduced columns</a:t>
            </a:r>
            <a:endParaRPr lang="en-US" dirty="0"/>
          </a:p>
        </p:txBody>
      </p:sp>
      <p:grpSp>
        <p:nvGrpSpPr>
          <p:cNvPr id="5" name="Group 4"/>
          <p:cNvGrpSpPr/>
          <p:nvPr/>
        </p:nvGrpSpPr>
        <p:grpSpPr>
          <a:xfrm>
            <a:off x="6248400" y="2209800"/>
            <a:ext cx="2590800" cy="1524000"/>
            <a:chOff x="2514600" y="3733800"/>
            <a:chExt cx="1531847" cy="914400"/>
          </a:xfrm>
        </p:grpSpPr>
        <p:sp>
          <p:nvSpPr>
            <p:cNvPr id="6" name="Line 49"/>
            <p:cNvSpPr>
              <a:spLocks noChangeAspect="1" noChangeShapeType="1"/>
            </p:cNvSpPr>
            <p:nvPr/>
          </p:nvSpPr>
          <p:spPr bwMode="auto">
            <a:xfrm>
              <a:off x="2515482" y="4175369"/>
              <a:ext cx="1142763" cy="0"/>
            </a:xfrm>
            <a:prstGeom prst="line">
              <a:avLst/>
            </a:prstGeom>
            <a:noFill/>
            <a:ln w="19050">
              <a:solidFill>
                <a:schemeClr val="tx1"/>
              </a:solidFill>
              <a:miter lim="800000"/>
              <a:headEnd/>
              <a:tailEnd/>
            </a:ln>
            <a:effectLst/>
          </p:spPr>
          <p:txBody>
            <a:bodyPr wrap="none"/>
            <a:lstStyle/>
            <a:p>
              <a:endParaRPr lang="en-US"/>
            </a:p>
          </p:txBody>
        </p:sp>
        <p:sp>
          <p:nvSpPr>
            <p:cNvPr id="7" name="Line 50"/>
            <p:cNvSpPr>
              <a:spLocks noChangeAspect="1" noChangeShapeType="1"/>
            </p:cNvSpPr>
            <p:nvPr/>
          </p:nvSpPr>
          <p:spPr bwMode="auto">
            <a:xfrm>
              <a:off x="2896403" y="3750263"/>
              <a:ext cx="1142763" cy="0"/>
            </a:xfrm>
            <a:prstGeom prst="line">
              <a:avLst/>
            </a:prstGeom>
            <a:noFill/>
            <a:ln w="19050">
              <a:solidFill>
                <a:schemeClr val="tx1"/>
              </a:solidFill>
              <a:miter lim="800000"/>
              <a:headEnd/>
              <a:tailEnd/>
            </a:ln>
            <a:effectLst/>
          </p:spPr>
          <p:txBody>
            <a:bodyPr wrap="none"/>
            <a:lstStyle/>
            <a:p>
              <a:endParaRPr lang="en-US"/>
            </a:p>
          </p:txBody>
        </p:sp>
        <p:sp>
          <p:nvSpPr>
            <p:cNvPr id="8" name="Line 51"/>
            <p:cNvSpPr>
              <a:spLocks noChangeAspect="1" noChangeShapeType="1"/>
            </p:cNvSpPr>
            <p:nvPr/>
          </p:nvSpPr>
          <p:spPr bwMode="auto">
            <a:xfrm flipV="1">
              <a:off x="2515482" y="3750263"/>
              <a:ext cx="380921" cy="425106"/>
            </a:xfrm>
            <a:prstGeom prst="line">
              <a:avLst/>
            </a:prstGeom>
            <a:noFill/>
            <a:ln w="19050">
              <a:solidFill>
                <a:schemeClr val="tx1"/>
              </a:solidFill>
              <a:miter lim="800000"/>
              <a:headEnd/>
              <a:tailEnd/>
            </a:ln>
            <a:effectLst/>
          </p:spPr>
          <p:txBody>
            <a:bodyPr wrap="none"/>
            <a:lstStyle/>
            <a:p>
              <a:endParaRPr lang="en-US"/>
            </a:p>
          </p:txBody>
        </p:sp>
        <p:sp>
          <p:nvSpPr>
            <p:cNvPr id="9" name="Line 52"/>
            <p:cNvSpPr>
              <a:spLocks noChangeAspect="1" noChangeShapeType="1"/>
            </p:cNvSpPr>
            <p:nvPr/>
          </p:nvSpPr>
          <p:spPr bwMode="auto">
            <a:xfrm flipV="1">
              <a:off x="3658245" y="3750263"/>
              <a:ext cx="380921" cy="425106"/>
            </a:xfrm>
            <a:prstGeom prst="line">
              <a:avLst/>
            </a:prstGeom>
            <a:noFill/>
            <a:ln w="19050">
              <a:solidFill>
                <a:schemeClr val="tx1"/>
              </a:solidFill>
              <a:miter lim="800000"/>
              <a:headEnd/>
              <a:tailEnd/>
            </a:ln>
            <a:effectLst/>
          </p:spPr>
          <p:txBody>
            <a:bodyPr wrap="none"/>
            <a:lstStyle/>
            <a:p>
              <a:endParaRPr lang="en-US"/>
            </a:p>
          </p:txBody>
        </p:sp>
        <p:sp>
          <p:nvSpPr>
            <p:cNvPr id="10" name="Line 33"/>
            <p:cNvSpPr>
              <a:spLocks noChangeShapeType="1"/>
            </p:cNvSpPr>
            <p:nvPr/>
          </p:nvSpPr>
          <p:spPr bwMode="auto">
            <a:xfrm>
              <a:off x="2514600" y="4175369"/>
              <a:ext cx="0" cy="472340"/>
            </a:xfrm>
            <a:prstGeom prst="line">
              <a:avLst/>
            </a:prstGeom>
            <a:noFill/>
            <a:ln w="19050">
              <a:solidFill>
                <a:schemeClr val="tx1"/>
              </a:solidFill>
              <a:miter lim="800000"/>
              <a:headEnd/>
              <a:tailEnd/>
            </a:ln>
            <a:effectLst/>
          </p:spPr>
          <p:txBody>
            <a:bodyPr wrap="none"/>
            <a:lstStyle/>
            <a:p>
              <a:endParaRPr lang="en-US"/>
            </a:p>
          </p:txBody>
        </p:sp>
        <p:sp>
          <p:nvSpPr>
            <p:cNvPr id="11" name="Line 33"/>
            <p:cNvSpPr>
              <a:spLocks noChangeShapeType="1"/>
            </p:cNvSpPr>
            <p:nvPr/>
          </p:nvSpPr>
          <p:spPr bwMode="auto">
            <a:xfrm>
              <a:off x="3658024" y="4175369"/>
              <a:ext cx="0" cy="472340"/>
            </a:xfrm>
            <a:prstGeom prst="line">
              <a:avLst/>
            </a:prstGeom>
            <a:noFill/>
            <a:ln w="19050">
              <a:solidFill>
                <a:schemeClr val="tx1"/>
              </a:solidFill>
              <a:miter lim="800000"/>
              <a:headEnd/>
              <a:tailEnd/>
            </a:ln>
            <a:effectLst/>
          </p:spPr>
          <p:txBody>
            <a:bodyPr wrap="none"/>
            <a:lstStyle/>
            <a:p>
              <a:endParaRPr lang="en-US"/>
            </a:p>
          </p:txBody>
        </p:sp>
        <p:sp>
          <p:nvSpPr>
            <p:cNvPr id="12" name="Line 33"/>
            <p:cNvSpPr>
              <a:spLocks noChangeShapeType="1"/>
            </p:cNvSpPr>
            <p:nvPr/>
          </p:nvSpPr>
          <p:spPr bwMode="auto">
            <a:xfrm>
              <a:off x="4046447" y="3750263"/>
              <a:ext cx="0" cy="472340"/>
            </a:xfrm>
            <a:prstGeom prst="line">
              <a:avLst/>
            </a:prstGeom>
            <a:noFill/>
            <a:ln w="19050">
              <a:solidFill>
                <a:schemeClr val="tx1"/>
              </a:solidFill>
              <a:miter lim="800000"/>
              <a:headEnd/>
              <a:tailEnd/>
            </a:ln>
            <a:effectLst/>
          </p:spPr>
          <p:txBody>
            <a:bodyPr wrap="none"/>
            <a:lstStyle/>
            <a:p>
              <a:endParaRPr lang="en-US"/>
            </a:p>
          </p:txBody>
        </p:sp>
        <p:cxnSp>
          <p:nvCxnSpPr>
            <p:cNvPr id="13" name="Straight Connector 12"/>
            <p:cNvCxnSpPr>
              <a:stCxn id="10" idx="1"/>
            </p:cNvCxnSpPr>
            <p:nvPr/>
          </p:nvCxnSpPr>
          <p:spPr>
            <a:xfrm rot="5400000" flipH="1" flipV="1">
              <a:off x="3086261" y="4075996"/>
              <a:ext cx="984" cy="11434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endCxn id="12" idx="1"/>
            </p:cNvCxnSpPr>
            <p:nvPr/>
          </p:nvCxnSpPr>
          <p:spPr>
            <a:xfrm rot="5400000" flipH="1" flipV="1">
              <a:off x="3643323" y="4244584"/>
              <a:ext cx="425106" cy="3811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2656068" y="4201933"/>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2883489" y="4125733"/>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3112089" y="4201933"/>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3418068" y="3973333"/>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3264489" y="4354333"/>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2807289" y="4354333"/>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2503668" y="4255089"/>
              <a:ext cx="480243" cy="1178"/>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2" name="Text Box 83"/>
          <p:cNvSpPr txBox="1">
            <a:spLocks noChangeArrowheads="1"/>
          </p:cNvSpPr>
          <p:nvPr/>
        </p:nvSpPr>
        <p:spPr bwMode="auto">
          <a:xfrm>
            <a:off x="6400800" y="4038600"/>
            <a:ext cx="2133600" cy="369332"/>
          </a:xfrm>
          <a:prstGeom prst="rect">
            <a:avLst/>
          </a:prstGeom>
          <a:noFill/>
          <a:ln w="9525">
            <a:noFill/>
            <a:miter lim="800000"/>
            <a:headEnd/>
            <a:tailEnd/>
          </a:ln>
          <a:effectLst/>
        </p:spPr>
        <p:txBody>
          <a:bodyPr wrap="square">
            <a:spAutoFit/>
          </a:bodyPr>
          <a:lstStyle/>
          <a:p>
            <a:pPr algn="ctr">
              <a:spcBef>
                <a:spcPct val="50000"/>
              </a:spcBef>
            </a:pPr>
            <a:r>
              <a:rPr lang="en-US" dirty="0"/>
              <a:t>Reduced </a:t>
            </a:r>
            <a:r>
              <a:rPr lang="en-US" dirty="0" smtClean="0"/>
              <a:t>columns</a:t>
            </a:r>
            <a:endParaRPr lang="en-US" dirty="0"/>
          </a:p>
        </p:txBody>
      </p:sp>
      <p:sp>
        <p:nvSpPr>
          <p:cNvPr id="23" name="Text Box 78"/>
          <p:cNvSpPr txBox="1">
            <a:spLocks noChangeArrowheads="1"/>
          </p:cNvSpPr>
          <p:nvPr/>
        </p:nvSpPr>
        <p:spPr bwMode="auto">
          <a:xfrm>
            <a:off x="7086600" y="1752600"/>
            <a:ext cx="1524001" cy="461665"/>
          </a:xfrm>
          <a:prstGeom prst="rect">
            <a:avLst/>
          </a:prstGeom>
          <a:noFill/>
          <a:ln w="9525">
            <a:noFill/>
            <a:miter lim="800000"/>
            <a:headEnd/>
            <a:tailEnd/>
          </a:ln>
          <a:effectLst/>
        </p:spPr>
        <p:txBody>
          <a:bodyPr wrap="square">
            <a:spAutoFit/>
          </a:bodyPr>
          <a:lstStyle/>
          <a:p>
            <a:pPr algn="ctr">
              <a:spcBef>
                <a:spcPct val="50000"/>
              </a:spcBef>
            </a:pPr>
            <a:r>
              <a:rPr lang="en-US" sz="2400" dirty="0" smtClean="0"/>
              <a:t>Lights</a:t>
            </a:r>
            <a:endParaRPr lang="en-US" sz="2400" dirty="0"/>
          </a:p>
        </p:txBody>
      </p:sp>
      <p:sp>
        <p:nvSpPr>
          <p:cNvPr id="24" name="Text Box 79"/>
          <p:cNvSpPr txBox="1">
            <a:spLocks noChangeArrowheads="1"/>
          </p:cNvSpPr>
          <p:nvPr/>
        </p:nvSpPr>
        <p:spPr bwMode="auto">
          <a:xfrm rot="18568615">
            <a:off x="5620890" y="2169350"/>
            <a:ext cx="1495120" cy="461665"/>
          </a:xfrm>
          <a:prstGeom prst="rect">
            <a:avLst/>
          </a:prstGeom>
          <a:noFill/>
          <a:ln w="9525">
            <a:noFill/>
            <a:miter lim="800000"/>
            <a:headEnd/>
            <a:tailEnd/>
          </a:ln>
          <a:effectLst/>
        </p:spPr>
        <p:txBody>
          <a:bodyPr wrap="square">
            <a:spAutoFit/>
          </a:bodyPr>
          <a:lstStyle/>
          <a:p>
            <a:pPr algn="ctr">
              <a:spcBef>
                <a:spcPct val="50000"/>
              </a:spcBef>
            </a:pPr>
            <a:r>
              <a:rPr lang="en-US" sz="2400" dirty="0"/>
              <a:t>Frames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p:txBody>
          <a:bodyPr/>
          <a:lstStyle/>
          <a:p>
            <a:pPr eaLnBrk="1" hangingPunct="1"/>
            <a:endParaRPr lang="en-US" sz="3200" dirty="0" smtClean="0"/>
          </a:p>
          <a:p>
            <a:pPr eaLnBrk="1" hangingPunct="1"/>
            <a:r>
              <a:rPr lang="en-US" sz="3200" dirty="0" smtClean="0"/>
              <a:t>Minimize:</a:t>
            </a:r>
          </a:p>
          <a:p>
            <a:pPr eaLnBrk="1" hangingPunct="1"/>
            <a:endParaRPr lang="en-US" sz="3200" dirty="0" smtClean="0"/>
          </a:p>
          <a:p>
            <a:pPr eaLnBrk="1" hangingPunct="1"/>
            <a:endParaRPr lang="en-US" sz="3200" dirty="0" smtClean="0"/>
          </a:p>
          <a:p>
            <a:pPr eaLnBrk="1" hangingPunct="1"/>
            <a:endParaRPr lang="en-US" sz="3200" dirty="0" smtClean="0"/>
          </a:p>
          <a:p>
            <a:pPr eaLnBrk="1" hangingPunct="1"/>
            <a:r>
              <a:rPr lang="en-US" sz="3200" dirty="0" smtClean="0"/>
              <a:t>where: </a:t>
            </a:r>
          </a:p>
          <a:p>
            <a:pPr eaLnBrk="1" hangingPunct="1"/>
            <a:endParaRPr lang="en-US" sz="3200" dirty="0" smtClean="0"/>
          </a:p>
        </p:txBody>
      </p:sp>
      <p:pic>
        <p:nvPicPr>
          <p:cNvPr id="26643" name="Picture 19" descr="cost3"/>
          <p:cNvPicPr>
            <a:picLocks noChangeAspect="1" noChangeArrowheads="1"/>
          </p:cNvPicPr>
          <p:nvPr/>
        </p:nvPicPr>
        <p:blipFill>
          <a:blip r:embed="rId3"/>
          <a:srcRect/>
          <a:stretch>
            <a:fillRect/>
          </a:stretch>
        </p:blipFill>
        <p:spPr bwMode="auto">
          <a:xfrm>
            <a:off x="2378075" y="3889375"/>
            <a:ext cx="6318250" cy="1185863"/>
          </a:xfrm>
          <a:prstGeom prst="rect">
            <a:avLst/>
          </a:prstGeom>
          <a:noFill/>
        </p:spPr>
      </p:pic>
      <p:sp>
        <p:nvSpPr>
          <p:cNvPr id="26626" name="Rectangle 2"/>
          <p:cNvSpPr>
            <a:spLocks noGrp="1" noChangeArrowheads="1"/>
          </p:cNvSpPr>
          <p:nvPr>
            <p:ph type="title"/>
          </p:nvPr>
        </p:nvSpPr>
        <p:spPr/>
        <p:txBody>
          <a:bodyPr/>
          <a:lstStyle/>
          <a:p>
            <a:pPr eaLnBrk="1" hangingPunct="1"/>
            <a:r>
              <a:rPr lang="en-US" dirty="0" smtClean="0"/>
              <a:t>The Objective Function</a:t>
            </a:r>
          </a:p>
        </p:txBody>
      </p:sp>
      <p:pic>
        <p:nvPicPr>
          <p:cNvPr id="26630" name="Picture 6" descr="cost"/>
          <p:cNvPicPr>
            <a:picLocks noChangeAspect="1" noChangeArrowheads="1"/>
          </p:cNvPicPr>
          <p:nvPr/>
        </p:nvPicPr>
        <p:blipFill>
          <a:blip r:embed="rId4"/>
          <a:srcRect/>
          <a:stretch>
            <a:fillRect/>
          </a:stretch>
        </p:blipFill>
        <p:spPr bwMode="auto">
          <a:xfrm>
            <a:off x="3292475" y="1595438"/>
            <a:ext cx="3108325" cy="1300162"/>
          </a:xfrm>
          <a:prstGeom prst="rect">
            <a:avLst/>
          </a:prstGeom>
          <a:noFill/>
        </p:spPr>
      </p:pic>
      <p:sp>
        <p:nvSpPr>
          <p:cNvPr id="26632" name="AutoShape 8"/>
          <p:cNvSpPr>
            <a:spLocks/>
          </p:cNvSpPr>
          <p:nvPr/>
        </p:nvSpPr>
        <p:spPr bwMode="auto">
          <a:xfrm rot="-5400000">
            <a:off x="4709319" y="1615281"/>
            <a:ext cx="274637" cy="2743200"/>
          </a:xfrm>
          <a:prstGeom prst="leftBrace">
            <a:avLst>
              <a:gd name="adj1" fmla="val 83237"/>
              <a:gd name="adj2" fmla="val 50000"/>
            </a:avLst>
          </a:prstGeom>
          <a:noFill/>
          <a:ln w="25400">
            <a:solidFill>
              <a:schemeClr val="accent1"/>
            </a:solidFill>
            <a:round/>
            <a:headEnd/>
            <a:tailEnd/>
          </a:ln>
          <a:effectLst/>
        </p:spPr>
        <p:txBody>
          <a:bodyPr wrap="none" anchor="ctr"/>
          <a:lstStyle/>
          <a:p>
            <a:endParaRPr lang="en-US"/>
          </a:p>
        </p:txBody>
      </p:sp>
      <p:sp>
        <p:nvSpPr>
          <p:cNvPr id="26633" name="Text Box 9"/>
          <p:cNvSpPr txBox="1">
            <a:spLocks noChangeArrowheads="1"/>
          </p:cNvSpPr>
          <p:nvPr/>
        </p:nvSpPr>
        <p:spPr bwMode="auto">
          <a:xfrm>
            <a:off x="3292475" y="3154363"/>
            <a:ext cx="3017838" cy="396875"/>
          </a:xfrm>
          <a:prstGeom prst="rect">
            <a:avLst/>
          </a:prstGeom>
          <a:noFill/>
          <a:ln w="9525">
            <a:noFill/>
            <a:miter lim="800000"/>
            <a:headEnd/>
            <a:tailEnd/>
          </a:ln>
          <a:effectLst/>
        </p:spPr>
        <p:txBody>
          <a:bodyPr>
            <a:spAutoFit/>
          </a:bodyPr>
          <a:lstStyle/>
          <a:p>
            <a:pPr algn="ctr">
              <a:spcBef>
                <a:spcPct val="50000"/>
              </a:spcBef>
            </a:pPr>
            <a:r>
              <a:rPr lang="en-US" sz="2000">
                <a:solidFill>
                  <a:schemeClr val="accent1"/>
                </a:solidFill>
              </a:rPr>
              <a:t>total cost of all clusters</a:t>
            </a:r>
          </a:p>
        </p:txBody>
      </p:sp>
      <p:sp>
        <p:nvSpPr>
          <p:cNvPr id="26635" name="Text Box 11"/>
          <p:cNvSpPr txBox="1">
            <a:spLocks noChangeArrowheads="1"/>
          </p:cNvSpPr>
          <p:nvPr/>
        </p:nvSpPr>
        <p:spPr bwMode="auto">
          <a:xfrm>
            <a:off x="2103438" y="5729288"/>
            <a:ext cx="1463675" cy="701675"/>
          </a:xfrm>
          <a:prstGeom prst="rect">
            <a:avLst/>
          </a:prstGeom>
          <a:noFill/>
          <a:ln w="9525">
            <a:noFill/>
            <a:miter lim="800000"/>
            <a:headEnd/>
            <a:tailEnd/>
          </a:ln>
          <a:effectLst/>
        </p:spPr>
        <p:txBody>
          <a:bodyPr>
            <a:spAutoFit/>
          </a:bodyPr>
          <a:lstStyle/>
          <a:p>
            <a:pPr algn="ctr">
              <a:spcBef>
                <a:spcPct val="50000"/>
              </a:spcBef>
            </a:pPr>
            <a:r>
              <a:rPr lang="en-US" sz="2000" dirty="0">
                <a:solidFill>
                  <a:schemeClr val="accent1"/>
                </a:solidFill>
              </a:rPr>
              <a:t>cost of a cluster</a:t>
            </a:r>
          </a:p>
        </p:txBody>
      </p:sp>
      <p:sp>
        <p:nvSpPr>
          <p:cNvPr id="26636" name="Text Box 12"/>
          <p:cNvSpPr txBox="1">
            <a:spLocks noChangeArrowheads="1"/>
          </p:cNvSpPr>
          <p:nvPr/>
        </p:nvSpPr>
        <p:spPr bwMode="auto">
          <a:xfrm>
            <a:off x="3657600" y="5729288"/>
            <a:ext cx="1644650" cy="701675"/>
          </a:xfrm>
          <a:prstGeom prst="rect">
            <a:avLst/>
          </a:prstGeom>
          <a:noFill/>
          <a:ln w="9525">
            <a:noFill/>
            <a:miter lim="800000"/>
            <a:headEnd/>
            <a:tailEnd/>
          </a:ln>
          <a:effectLst/>
        </p:spPr>
        <p:txBody>
          <a:bodyPr>
            <a:spAutoFit/>
          </a:bodyPr>
          <a:lstStyle/>
          <a:p>
            <a:pPr algn="ctr">
              <a:spcBef>
                <a:spcPct val="50000"/>
              </a:spcBef>
            </a:pPr>
            <a:r>
              <a:rPr lang="en-US" sz="2000" dirty="0">
                <a:solidFill>
                  <a:schemeClr val="accent1"/>
                </a:solidFill>
              </a:rPr>
              <a:t>sum over all pairs in it</a:t>
            </a:r>
          </a:p>
        </p:txBody>
      </p:sp>
      <p:sp>
        <p:nvSpPr>
          <p:cNvPr id="26637" name="Text Box 13"/>
          <p:cNvSpPr txBox="1">
            <a:spLocks noChangeArrowheads="1"/>
          </p:cNvSpPr>
          <p:nvPr/>
        </p:nvSpPr>
        <p:spPr bwMode="auto">
          <a:xfrm>
            <a:off x="5121275" y="5578475"/>
            <a:ext cx="1738313" cy="1323439"/>
          </a:xfrm>
          <a:prstGeom prst="rect">
            <a:avLst/>
          </a:prstGeom>
          <a:noFill/>
          <a:ln w="9525">
            <a:noFill/>
            <a:miter lim="800000"/>
            <a:headEnd/>
            <a:tailEnd/>
          </a:ln>
          <a:effectLst/>
        </p:spPr>
        <p:txBody>
          <a:bodyPr>
            <a:spAutoFit/>
          </a:bodyPr>
          <a:lstStyle/>
          <a:p>
            <a:pPr algn="ctr">
              <a:spcBef>
                <a:spcPct val="50000"/>
              </a:spcBef>
            </a:pPr>
            <a:r>
              <a:rPr lang="en-US" sz="2000" dirty="0">
                <a:solidFill>
                  <a:schemeClr val="accent1"/>
                </a:solidFill>
              </a:rPr>
              <a:t>norms of the reduced </a:t>
            </a:r>
            <a:r>
              <a:rPr lang="en-US" sz="2000" dirty="0" smtClean="0">
                <a:solidFill>
                  <a:schemeClr val="accent1"/>
                </a:solidFill>
              </a:rPr>
              <a:t>columns</a:t>
            </a:r>
            <a:r>
              <a:rPr lang="en-US" sz="2000" dirty="0">
                <a:solidFill>
                  <a:schemeClr val="accent1"/>
                </a:solidFill>
              </a:rPr>
              <a:t> </a:t>
            </a:r>
            <a:r>
              <a:rPr lang="en-US" sz="2000" dirty="0" smtClean="0">
                <a:solidFill>
                  <a:schemeClr val="accent1"/>
                </a:solidFill>
              </a:rPr>
              <a:t>(weights)</a:t>
            </a:r>
            <a:endParaRPr lang="en-US" sz="2000" dirty="0" smtClean="0">
              <a:solidFill>
                <a:schemeClr val="accent1"/>
              </a:solidFill>
            </a:endParaRPr>
          </a:p>
        </p:txBody>
      </p:sp>
      <p:sp>
        <p:nvSpPr>
          <p:cNvPr id="26638" name="Text Box 14"/>
          <p:cNvSpPr txBox="1">
            <a:spLocks noChangeArrowheads="1"/>
          </p:cNvSpPr>
          <p:nvPr/>
        </p:nvSpPr>
        <p:spPr bwMode="auto">
          <a:xfrm>
            <a:off x="6553200" y="5576888"/>
            <a:ext cx="2743200" cy="1323439"/>
          </a:xfrm>
          <a:prstGeom prst="rect">
            <a:avLst/>
          </a:prstGeom>
          <a:noFill/>
          <a:ln w="9525">
            <a:noFill/>
            <a:miter lim="800000"/>
            <a:headEnd/>
            <a:tailEnd/>
          </a:ln>
          <a:effectLst/>
        </p:spPr>
        <p:txBody>
          <a:bodyPr wrap="square">
            <a:spAutoFit/>
          </a:bodyPr>
          <a:lstStyle/>
          <a:p>
            <a:pPr algn="ctr">
              <a:spcBef>
                <a:spcPct val="50000"/>
              </a:spcBef>
            </a:pPr>
            <a:r>
              <a:rPr lang="en-US" sz="2000" dirty="0">
                <a:solidFill>
                  <a:schemeClr val="accent1"/>
                </a:solidFill>
              </a:rPr>
              <a:t>squared distance between normalized reduced </a:t>
            </a:r>
            <a:r>
              <a:rPr lang="en-US" sz="2000" dirty="0" smtClean="0">
                <a:solidFill>
                  <a:schemeClr val="accent1"/>
                </a:solidFill>
              </a:rPr>
              <a:t>columns </a:t>
            </a:r>
            <a:r>
              <a:rPr lang="en-US" sz="2000" dirty="0" smtClean="0">
                <a:solidFill>
                  <a:schemeClr val="accent1"/>
                </a:solidFill>
              </a:rPr>
              <a:t>(information vectors)</a:t>
            </a:r>
            <a:endParaRPr lang="en-US" sz="2000" dirty="0">
              <a:solidFill>
                <a:schemeClr val="accent1"/>
              </a:solidFill>
            </a:endParaRPr>
          </a:p>
        </p:txBody>
      </p:sp>
      <p:sp>
        <p:nvSpPr>
          <p:cNvPr id="26639" name="Line 15"/>
          <p:cNvSpPr>
            <a:spLocks noChangeShapeType="1"/>
          </p:cNvSpPr>
          <p:nvPr/>
        </p:nvSpPr>
        <p:spPr bwMode="auto">
          <a:xfrm flipV="1">
            <a:off x="2925763" y="4800600"/>
            <a:ext cx="366712" cy="731838"/>
          </a:xfrm>
          <a:prstGeom prst="line">
            <a:avLst/>
          </a:prstGeom>
          <a:noFill/>
          <a:ln w="25400">
            <a:solidFill>
              <a:schemeClr val="accent1"/>
            </a:solidFill>
            <a:round/>
            <a:headEnd/>
            <a:tailEnd type="triangle" w="med" len="med"/>
          </a:ln>
          <a:effectLst/>
        </p:spPr>
        <p:txBody>
          <a:bodyPr/>
          <a:lstStyle/>
          <a:p>
            <a:endParaRPr lang="en-US"/>
          </a:p>
        </p:txBody>
      </p:sp>
      <p:sp>
        <p:nvSpPr>
          <p:cNvPr id="26640" name="Line 16"/>
          <p:cNvSpPr>
            <a:spLocks noChangeShapeType="1"/>
          </p:cNvSpPr>
          <p:nvPr/>
        </p:nvSpPr>
        <p:spPr bwMode="auto">
          <a:xfrm flipV="1">
            <a:off x="4479925" y="5165725"/>
            <a:ext cx="274638" cy="457200"/>
          </a:xfrm>
          <a:prstGeom prst="line">
            <a:avLst/>
          </a:prstGeom>
          <a:noFill/>
          <a:ln w="25400">
            <a:solidFill>
              <a:schemeClr val="accent1"/>
            </a:solidFill>
            <a:round/>
            <a:headEnd/>
            <a:tailEnd type="triangle" w="med" len="med"/>
          </a:ln>
          <a:effectLst/>
        </p:spPr>
        <p:txBody>
          <a:bodyPr/>
          <a:lstStyle/>
          <a:p>
            <a:endParaRPr lang="en-US"/>
          </a:p>
        </p:txBody>
      </p:sp>
      <p:sp>
        <p:nvSpPr>
          <p:cNvPr id="26641" name="Line 17"/>
          <p:cNvSpPr>
            <a:spLocks noChangeShapeType="1"/>
          </p:cNvSpPr>
          <p:nvPr/>
        </p:nvSpPr>
        <p:spPr bwMode="auto">
          <a:xfrm flipH="1" flipV="1">
            <a:off x="6035675" y="4708525"/>
            <a:ext cx="90488" cy="641350"/>
          </a:xfrm>
          <a:prstGeom prst="line">
            <a:avLst/>
          </a:prstGeom>
          <a:noFill/>
          <a:ln w="25400">
            <a:solidFill>
              <a:schemeClr val="accent1"/>
            </a:solidFill>
            <a:round/>
            <a:headEnd/>
            <a:tailEnd type="triangle" w="med" len="med"/>
          </a:ln>
          <a:effectLst/>
        </p:spPr>
        <p:txBody>
          <a:bodyPr/>
          <a:lstStyle/>
          <a:p>
            <a:endParaRPr lang="en-US"/>
          </a:p>
        </p:txBody>
      </p:sp>
      <p:sp>
        <p:nvSpPr>
          <p:cNvPr id="26642" name="Line 18"/>
          <p:cNvSpPr>
            <a:spLocks noChangeShapeType="1"/>
          </p:cNvSpPr>
          <p:nvPr/>
        </p:nvSpPr>
        <p:spPr bwMode="auto">
          <a:xfrm flipH="1" flipV="1">
            <a:off x="7589838" y="4708525"/>
            <a:ext cx="457200" cy="731838"/>
          </a:xfrm>
          <a:prstGeom prst="line">
            <a:avLst/>
          </a:prstGeom>
          <a:noFill/>
          <a:ln w="25400">
            <a:solidFill>
              <a:schemeClr val="accent1"/>
            </a:solidFill>
            <a:round/>
            <a:headEnd/>
            <a:tailEnd type="triangle" w="med" len="med"/>
          </a:ln>
          <a:effec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6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6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64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64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6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63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6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63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6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2" grpId="0" animBg="1"/>
      <p:bldP spid="26633" grpId="0"/>
      <p:bldP spid="26635" grpId="0"/>
      <p:bldP spid="26636" grpId="0"/>
      <p:bldP spid="26637" grpId="0"/>
      <p:bldP spid="26638" grpId="0"/>
      <p:bldP spid="26639" grpId="0" animBg="1"/>
      <p:bldP spid="26640" grpId="0" animBg="1"/>
      <p:bldP spid="26641" grpId="0" animBg="1"/>
      <p:bldP spid="2664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Clustering Metric: Justification</a:t>
            </a:r>
            <a:endParaRPr lang="en-US" dirty="0"/>
          </a:p>
        </p:txBody>
      </p:sp>
      <p:sp>
        <p:nvSpPr>
          <p:cNvPr id="3" name="Content Placeholder 2"/>
          <p:cNvSpPr>
            <a:spLocks noGrp="1"/>
          </p:cNvSpPr>
          <p:nvPr>
            <p:ph idx="1"/>
          </p:nvPr>
        </p:nvSpPr>
        <p:spPr>
          <a:xfrm>
            <a:off x="457200" y="2971800"/>
            <a:ext cx="8229600" cy="3429000"/>
          </a:xfrm>
        </p:spPr>
        <p:txBody>
          <a:bodyPr/>
          <a:lstStyle/>
          <a:p>
            <a:r>
              <a:rPr lang="en-US" dirty="0" smtClean="0"/>
              <a:t>Norms of reduced columns:</a:t>
            </a:r>
          </a:p>
          <a:p>
            <a:pPr lvl="1"/>
            <a:r>
              <a:rPr lang="en-US" dirty="0" smtClean="0"/>
              <a:t>Strongly contributing light-frame pairs should not be together</a:t>
            </a:r>
          </a:p>
          <a:p>
            <a:r>
              <a:rPr lang="en-US" dirty="0" smtClean="0"/>
              <a:t>Distance between information vectors:</a:t>
            </a:r>
          </a:p>
          <a:p>
            <a:pPr lvl="1"/>
            <a:r>
              <a:rPr lang="en-US" dirty="0" smtClean="0"/>
              <a:t>Light-frame pairs of different kinds should not be together</a:t>
            </a:r>
          </a:p>
        </p:txBody>
      </p:sp>
      <p:pic>
        <p:nvPicPr>
          <p:cNvPr id="5" name="Picture 19" descr="cost3"/>
          <p:cNvPicPr>
            <a:picLocks noChangeAspect="1" noChangeArrowheads="1"/>
          </p:cNvPicPr>
          <p:nvPr/>
        </p:nvPicPr>
        <p:blipFill>
          <a:blip r:embed="rId3"/>
          <a:srcRect/>
          <a:stretch>
            <a:fillRect/>
          </a:stretch>
        </p:blipFill>
        <p:spPr bwMode="auto">
          <a:xfrm>
            <a:off x="1295400" y="1676400"/>
            <a:ext cx="6318250" cy="1185863"/>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Rectangle 5"/>
          <p:cNvSpPr>
            <a:spLocks noGrp="1" noChangeArrowheads="1"/>
          </p:cNvSpPr>
          <p:nvPr>
            <p:ph type="title"/>
          </p:nvPr>
        </p:nvSpPr>
        <p:spPr/>
        <p:txBody>
          <a:bodyPr/>
          <a:lstStyle/>
          <a:p>
            <a:r>
              <a:rPr lang="en-US"/>
              <a:t>Splitting a cluster</a:t>
            </a:r>
          </a:p>
        </p:txBody>
      </p:sp>
      <p:sp>
        <p:nvSpPr>
          <p:cNvPr id="19462" name="Rectangle 6"/>
          <p:cNvSpPr>
            <a:spLocks noGrp="1" noChangeArrowheads="1"/>
          </p:cNvSpPr>
          <p:nvPr>
            <p:ph type="body" idx="1"/>
          </p:nvPr>
        </p:nvSpPr>
        <p:spPr>
          <a:xfrm>
            <a:off x="609600" y="1752600"/>
            <a:ext cx="7772400" cy="2514600"/>
          </a:xfrm>
        </p:spPr>
        <p:txBody>
          <a:bodyPr/>
          <a:lstStyle/>
          <a:p>
            <a:pPr>
              <a:lnSpc>
                <a:spcPct val="90000"/>
              </a:lnSpc>
            </a:pPr>
            <a:r>
              <a:rPr lang="en-US" dirty="0"/>
              <a:t>Pick cluster with highest cost</a:t>
            </a:r>
          </a:p>
          <a:p>
            <a:pPr>
              <a:lnSpc>
                <a:spcPct val="90000"/>
              </a:lnSpc>
            </a:pPr>
            <a:r>
              <a:rPr lang="en-US" dirty="0" smtClean="0"/>
              <a:t>Try splitting in time</a:t>
            </a:r>
          </a:p>
          <a:p>
            <a:pPr>
              <a:lnSpc>
                <a:spcPct val="90000"/>
              </a:lnSpc>
            </a:pPr>
            <a:r>
              <a:rPr lang="en-US" dirty="0" smtClean="0"/>
              <a:t>Try splitting in lights</a:t>
            </a:r>
          </a:p>
          <a:p>
            <a:pPr>
              <a:lnSpc>
                <a:spcPct val="90000"/>
              </a:lnSpc>
            </a:pPr>
            <a:r>
              <a:rPr lang="en-US" dirty="0" smtClean="0"/>
              <a:t>Pick </a:t>
            </a:r>
            <a:r>
              <a:rPr lang="en-US" dirty="0"/>
              <a:t>better </a:t>
            </a:r>
            <a:r>
              <a:rPr lang="en-US" dirty="0" smtClean="0"/>
              <a:t>alternative</a:t>
            </a:r>
            <a:endParaRPr lang="en-US" dirty="0"/>
          </a:p>
        </p:txBody>
      </p:sp>
      <p:sp>
        <p:nvSpPr>
          <p:cNvPr id="1027" name="AutoShape 3"/>
          <p:cNvSpPr>
            <a:spLocks noChangeAspect="1" noChangeArrowheads="1" noTextEdit="1"/>
          </p:cNvSpPr>
          <p:nvPr/>
        </p:nvSpPr>
        <p:spPr bwMode="auto">
          <a:xfrm>
            <a:off x="1600200" y="3505200"/>
            <a:ext cx="5527675" cy="2667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5" name="Freeform 11"/>
          <p:cNvSpPr>
            <a:spLocks/>
          </p:cNvSpPr>
          <p:nvPr/>
        </p:nvSpPr>
        <p:spPr bwMode="auto">
          <a:xfrm>
            <a:off x="3397250" y="4200525"/>
            <a:ext cx="103188" cy="831850"/>
          </a:xfrm>
          <a:custGeom>
            <a:avLst/>
            <a:gdLst/>
            <a:ahLst/>
            <a:cxnLst>
              <a:cxn ang="0">
                <a:pos x="0" y="65"/>
              </a:cxn>
              <a:cxn ang="0">
                <a:pos x="65" y="0"/>
              </a:cxn>
              <a:cxn ang="0">
                <a:pos x="65" y="459"/>
              </a:cxn>
              <a:cxn ang="0">
                <a:pos x="4" y="524"/>
              </a:cxn>
              <a:cxn ang="0">
                <a:pos x="0" y="520"/>
              </a:cxn>
              <a:cxn ang="0">
                <a:pos x="0" y="65"/>
              </a:cxn>
              <a:cxn ang="0">
                <a:pos x="0" y="65"/>
              </a:cxn>
            </a:cxnLst>
            <a:rect l="0" t="0" r="r" b="b"/>
            <a:pathLst>
              <a:path w="65" h="524">
                <a:moveTo>
                  <a:pt x="0" y="65"/>
                </a:moveTo>
                <a:lnTo>
                  <a:pt x="65" y="0"/>
                </a:lnTo>
                <a:lnTo>
                  <a:pt x="65" y="459"/>
                </a:lnTo>
                <a:lnTo>
                  <a:pt x="4" y="524"/>
                </a:lnTo>
                <a:lnTo>
                  <a:pt x="0" y="520"/>
                </a:lnTo>
                <a:lnTo>
                  <a:pt x="0" y="65"/>
                </a:lnTo>
                <a:lnTo>
                  <a:pt x="0" y="65"/>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6" name="Freeform 12"/>
          <p:cNvSpPr>
            <a:spLocks/>
          </p:cNvSpPr>
          <p:nvPr/>
        </p:nvSpPr>
        <p:spPr bwMode="auto">
          <a:xfrm>
            <a:off x="2746375" y="4200525"/>
            <a:ext cx="754063" cy="103188"/>
          </a:xfrm>
          <a:custGeom>
            <a:avLst/>
            <a:gdLst/>
            <a:ahLst/>
            <a:cxnLst>
              <a:cxn ang="0">
                <a:pos x="475" y="0"/>
              </a:cxn>
              <a:cxn ang="0">
                <a:pos x="410" y="65"/>
              </a:cxn>
              <a:cxn ang="0">
                <a:pos x="0" y="65"/>
              </a:cxn>
              <a:cxn ang="0">
                <a:pos x="65" y="0"/>
              </a:cxn>
              <a:cxn ang="0">
                <a:pos x="475" y="0"/>
              </a:cxn>
            </a:cxnLst>
            <a:rect l="0" t="0" r="r" b="b"/>
            <a:pathLst>
              <a:path w="475" h="65">
                <a:moveTo>
                  <a:pt x="475" y="0"/>
                </a:moveTo>
                <a:lnTo>
                  <a:pt x="410" y="65"/>
                </a:lnTo>
                <a:lnTo>
                  <a:pt x="0" y="65"/>
                </a:lnTo>
                <a:lnTo>
                  <a:pt x="65" y="0"/>
                </a:lnTo>
                <a:lnTo>
                  <a:pt x="475" y="0"/>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7" name="Freeform 13"/>
          <p:cNvSpPr>
            <a:spLocks/>
          </p:cNvSpPr>
          <p:nvPr/>
        </p:nvSpPr>
        <p:spPr bwMode="auto">
          <a:xfrm>
            <a:off x="3005138" y="4303713"/>
            <a:ext cx="398463" cy="1127125"/>
          </a:xfrm>
          <a:custGeom>
            <a:avLst/>
            <a:gdLst/>
            <a:ahLst/>
            <a:cxnLst>
              <a:cxn ang="0">
                <a:pos x="251" y="459"/>
              </a:cxn>
              <a:cxn ang="0">
                <a:pos x="0" y="710"/>
              </a:cxn>
              <a:cxn ang="0">
                <a:pos x="0" y="256"/>
              </a:cxn>
              <a:cxn ang="0">
                <a:pos x="0" y="256"/>
              </a:cxn>
              <a:cxn ang="0">
                <a:pos x="247" y="0"/>
              </a:cxn>
              <a:cxn ang="0">
                <a:pos x="247" y="455"/>
              </a:cxn>
              <a:cxn ang="0">
                <a:pos x="251" y="459"/>
              </a:cxn>
            </a:cxnLst>
            <a:rect l="0" t="0" r="r" b="b"/>
            <a:pathLst>
              <a:path w="251" h="710">
                <a:moveTo>
                  <a:pt x="251" y="459"/>
                </a:moveTo>
                <a:lnTo>
                  <a:pt x="0" y="710"/>
                </a:lnTo>
                <a:lnTo>
                  <a:pt x="0" y="256"/>
                </a:lnTo>
                <a:lnTo>
                  <a:pt x="0" y="256"/>
                </a:lnTo>
                <a:lnTo>
                  <a:pt x="247" y="0"/>
                </a:lnTo>
                <a:lnTo>
                  <a:pt x="247" y="455"/>
                </a:lnTo>
                <a:lnTo>
                  <a:pt x="251" y="459"/>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8" name="Freeform 14"/>
          <p:cNvSpPr>
            <a:spLocks/>
          </p:cNvSpPr>
          <p:nvPr/>
        </p:nvSpPr>
        <p:spPr bwMode="auto">
          <a:xfrm>
            <a:off x="2354263" y="4303713"/>
            <a:ext cx="1042988" cy="406400"/>
          </a:xfrm>
          <a:custGeom>
            <a:avLst/>
            <a:gdLst/>
            <a:ahLst/>
            <a:cxnLst>
              <a:cxn ang="0">
                <a:pos x="657" y="0"/>
              </a:cxn>
              <a:cxn ang="0">
                <a:pos x="410" y="256"/>
              </a:cxn>
              <a:cxn ang="0">
                <a:pos x="0" y="256"/>
              </a:cxn>
              <a:cxn ang="0">
                <a:pos x="0" y="256"/>
              </a:cxn>
              <a:cxn ang="0">
                <a:pos x="97" y="158"/>
              </a:cxn>
              <a:cxn ang="0">
                <a:pos x="247" y="0"/>
              </a:cxn>
              <a:cxn ang="0">
                <a:pos x="657" y="0"/>
              </a:cxn>
              <a:cxn ang="0">
                <a:pos x="657" y="0"/>
              </a:cxn>
            </a:cxnLst>
            <a:rect l="0" t="0" r="r" b="b"/>
            <a:pathLst>
              <a:path w="657" h="256">
                <a:moveTo>
                  <a:pt x="657" y="0"/>
                </a:moveTo>
                <a:lnTo>
                  <a:pt x="410" y="256"/>
                </a:lnTo>
                <a:lnTo>
                  <a:pt x="0" y="256"/>
                </a:lnTo>
                <a:lnTo>
                  <a:pt x="0" y="256"/>
                </a:lnTo>
                <a:lnTo>
                  <a:pt x="97" y="158"/>
                </a:lnTo>
                <a:lnTo>
                  <a:pt x="247" y="0"/>
                </a:lnTo>
                <a:lnTo>
                  <a:pt x="657" y="0"/>
                </a:lnTo>
                <a:lnTo>
                  <a:pt x="657"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9" name="Freeform 15"/>
          <p:cNvSpPr>
            <a:spLocks/>
          </p:cNvSpPr>
          <p:nvPr/>
        </p:nvSpPr>
        <p:spPr bwMode="auto">
          <a:xfrm>
            <a:off x="2354263" y="4710113"/>
            <a:ext cx="650875" cy="720725"/>
          </a:xfrm>
          <a:custGeom>
            <a:avLst/>
            <a:gdLst/>
            <a:ahLst/>
            <a:cxnLst>
              <a:cxn ang="0">
                <a:pos x="410" y="0"/>
              </a:cxn>
              <a:cxn ang="0">
                <a:pos x="410" y="454"/>
              </a:cxn>
              <a:cxn ang="0">
                <a:pos x="0" y="454"/>
              </a:cxn>
              <a:cxn ang="0">
                <a:pos x="0" y="0"/>
              </a:cxn>
              <a:cxn ang="0">
                <a:pos x="0" y="0"/>
              </a:cxn>
              <a:cxn ang="0">
                <a:pos x="410" y="0"/>
              </a:cxn>
              <a:cxn ang="0">
                <a:pos x="410" y="0"/>
              </a:cxn>
            </a:cxnLst>
            <a:rect l="0" t="0" r="r" b="b"/>
            <a:pathLst>
              <a:path w="410" h="454">
                <a:moveTo>
                  <a:pt x="410" y="0"/>
                </a:moveTo>
                <a:lnTo>
                  <a:pt x="410" y="454"/>
                </a:lnTo>
                <a:lnTo>
                  <a:pt x="0" y="454"/>
                </a:lnTo>
                <a:lnTo>
                  <a:pt x="0" y="0"/>
                </a:lnTo>
                <a:lnTo>
                  <a:pt x="0" y="0"/>
                </a:lnTo>
                <a:lnTo>
                  <a:pt x="410" y="0"/>
                </a:lnTo>
                <a:lnTo>
                  <a:pt x="410"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0" name="Freeform 16"/>
          <p:cNvSpPr>
            <a:spLocks/>
          </p:cNvSpPr>
          <p:nvPr/>
        </p:nvSpPr>
        <p:spPr bwMode="auto">
          <a:xfrm>
            <a:off x="2263775" y="4200525"/>
            <a:ext cx="585788" cy="103188"/>
          </a:xfrm>
          <a:custGeom>
            <a:avLst/>
            <a:gdLst/>
            <a:ahLst/>
            <a:cxnLst>
              <a:cxn ang="0">
                <a:pos x="369" y="0"/>
              </a:cxn>
              <a:cxn ang="0">
                <a:pos x="304" y="65"/>
              </a:cxn>
              <a:cxn ang="0">
                <a:pos x="0" y="65"/>
              </a:cxn>
              <a:cxn ang="0">
                <a:pos x="61" y="0"/>
              </a:cxn>
              <a:cxn ang="0">
                <a:pos x="369" y="0"/>
              </a:cxn>
            </a:cxnLst>
            <a:rect l="0" t="0" r="r" b="b"/>
            <a:pathLst>
              <a:path w="369" h="65">
                <a:moveTo>
                  <a:pt x="369" y="0"/>
                </a:moveTo>
                <a:lnTo>
                  <a:pt x="304" y="65"/>
                </a:lnTo>
                <a:lnTo>
                  <a:pt x="0" y="65"/>
                </a:lnTo>
                <a:lnTo>
                  <a:pt x="61" y="0"/>
                </a:lnTo>
                <a:lnTo>
                  <a:pt x="369" y="0"/>
                </a:lnTo>
                <a:close/>
              </a:path>
            </a:pathLst>
          </a:custGeom>
          <a:solidFill>
            <a:srgbClr val="D2E6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1" name="Freeform 17"/>
          <p:cNvSpPr>
            <a:spLocks/>
          </p:cNvSpPr>
          <p:nvPr/>
        </p:nvSpPr>
        <p:spPr bwMode="auto">
          <a:xfrm>
            <a:off x="2019300" y="4303713"/>
            <a:ext cx="727075" cy="250825"/>
          </a:xfrm>
          <a:custGeom>
            <a:avLst/>
            <a:gdLst/>
            <a:ahLst/>
            <a:cxnLst>
              <a:cxn ang="0">
                <a:pos x="458" y="0"/>
              </a:cxn>
              <a:cxn ang="0">
                <a:pos x="308" y="158"/>
              </a:cxn>
              <a:cxn ang="0">
                <a:pos x="0" y="158"/>
              </a:cxn>
              <a:cxn ang="0">
                <a:pos x="154" y="0"/>
              </a:cxn>
              <a:cxn ang="0">
                <a:pos x="458" y="0"/>
              </a:cxn>
            </a:cxnLst>
            <a:rect l="0" t="0" r="r" b="b"/>
            <a:pathLst>
              <a:path w="458" h="158">
                <a:moveTo>
                  <a:pt x="458" y="0"/>
                </a:moveTo>
                <a:lnTo>
                  <a:pt x="308" y="158"/>
                </a:lnTo>
                <a:lnTo>
                  <a:pt x="0" y="158"/>
                </a:lnTo>
                <a:lnTo>
                  <a:pt x="154" y="0"/>
                </a:lnTo>
                <a:lnTo>
                  <a:pt x="458" y="0"/>
                </a:lnTo>
                <a:close/>
              </a:path>
            </a:pathLst>
          </a:custGeom>
          <a:solidFill>
            <a:srgbClr val="FDFAD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2" name="Freeform 18"/>
          <p:cNvSpPr>
            <a:spLocks/>
          </p:cNvSpPr>
          <p:nvPr/>
        </p:nvSpPr>
        <p:spPr bwMode="auto">
          <a:xfrm>
            <a:off x="1619250" y="4554538"/>
            <a:ext cx="889000" cy="155575"/>
          </a:xfrm>
          <a:custGeom>
            <a:avLst/>
            <a:gdLst/>
            <a:ahLst/>
            <a:cxnLst>
              <a:cxn ang="0">
                <a:pos x="560" y="0"/>
              </a:cxn>
              <a:cxn ang="0">
                <a:pos x="463" y="98"/>
              </a:cxn>
              <a:cxn ang="0">
                <a:pos x="0" y="98"/>
              </a:cxn>
              <a:cxn ang="0">
                <a:pos x="97" y="0"/>
              </a:cxn>
              <a:cxn ang="0">
                <a:pos x="97" y="0"/>
              </a:cxn>
              <a:cxn ang="0">
                <a:pos x="252" y="0"/>
              </a:cxn>
              <a:cxn ang="0">
                <a:pos x="560" y="0"/>
              </a:cxn>
            </a:cxnLst>
            <a:rect l="0" t="0" r="r" b="b"/>
            <a:pathLst>
              <a:path w="560" h="98">
                <a:moveTo>
                  <a:pt x="560" y="0"/>
                </a:moveTo>
                <a:lnTo>
                  <a:pt x="463" y="98"/>
                </a:lnTo>
                <a:lnTo>
                  <a:pt x="0" y="98"/>
                </a:lnTo>
                <a:lnTo>
                  <a:pt x="97" y="0"/>
                </a:lnTo>
                <a:lnTo>
                  <a:pt x="97" y="0"/>
                </a:lnTo>
                <a:lnTo>
                  <a:pt x="252" y="0"/>
                </a:lnTo>
                <a:lnTo>
                  <a:pt x="560" y="0"/>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3" name="Freeform 19"/>
          <p:cNvSpPr>
            <a:spLocks/>
          </p:cNvSpPr>
          <p:nvPr/>
        </p:nvSpPr>
        <p:spPr bwMode="auto">
          <a:xfrm>
            <a:off x="1773238" y="4200525"/>
            <a:ext cx="587375" cy="354013"/>
          </a:xfrm>
          <a:custGeom>
            <a:avLst/>
            <a:gdLst/>
            <a:ahLst/>
            <a:cxnLst>
              <a:cxn ang="0">
                <a:pos x="309" y="65"/>
              </a:cxn>
              <a:cxn ang="0">
                <a:pos x="155" y="223"/>
              </a:cxn>
              <a:cxn ang="0">
                <a:pos x="0" y="223"/>
              </a:cxn>
              <a:cxn ang="0">
                <a:pos x="0" y="223"/>
              </a:cxn>
              <a:cxn ang="0">
                <a:pos x="215" y="0"/>
              </a:cxn>
              <a:cxn ang="0">
                <a:pos x="370" y="0"/>
              </a:cxn>
              <a:cxn ang="0">
                <a:pos x="309" y="65"/>
              </a:cxn>
            </a:cxnLst>
            <a:rect l="0" t="0" r="r" b="b"/>
            <a:pathLst>
              <a:path w="370" h="223">
                <a:moveTo>
                  <a:pt x="309" y="65"/>
                </a:moveTo>
                <a:lnTo>
                  <a:pt x="155" y="223"/>
                </a:lnTo>
                <a:lnTo>
                  <a:pt x="0" y="223"/>
                </a:lnTo>
                <a:lnTo>
                  <a:pt x="0" y="223"/>
                </a:lnTo>
                <a:lnTo>
                  <a:pt x="215" y="0"/>
                </a:lnTo>
                <a:lnTo>
                  <a:pt x="370" y="0"/>
                </a:lnTo>
                <a:lnTo>
                  <a:pt x="309" y="65"/>
                </a:lnTo>
                <a:close/>
              </a:path>
            </a:pathLst>
          </a:custGeom>
          <a:solidFill>
            <a:srgbClr val="D5EDE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4" name="Freeform 20"/>
          <p:cNvSpPr>
            <a:spLocks/>
          </p:cNvSpPr>
          <p:nvPr/>
        </p:nvSpPr>
        <p:spPr bwMode="auto">
          <a:xfrm>
            <a:off x="1619250" y="4710113"/>
            <a:ext cx="735013" cy="720725"/>
          </a:xfrm>
          <a:custGeom>
            <a:avLst/>
            <a:gdLst/>
            <a:ahLst/>
            <a:cxnLst>
              <a:cxn ang="0">
                <a:pos x="463" y="0"/>
              </a:cxn>
              <a:cxn ang="0">
                <a:pos x="463" y="454"/>
              </a:cxn>
              <a:cxn ang="0">
                <a:pos x="0" y="454"/>
              </a:cxn>
              <a:cxn ang="0">
                <a:pos x="0" y="0"/>
              </a:cxn>
              <a:cxn ang="0">
                <a:pos x="463" y="0"/>
              </a:cxn>
              <a:cxn ang="0">
                <a:pos x="463" y="0"/>
              </a:cxn>
              <a:cxn ang="0">
                <a:pos x="463" y="0"/>
              </a:cxn>
            </a:cxnLst>
            <a:rect l="0" t="0" r="r" b="b"/>
            <a:pathLst>
              <a:path w="463" h="454">
                <a:moveTo>
                  <a:pt x="463" y="0"/>
                </a:moveTo>
                <a:lnTo>
                  <a:pt x="463" y="454"/>
                </a:lnTo>
                <a:lnTo>
                  <a:pt x="0" y="454"/>
                </a:lnTo>
                <a:lnTo>
                  <a:pt x="0" y="0"/>
                </a:lnTo>
                <a:lnTo>
                  <a:pt x="463" y="0"/>
                </a:lnTo>
                <a:lnTo>
                  <a:pt x="463" y="0"/>
                </a:lnTo>
                <a:lnTo>
                  <a:pt x="463" y="0"/>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5" name="Freeform 21"/>
          <p:cNvSpPr>
            <a:spLocks/>
          </p:cNvSpPr>
          <p:nvPr/>
        </p:nvSpPr>
        <p:spPr bwMode="auto">
          <a:xfrm>
            <a:off x="1619250" y="4200525"/>
            <a:ext cx="1881188" cy="1230313"/>
          </a:xfrm>
          <a:custGeom>
            <a:avLst/>
            <a:gdLst/>
            <a:ahLst/>
            <a:cxnLst>
              <a:cxn ang="0">
                <a:pos x="467" y="0"/>
              </a:cxn>
              <a:cxn ang="0">
                <a:pos x="312" y="0"/>
              </a:cxn>
              <a:cxn ang="0">
                <a:pos x="97" y="223"/>
              </a:cxn>
              <a:cxn ang="0">
                <a:pos x="0" y="321"/>
              </a:cxn>
              <a:cxn ang="0">
                <a:pos x="0" y="775"/>
              </a:cxn>
              <a:cxn ang="0">
                <a:pos x="463" y="775"/>
              </a:cxn>
              <a:cxn ang="0">
                <a:pos x="873" y="775"/>
              </a:cxn>
              <a:cxn ang="0">
                <a:pos x="1124" y="524"/>
              </a:cxn>
              <a:cxn ang="0">
                <a:pos x="1185" y="459"/>
              </a:cxn>
              <a:cxn ang="0">
                <a:pos x="1185" y="0"/>
              </a:cxn>
              <a:cxn ang="0">
                <a:pos x="775" y="0"/>
              </a:cxn>
              <a:cxn ang="0">
                <a:pos x="467" y="0"/>
              </a:cxn>
            </a:cxnLst>
            <a:rect l="0" t="0" r="r" b="b"/>
            <a:pathLst>
              <a:path w="1185" h="775">
                <a:moveTo>
                  <a:pt x="467" y="0"/>
                </a:moveTo>
                <a:lnTo>
                  <a:pt x="312" y="0"/>
                </a:lnTo>
                <a:lnTo>
                  <a:pt x="97" y="223"/>
                </a:lnTo>
                <a:lnTo>
                  <a:pt x="0" y="321"/>
                </a:lnTo>
                <a:lnTo>
                  <a:pt x="0" y="775"/>
                </a:lnTo>
                <a:lnTo>
                  <a:pt x="463" y="775"/>
                </a:lnTo>
                <a:lnTo>
                  <a:pt x="873" y="775"/>
                </a:lnTo>
                <a:lnTo>
                  <a:pt x="1124" y="524"/>
                </a:lnTo>
                <a:lnTo>
                  <a:pt x="1185" y="459"/>
                </a:lnTo>
                <a:lnTo>
                  <a:pt x="1185" y="0"/>
                </a:lnTo>
                <a:lnTo>
                  <a:pt x="775" y="0"/>
                </a:lnTo>
                <a:lnTo>
                  <a:pt x="467" y="0"/>
                </a:lnTo>
                <a:close/>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6" name="Freeform 22"/>
          <p:cNvSpPr>
            <a:spLocks/>
          </p:cNvSpPr>
          <p:nvPr/>
        </p:nvSpPr>
        <p:spPr bwMode="auto">
          <a:xfrm>
            <a:off x="1619250" y="4200525"/>
            <a:ext cx="1881188" cy="509588"/>
          </a:xfrm>
          <a:custGeom>
            <a:avLst/>
            <a:gdLst/>
            <a:ahLst/>
            <a:cxnLst>
              <a:cxn ang="0">
                <a:pos x="1185" y="0"/>
              </a:cxn>
              <a:cxn ang="0">
                <a:pos x="1120" y="65"/>
              </a:cxn>
              <a:cxn ang="0">
                <a:pos x="1120" y="65"/>
              </a:cxn>
              <a:cxn ang="0">
                <a:pos x="873" y="321"/>
              </a:cxn>
              <a:cxn ang="0">
                <a:pos x="463" y="321"/>
              </a:cxn>
              <a:cxn ang="0">
                <a:pos x="463" y="321"/>
              </a:cxn>
              <a:cxn ang="0">
                <a:pos x="0" y="321"/>
              </a:cxn>
            </a:cxnLst>
            <a:rect l="0" t="0" r="r" b="b"/>
            <a:pathLst>
              <a:path w="1185" h="321">
                <a:moveTo>
                  <a:pt x="1185" y="0"/>
                </a:moveTo>
                <a:lnTo>
                  <a:pt x="1120" y="65"/>
                </a:lnTo>
                <a:lnTo>
                  <a:pt x="1120" y="65"/>
                </a:lnTo>
                <a:lnTo>
                  <a:pt x="873" y="321"/>
                </a:lnTo>
                <a:lnTo>
                  <a:pt x="463" y="321"/>
                </a:lnTo>
                <a:lnTo>
                  <a:pt x="463" y="321"/>
                </a:lnTo>
                <a:lnTo>
                  <a:pt x="0" y="321"/>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7" name="Freeform 23"/>
          <p:cNvSpPr>
            <a:spLocks/>
          </p:cNvSpPr>
          <p:nvPr/>
        </p:nvSpPr>
        <p:spPr bwMode="auto">
          <a:xfrm>
            <a:off x="1773238" y="4554538"/>
            <a:ext cx="735013" cy="1588"/>
          </a:xfrm>
          <a:custGeom>
            <a:avLst/>
            <a:gdLst/>
            <a:ahLst/>
            <a:cxnLst>
              <a:cxn ang="0">
                <a:pos x="463" y="0"/>
              </a:cxn>
              <a:cxn ang="0">
                <a:pos x="155" y="0"/>
              </a:cxn>
              <a:cxn ang="0">
                <a:pos x="0" y="0"/>
              </a:cxn>
            </a:cxnLst>
            <a:rect l="0" t="0" r="r" b="b"/>
            <a:pathLst>
              <a:path w="463">
                <a:moveTo>
                  <a:pt x="463" y="0"/>
                </a:moveTo>
                <a:lnTo>
                  <a:pt x="155" y="0"/>
                </a:lnTo>
                <a:lnTo>
                  <a:pt x="0" y="0"/>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8" name="Freeform 24"/>
          <p:cNvSpPr>
            <a:spLocks/>
          </p:cNvSpPr>
          <p:nvPr/>
        </p:nvSpPr>
        <p:spPr bwMode="auto">
          <a:xfrm>
            <a:off x="2263775" y="4303713"/>
            <a:ext cx="1139825" cy="1588"/>
          </a:xfrm>
          <a:custGeom>
            <a:avLst/>
            <a:gdLst/>
            <a:ahLst/>
            <a:cxnLst>
              <a:cxn ang="0">
                <a:pos x="718" y="0"/>
              </a:cxn>
              <a:cxn ang="0">
                <a:pos x="714" y="0"/>
              </a:cxn>
              <a:cxn ang="0">
                <a:pos x="304" y="0"/>
              </a:cxn>
              <a:cxn ang="0">
                <a:pos x="0" y="0"/>
              </a:cxn>
              <a:cxn ang="0">
                <a:pos x="0" y="0"/>
              </a:cxn>
            </a:cxnLst>
            <a:rect l="0" t="0" r="r" b="b"/>
            <a:pathLst>
              <a:path w="718">
                <a:moveTo>
                  <a:pt x="718" y="0"/>
                </a:moveTo>
                <a:lnTo>
                  <a:pt x="714" y="0"/>
                </a:lnTo>
                <a:lnTo>
                  <a:pt x="304" y="0"/>
                </a:lnTo>
                <a:lnTo>
                  <a:pt x="0" y="0"/>
                </a:lnTo>
                <a:lnTo>
                  <a:pt x="0" y="0"/>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9" name="Freeform 25"/>
          <p:cNvSpPr>
            <a:spLocks/>
          </p:cNvSpPr>
          <p:nvPr/>
        </p:nvSpPr>
        <p:spPr bwMode="auto">
          <a:xfrm>
            <a:off x="2354263" y="4200525"/>
            <a:ext cx="495300" cy="509588"/>
          </a:xfrm>
          <a:custGeom>
            <a:avLst/>
            <a:gdLst/>
            <a:ahLst/>
            <a:cxnLst>
              <a:cxn ang="0">
                <a:pos x="312" y="0"/>
              </a:cxn>
              <a:cxn ang="0">
                <a:pos x="247" y="65"/>
              </a:cxn>
              <a:cxn ang="0">
                <a:pos x="97" y="223"/>
              </a:cxn>
              <a:cxn ang="0">
                <a:pos x="0" y="321"/>
              </a:cxn>
            </a:cxnLst>
            <a:rect l="0" t="0" r="r" b="b"/>
            <a:pathLst>
              <a:path w="312" h="321">
                <a:moveTo>
                  <a:pt x="312" y="0"/>
                </a:moveTo>
                <a:lnTo>
                  <a:pt x="247" y="65"/>
                </a:lnTo>
                <a:lnTo>
                  <a:pt x="97" y="223"/>
                </a:lnTo>
                <a:lnTo>
                  <a:pt x="0" y="321"/>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0" name="Freeform 26"/>
          <p:cNvSpPr>
            <a:spLocks/>
          </p:cNvSpPr>
          <p:nvPr/>
        </p:nvSpPr>
        <p:spPr bwMode="auto">
          <a:xfrm>
            <a:off x="2019300" y="4200525"/>
            <a:ext cx="341313" cy="354013"/>
          </a:xfrm>
          <a:custGeom>
            <a:avLst/>
            <a:gdLst/>
            <a:ahLst/>
            <a:cxnLst>
              <a:cxn ang="0">
                <a:pos x="215" y="0"/>
              </a:cxn>
              <a:cxn ang="0">
                <a:pos x="154" y="65"/>
              </a:cxn>
              <a:cxn ang="0">
                <a:pos x="0" y="223"/>
              </a:cxn>
            </a:cxnLst>
            <a:rect l="0" t="0" r="r" b="b"/>
            <a:pathLst>
              <a:path w="215" h="223">
                <a:moveTo>
                  <a:pt x="215" y="0"/>
                </a:moveTo>
                <a:lnTo>
                  <a:pt x="154" y="65"/>
                </a:lnTo>
                <a:lnTo>
                  <a:pt x="0" y="223"/>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1" name="Line 27"/>
          <p:cNvSpPr>
            <a:spLocks noChangeShapeType="1"/>
          </p:cNvSpPr>
          <p:nvPr/>
        </p:nvSpPr>
        <p:spPr bwMode="auto">
          <a:xfrm>
            <a:off x="3005138" y="4710113"/>
            <a:ext cx="1588" cy="720725"/>
          </a:xfrm>
          <a:prstGeom prst="line">
            <a:avLst/>
          </a:pr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2" name="Freeform 28"/>
          <p:cNvSpPr>
            <a:spLocks/>
          </p:cNvSpPr>
          <p:nvPr/>
        </p:nvSpPr>
        <p:spPr bwMode="auto">
          <a:xfrm>
            <a:off x="3397250" y="4303713"/>
            <a:ext cx="1588" cy="722313"/>
          </a:xfrm>
          <a:custGeom>
            <a:avLst/>
            <a:gdLst/>
            <a:ahLst/>
            <a:cxnLst>
              <a:cxn ang="0">
                <a:pos x="0" y="0"/>
              </a:cxn>
              <a:cxn ang="0">
                <a:pos x="0" y="0"/>
              </a:cxn>
              <a:cxn ang="0">
                <a:pos x="0" y="455"/>
              </a:cxn>
            </a:cxnLst>
            <a:rect l="0" t="0" r="r" b="b"/>
            <a:pathLst>
              <a:path h="455">
                <a:moveTo>
                  <a:pt x="0" y="0"/>
                </a:moveTo>
                <a:lnTo>
                  <a:pt x="0" y="0"/>
                </a:lnTo>
                <a:lnTo>
                  <a:pt x="0" y="455"/>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3" name="Line 29"/>
          <p:cNvSpPr>
            <a:spLocks noChangeShapeType="1"/>
          </p:cNvSpPr>
          <p:nvPr/>
        </p:nvSpPr>
        <p:spPr bwMode="auto">
          <a:xfrm>
            <a:off x="2354263" y="4710113"/>
            <a:ext cx="1588" cy="720725"/>
          </a:xfrm>
          <a:prstGeom prst="line">
            <a:avLst/>
          </a:pr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48" name="Group 47"/>
          <p:cNvGrpSpPr/>
          <p:nvPr/>
        </p:nvGrpSpPr>
        <p:grpSpPr>
          <a:xfrm>
            <a:off x="3609975" y="4297363"/>
            <a:ext cx="1527175" cy="1133475"/>
            <a:chOff x="3609975" y="4602163"/>
            <a:chExt cx="1527175" cy="1133475"/>
          </a:xfrm>
        </p:grpSpPr>
        <p:sp>
          <p:nvSpPr>
            <p:cNvPr id="1029" name="Line 5"/>
            <p:cNvSpPr>
              <a:spLocks noChangeShapeType="1"/>
            </p:cNvSpPr>
            <p:nvPr/>
          </p:nvSpPr>
          <p:spPr bwMode="auto">
            <a:xfrm>
              <a:off x="3609975" y="4975225"/>
              <a:ext cx="231775" cy="1588"/>
            </a:xfrm>
            <a:prstGeom prst="line">
              <a:avLst/>
            </a:prstGeom>
            <a:noFill/>
            <a:ln w="32"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6"/>
            <p:cNvSpPr>
              <a:spLocks/>
            </p:cNvSpPr>
            <p:nvPr/>
          </p:nvSpPr>
          <p:spPr bwMode="auto">
            <a:xfrm>
              <a:off x="3803650" y="4905375"/>
              <a:ext cx="128588" cy="141288"/>
            </a:xfrm>
            <a:custGeom>
              <a:avLst/>
              <a:gdLst/>
              <a:ahLst/>
              <a:cxnLst>
                <a:cxn ang="0">
                  <a:pos x="20" y="11"/>
                </a:cxn>
                <a:cxn ang="0">
                  <a:pos x="0" y="22"/>
                </a:cxn>
                <a:cxn ang="0">
                  <a:pos x="4" y="11"/>
                </a:cxn>
                <a:cxn ang="0">
                  <a:pos x="0" y="0"/>
                </a:cxn>
                <a:cxn ang="0">
                  <a:pos x="20" y="11"/>
                </a:cxn>
              </a:cxnLst>
              <a:rect l="0" t="0" r="r" b="b"/>
              <a:pathLst>
                <a:path w="20" h="22">
                  <a:moveTo>
                    <a:pt x="20" y="11"/>
                  </a:moveTo>
                  <a:cubicBezTo>
                    <a:pt x="14" y="14"/>
                    <a:pt x="5" y="18"/>
                    <a:pt x="0" y="22"/>
                  </a:cubicBezTo>
                  <a:cubicBezTo>
                    <a:pt x="4" y="11"/>
                    <a:pt x="4" y="11"/>
                    <a:pt x="4" y="11"/>
                  </a:cubicBezTo>
                  <a:cubicBezTo>
                    <a:pt x="0" y="0"/>
                    <a:pt x="0" y="0"/>
                    <a:pt x="0" y="0"/>
                  </a:cubicBezTo>
                  <a:cubicBezTo>
                    <a:pt x="5" y="4"/>
                    <a:pt x="14" y="8"/>
                    <a:pt x="20" y="11"/>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4" name="Freeform 30"/>
            <p:cNvSpPr>
              <a:spLocks/>
            </p:cNvSpPr>
            <p:nvPr/>
          </p:nvSpPr>
          <p:spPr bwMode="auto">
            <a:xfrm>
              <a:off x="4086225" y="4602163"/>
              <a:ext cx="1050925" cy="1133475"/>
            </a:xfrm>
            <a:custGeom>
              <a:avLst/>
              <a:gdLst/>
              <a:ahLst/>
              <a:cxnLst>
                <a:cxn ang="0">
                  <a:pos x="252" y="0"/>
                </a:cxn>
                <a:cxn ang="0">
                  <a:pos x="0" y="260"/>
                </a:cxn>
                <a:cxn ang="0">
                  <a:pos x="0" y="714"/>
                </a:cxn>
                <a:cxn ang="0">
                  <a:pos x="410" y="714"/>
                </a:cxn>
                <a:cxn ang="0">
                  <a:pos x="662" y="459"/>
                </a:cxn>
                <a:cxn ang="0">
                  <a:pos x="662" y="0"/>
                </a:cxn>
                <a:cxn ang="0">
                  <a:pos x="252" y="0"/>
                </a:cxn>
              </a:cxnLst>
              <a:rect l="0" t="0" r="r" b="b"/>
              <a:pathLst>
                <a:path w="662" h="714">
                  <a:moveTo>
                    <a:pt x="252" y="0"/>
                  </a:moveTo>
                  <a:lnTo>
                    <a:pt x="0" y="260"/>
                  </a:lnTo>
                  <a:lnTo>
                    <a:pt x="0" y="714"/>
                  </a:lnTo>
                  <a:lnTo>
                    <a:pt x="410" y="714"/>
                  </a:lnTo>
                  <a:lnTo>
                    <a:pt x="662" y="459"/>
                  </a:lnTo>
                  <a:lnTo>
                    <a:pt x="662" y="0"/>
                  </a:lnTo>
                  <a:lnTo>
                    <a:pt x="252" y="0"/>
                  </a:lnTo>
                  <a:close/>
                </a:path>
              </a:pathLst>
            </a:custGeom>
            <a:solidFill>
              <a:srgbClr val="CFC771"/>
            </a:solid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5" name="Freeform 31"/>
            <p:cNvSpPr>
              <a:spLocks/>
            </p:cNvSpPr>
            <p:nvPr/>
          </p:nvSpPr>
          <p:spPr bwMode="auto">
            <a:xfrm>
              <a:off x="4086225" y="4602163"/>
              <a:ext cx="1050925" cy="412750"/>
            </a:xfrm>
            <a:custGeom>
              <a:avLst/>
              <a:gdLst/>
              <a:ahLst/>
              <a:cxnLst>
                <a:cxn ang="0">
                  <a:pos x="662" y="0"/>
                </a:cxn>
                <a:cxn ang="0">
                  <a:pos x="410" y="260"/>
                </a:cxn>
                <a:cxn ang="0">
                  <a:pos x="0" y="260"/>
                </a:cxn>
              </a:cxnLst>
              <a:rect l="0" t="0" r="r" b="b"/>
              <a:pathLst>
                <a:path w="662" h="260">
                  <a:moveTo>
                    <a:pt x="662" y="0"/>
                  </a:moveTo>
                  <a:lnTo>
                    <a:pt x="410" y="260"/>
                  </a:lnTo>
                  <a:lnTo>
                    <a:pt x="0" y="260"/>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6" name="Line 32"/>
            <p:cNvSpPr>
              <a:spLocks noChangeShapeType="1"/>
            </p:cNvSpPr>
            <p:nvPr/>
          </p:nvSpPr>
          <p:spPr bwMode="auto">
            <a:xfrm>
              <a:off x="4737100" y="5014913"/>
              <a:ext cx="1588" cy="720725"/>
            </a:xfrm>
            <a:prstGeom prst="line">
              <a:avLst/>
            </a:pr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9" name="Group 48"/>
          <p:cNvGrpSpPr/>
          <p:nvPr/>
        </p:nvGrpSpPr>
        <p:grpSpPr>
          <a:xfrm>
            <a:off x="5407025" y="5013325"/>
            <a:ext cx="1701801" cy="1139826"/>
            <a:chOff x="5407025" y="5318125"/>
            <a:chExt cx="1701801" cy="1139826"/>
          </a:xfrm>
        </p:grpSpPr>
        <p:sp>
          <p:nvSpPr>
            <p:cNvPr id="1033" name="Line 9"/>
            <p:cNvSpPr>
              <a:spLocks noChangeShapeType="1"/>
            </p:cNvSpPr>
            <p:nvPr/>
          </p:nvSpPr>
          <p:spPr bwMode="auto">
            <a:xfrm>
              <a:off x="5407025" y="5318125"/>
              <a:ext cx="161925" cy="166688"/>
            </a:xfrm>
            <a:prstGeom prst="line">
              <a:avLst/>
            </a:prstGeom>
            <a:noFill/>
            <a:ln w="32"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4" name="Freeform 10"/>
            <p:cNvSpPr>
              <a:spLocks/>
            </p:cNvSpPr>
            <p:nvPr/>
          </p:nvSpPr>
          <p:spPr bwMode="auto">
            <a:xfrm>
              <a:off x="5491163" y="5400675"/>
              <a:ext cx="141288" cy="149225"/>
            </a:xfrm>
            <a:custGeom>
              <a:avLst/>
              <a:gdLst/>
              <a:ahLst/>
              <a:cxnLst>
                <a:cxn ang="0">
                  <a:pos x="22" y="23"/>
                </a:cxn>
                <a:cxn ang="0">
                  <a:pos x="0" y="17"/>
                </a:cxn>
                <a:cxn ang="0">
                  <a:pos x="11" y="11"/>
                </a:cxn>
                <a:cxn ang="0">
                  <a:pos x="16" y="0"/>
                </a:cxn>
                <a:cxn ang="0">
                  <a:pos x="22" y="23"/>
                </a:cxn>
              </a:cxnLst>
              <a:rect l="0" t="0" r="r" b="b"/>
              <a:pathLst>
                <a:path w="22" h="23">
                  <a:moveTo>
                    <a:pt x="22" y="23"/>
                  </a:moveTo>
                  <a:cubicBezTo>
                    <a:pt x="16" y="20"/>
                    <a:pt x="7" y="17"/>
                    <a:pt x="0" y="17"/>
                  </a:cubicBezTo>
                  <a:cubicBezTo>
                    <a:pt x="11" y="11"/>
                    <a:pt x="11" y="11"/>
                    <a:pt x="11" y="11"/>
                  </a:cubicBezTo>
                  <a:cubicBezTo>
                    <a:pt x="16" y="0"/>
                    <a:pt x="16" y="0"/>
                    <a:pt x="16" y="0"/>
                  </a:cubicBezTo>
                  <a:cubicBezTo>
                    <a:pt x="16" y="7"/>
                    <a:pt x="19" y="16"/>
                    <a:pt x="22" y="23"/>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7" name="Freeform 33"/>
            <p:cNvSpPr>
              <a:spLocks/>
            </p:cNvSpPr>
            <p:nvPr/>
          </p:nvSpPr>
          <p:spPr bwMode="auto">
            <a:xfrm>
              <a:off x="5935663" y="5324475"/>
              <a:ext cx="728663" cy="1133475"/>
            </a:xfrm>
            <a:custGeom>
              <a:avLst/>
              <a:gdLst/>
              <a:ahLst/>
              <a:cxnLst>
                <a:cxn ang="0">
                  <a:pos x="252" y="0"/>
                </a:cxn>
                <a:cxn ang="0">
                  <a:pos x="0" y="255"/>
                </a:cxn>
                <a:cxn ang="0">
                  <a:pos x="0" y="714"/>
                </a:cxn>
                <a:cxn ang="0">
                  <a:pos x="207" y="714"/>
                </a:cxn>
                <a:cxn ang="0">
                  <a:pos x="459" y="454"/>
                </a:cxn>
                <a:cxn ang="0">
                  <a:pos x="459" y="0"/>
                </a:cxn>
                <a:cxn ang="0">
                  <a:pos x="252" y="0"/>
                </a:cxn>
              </a:cxnLst>
              <a:rect l="0" t="0" r="r" b="b"/>
              <a:pathLst>
                <a:path w="459" h="714">
                  <a:moveTo>
                    <a:pt x="252" y="0"/>
                  </a:moveTo>
                  <a:lnTo>
                    <a:pt x="0" y="255"/>
                  </a:lnTo>
                  <a:lnTo>
                    <a:pt x="0" y="714"/>
                  </a:lnTo>
                  <a:lnTo>
                    <a:pt x="207" y="714"/>
                  </a:lnTo>
                  <a:lnTo>
                    <a:pt x="459" y="454"/>
                  </a:lnTo>
                  <a:lnTo>
                    <a:pt x="459" y="0"/>
                  </a:lnTo>
                  <a:lnTo>
                    <a:pt x="252" y="0"/>
                  </a:lnTo>
                  <a:close/>
                </a:path>
              </a:pathLst>
            </a:custGeom>
            <a:solidFill>
              <a:srgbClr val="CFC771"/>
            </a:solid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8" name="Freeform 34"/>
            <p:cNvSpPr>
              <a:spLocks/>
            </p:cNvSpPr>
            <p:nvPr/>
          </p:nvSpPr>
          <p:spPr bwMode="auto">
            <a:xfrm>
              <a:off x="5935663" y="5324475"/>
              <a:ext cx="728663" cy="404813"/>
            </a:xfrm>
            <a:custGeom>
              <a:avLst/>
              <a:gdLst/>
              <a:ahLst/>
              <a:cxnLst>
                <a:cxn ang="0">
                  <a:pos x="459" y="0"/>
                </a:cxn>
                <a:cxn ang="0">
                  <a:pos x="207" y="255"/>
                </a:cxn>
                <a:cxn ang="0">
                  <a:pos x="0" y="255"/>
                </a:cxn>
              </a:cxnLst>
              <a:rect l="0" t="0" r="r" b="b"/>
              <a:pathLst>
                <a:path w="459" h="255">
                  <a:moveTo>
                    <a:pt x="459" y="0"/>
                  </a:moveTo>
                  <a:lnTo>
                    <a:pt x="207" y="255"/>
                  </a:lnTo>
                  <a:lnTo>
                    <a:pt x="0" y="255"/>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9" name="Line 35"/>
            <p:cNvSpPr>
              <a:spLocks noChangeShapeType="1"/>
            </p:cNvSpPr>
            <p:nvPr/>
          </p:nvSpPr>
          <p:spPr bwMode="auto">
            <a:xfrm>
              <a:off x="6264275" y="5735638"/>
              <a:ext cx="1588" cy="722313"/>
            </a:xfrm>
            <a:prstGeom prst="line">
              <a:avLst/>
            </a:pr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0" name="Freeform 36"/>
            <p:cNvSpPr>
              <a:spLocks/>
            </p:cNvSpPr>
            <p:nvPr/>
          </p:nvSpPr>
          <p:spPr bwMode="auto">
            <a:xfrm>
              <a:off x="6380163" y="5324475"/>
              <a:ext cx="728663" cy="1133475"/>
            </a:xfrm>
            <a:custGeom>
              <a:avLst/>
              <a:gdLst/>
              <a:ahLst/>
              <a:cxnLst>
                <a:cxn ang="0">
                  <a:pos x="252" y="0"/>
                </a:cxn>
                <a:cxn ang="0">
                  <a:pos x="0" y="255"/>
                </a:cxn>
                <a:cxn ang="0">
                  <a:pos x="0" y="714"/>
                </a:cxn>
                <a:cxn ang="0">
                  <a:pos x="207" y="714"/>
                </a:cxn>
                <a:cxn ang="0">
                  <a:pos x="459" y="454"/>
                </a:cxn>
                <a:cxn ang="0">
                  <a:pos x="459" y="0"/>
                </a:cxn>
                <a:cxn ang="0">
                  <a:pos x="252" y="0"/>
                </a:cxn>
              </a:cxnLst>
              <a:rect l="0" t="0" r="r" b="b"/>
              <a:pathLst>
                <a:path w="459" h="714">
                  <a:moveTo>
                    <a:pt x="252" y="0"/>
                  </a:moveTo>
                  <a:lnTo>
                    <a:pt x="0" y="255"/>
                  </a:lnTo>
                  <a:lnTo>
                    <a:pt x="0" y="714"/>
                  </a:lnTo>
                  <a:lnTo>
                    <a:pt x="207" y="714"/>
                  </a:lnTo>
                  <a:lnTo>
                    <a:pt x="459" y="454"/>
                  </a:lnTo>
                  <a:lnTo>
                    <a:pt x="459" y="0"/>
                  </a:lnTo>
                  <a:lnTo>
                    <a:pt x="252" y="0"/>
                  </a:lnTo>
                  <a:close/>
                </a:path>
              </a:pathLst>
            </a:custGeom>
            <a:solidFill>
              <a:srgbClr val="CFC771"/>
            </a:solid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1" name="Freeform 37"/>
            <p:cNvSpPr>
              <a:spLocks/>
            </p:cNvSpPr>
            <p:nvPr/>
          </p:nvSpPr>
          <p:spPr bwMode="auto">
            <a:xfrm>
              <a:off x="6380163" y="5324475"/>
              <a:ext cx="728663" cy="404813"/>
            </a:xfrm>
            <a:custGeom>
              <a:avLst/>
              <a:gdLst/>
              <a:ahLst/>
              <a:cxnLst>
                <a:cxn ang="0">
                  <a:pos x="459" y="0"/>
                </a:cxn>
                <a:cxn ang="0">
                  <a:pos x="207" y="255"/>
                </a:cxn>
                <a:cxn ang="0">
                  <a:pos x="0" y="255"/>
                </a:cxn>
              </a:cxnLst>
              <a:rect l="0" t="0" r="r" b="b"/>
              <a:pathLst>
                <a:path w="459" h="255">
                  <a:moveTo>
                    <a:pt x="459" y="0"/>
                  </a:moveTo>
                  <a:lnTo>
                    <a:pt x="207" y="255"/>
                  </a:lnTo>
                  <a:lnTo>
                    <a:pt x="0" y="255"/>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2" name="Line 38"/>
            <p:cNvSpPr>
              <a:spLocks noChangeShapeType="1"/>
            </p:cNvSpPr>
            <p:nvPr/>
          </p:nvSpPr>
          <p:spPr bwMode="auto">
            <a:xfrm>
              <a:off x="6708775" y="5735638"/>
              <a:ext cx="1588" cy="722313"/>
            </a:xfrm>
            <a:prstGeom prst="line">
              <a:avLst/>
            </a:pr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p:cNvGrpSpPr/>
          <p:nvPr/>
        </p:nvGrpSpPr>
        <p:grpSpPr>
          <a:xfrm>
            <a:off x="5407025" y="3517900"/>
            <a:ext cx="1701800" cy="1255713"/>
            <a:chOff x="5407025" y="3822700"/>
            <a:chExt cx="1701800" cy="1255713"/>
          </a:xfrm>
        </p:grpSpPr>
        <p:sp>
          <p:nvSpPr>
            <p:cNvPr id="1031" name="Line 7"/>
            <p:cNvSpPr>
              <a:spLocks noChangeShapeType="1"/>
            </p:cNvSpPr>
            <p:nvPr/>
          </p:nvSpPr>
          <p:spPr bwMode="auto">
            <a:xfrm flipV="1">
              <a:off x="5407025" y="4730750"/>
              <a:ext cx="161925" cy="161925"/>
            </a:xfrm>
            <a:prstGeom prst="line">
              <a:avLst/>
            </a:prstGeom>
            <a:noFill/>
            <a:ln w="32"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8"/>
            <p:cNvSpPr>
              <a:spLocks/>
            </p:cNvSpPr>
            <p:nvPr/>
          </p:nvSpPr>
          <p:spPr bwMode="auto">
            <a:xfrm>
              <a:off x="5491163" y="4667250"/>
              <a:ext cx="141288" cy="141288"/>
            </a:xfrm>
            <a:custGeom>
              <a:avLst/>
              <a:gdLst/>
              <a:ahLst/>
              <a:cxnLst>
                <a:cxn ang="0">
                  <a:pos x="22" y="0"/>
                </a:cxn>
                <a:cxn ang="0">
                  <a:pos x="16" y="22"/>
                </a:cxn>
                <a:cxn ang="0">
                  <a:pos x="11" y="11"/>
                </a:cxn>
                <a:cxn ang="0">
                  <a:pos x="0" y="6"/>
                </a:cxn>
                <a:cxn ang="0">
                  <a:pos x="22" y="0"/>
                </a:cxn>
              </a:cxnLst>
              <a:rect l="0" t="0" r="r" b="b"/>
              <a:pathLst>
                <a:path w="22" h="22">
                  <a:moveTo>
                    <a:pt x="22" y="0"/>
                  </a:moveTo>
                  <a:cubicBezTo>
                    <a:pt x="19" y="6"/>
                    <a:pt x="16" y="15"/>
                    <a:pt x="16" y="22"/>
                  </a:cubicBezTo>
                  <a:cubicBezTo>
                    <a:pt x="11" y="11"/>
                    <a:pt x="11" y="11"/>
                    <a:pt x="11" y="11"/>
                  </a:cubicBezTo>
                  <a:cubicBezTo>
                    <a:pt x="0" y="6"/>
                    <a:pt x="0" y="6"/>
                    <a:pt x="0" y="6"/>
                  </a:cubicBezTo>
                  <a:cubicBezTo>
                    <a:pt x="7" y="6"/>
                    <a:pt x="16" y="3"/>
                    <a:pt x="22" y="0"/>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3" name="Freeform 39"/>
            <p:cNvSpPr>
              <a:spLocks/>
            </p:cNvSpPr>
            <p:nvPr/>
          </p:nvSpPr>
          <p:spPr bwMode="auto">
            <a:xfrm>
              <a:off x="6257925" y="3822700"/>
              <a:ext cx="850900" cy="941388"/>
            </a:xfrm>
            <a:custGeom>
              <a:avLst/>
              <a:gdLst/>
              <a:ahLst/>
              <a:cxnLst>
                <a:cxn ang="0">
                  <a:pos x="126" y="0"/>
                </a:cxn>
                <a:cxn ang="0">
                  <a:pos x="0" y="134"/>
                </a:cxn>
                <a:cxn ang="0">
                  <a:pos x="0" y="593"/>
                </a:cxn>
                <a:cxn ang="0">
                  <a:pos x="410" y="593"/>
                </a:cxn>
                <a:cxn ang="0">
                  <a:pos x="536" y="459"/>
                </a:cxn>
                <a:cxn ang="0">
                  <a:pos x="536" y="0"/>
                </a:cxn>
                <a:cxn ang="0">
                  <a:pos x="126" y="0"/>
                </a:cxn>
              </a:cxnLst>
              <a:rect l="0" t="0" r="r" b="b"/>
              <a:pathLst>
                <a:path w="536" h="593">
                  <a:moveTo>
                    <a:pt x="126" y="0"/>
                  </a:moveTo>
                  <a:lnTo>
                    <a:pt x="0" y="134"/>
                  </a:lnTo>
                  <a:lnTo>
                    <a:pt x="0" y="593"/>
                  </a:lnTo>
                  <a:lnTo>
                    <a:pt x="410" y="593"/>
                  </a:lnTo>
                  <a:lnTo>
                    <a:pt x="536" y="459"/>
                  </a:lnTo>
                  <a:lnTo>
                    <a:pt x="536" y="0"/>
                  </a:lnTo>
                  <a:lnTo>
                    <a:pt x="126" y="0"/>
                  </a:lnTo>
                  <a:close/>
                </a:path>
              </a:pathLst>
            </a:custGeom>
            <a:solidFill>
              <a:srgbClr val="CFC771"/>
            </a:solid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4" name="Freeform 40"/>
            <p:cNvSpPr>
              <a:spLocks/>
            </p:cNvSpPr>
            <p:nvPr/>
          </p:nvSpPr>
          <p:spPr bwMode="auto">
            <a:xfrm>
              <a:off x="6257925" y="3822700"/>
              <a:ext cx="850900" cy="212725"/>
            </a:xfrm>
            <a:custGeom>
              <a:avLst/>
              <a:gdLst/>
              <a:ahLst/>
              <a:cxnLst>
                <a:cxn ang="0">
                  <a:pos x="536" y="0"/>
                </a:cxn>
                <a:cxn ang="0">
                  <a:pos x="410" y="134"/>
                </a:cxn>
                <a:cxn ang="0">
                  <a:pos x="0" y="134"/>
                </a:cxn>
              </a:cxnLst>
              <a:rect l="0" t="0" r="r" b="b"/>
              <a:pathLst>
                <a:path w="536" h="134">
                  <a:moveTo>
                    <a:pt x="536" y="0"/>
                  </a:moveTo>
                  <a:lnTo>
                    <a:pt x="410" y="134"/>
                  </a:lnTo>
                  <a:lnTo>
                    <a:pt x="0" y="134"/>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5" name="Line 41"/>
            <p:cNvSpPr>
              <a:spLocks noChangeShapeType="1"/>
            </p:cNvSpPr>
            <p:nvPr/>
          </p:nvSpPr>
          <p:spPr bwMode="auto">
            <a:xfrm>
              <a:off x="6908800" y="4041775"/>
              <a:ext cx="1588" cy="722313"/>
            </a:xfrm>
            <a:prstGeom prst="line">
              <a:avLst/>
            </a:pr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6" name="Freeform 42"/>
            <p:cNvSpPr>
              <a:spLocks/>
            </p:cNvSpPr>
            <p:nvPr/>
          </p:nvSpPr>
          <p:spPr bwMode="auto">
            <a:xfrm>
              <a:off x="5935663" y="4144963"/>
              <a:ext cx="857250" cy="933450"/>
            </a:xfrm>
            <a:custGeom>
              <a:avLst/>
              <a:gdLst/>
              <a:ahLst/>
              <a:cxnLst>
                <a:cxn ang="0">
                  <a:pos x="130" y="0"/>
                </a:cxn>
                <a:cxn ang="0">
                  <a:pos x="0" y="134"/>
                </a:cxn>
                <a:cxn ang="0">
                  <a:pos x="0" y="588"/>
                </a:cxn>
                <a:cxn ang="0">
                  <a:pos x="410" y="588"/>
                </a:cxn>
                <a:cxn ang="0">
                  <a:pos x="540" y="454"/>
                </a:cxn>
                <a:cxn ang="0">
                  <a:pos x="540" y="0"/>
                </a:cxn>
                <a:cxn ang="0">
                  <a:pos x="130" y="0"/>
                </a:cxn>
              </a:cxnLst>
              <a:rect l="0" t="0" r="r" b="b"/>
              <a:pathLst>
                <a:path w="540" h="588">
                  <a:moveTo>
                    <a:pt x="130" y="0"/>
                  </a:moveTo>
                  <a:lnTo>
                    <a:pt x="0" y="134"/>
                  </a:lnTo>
                  <a:lnTo>
                    <a:pt x="0" y="588"/>
                  </a:lnTo>
                  <a:lnTo>
                    <a:pt x="410" y="588"/>
                  </a:lnTo>
                  <a:lnTo>
                    <a:pt x="540" y="454"/>
                  </a:lnTo>
                  <a:lnTo>
                    <a:pt x="540" y="0"/>
                  </a:lnTo>
                  <a:lnTo>
                    <a:pt x="130" y="0"/>
                  </a:lnTo>
                  <a:close/>
                </a:path>
              </a:pathLst>
            </a:custGeom>
            <a:solidFill>
              <a:srgbClr val="CFC771"/>
            </a:solid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7" name="Freeform 43"/>
            <p:cNvSpPr>
              <a:spLocks/>
            </p:cNvSpPr>
            <p:nvPr/>
          </p:nvSpPr>
          <p:spPr bwMode="auto">
            <a:xfrm>
              <a:off x="5935663" y="4144963"/>
              <a:ext cx="857250" cy="212725"/>
            </a:xfrm>
            <a:custGeom>
              <a:avLst/>
              <a:gdLst/>
              <a:ahLst/>
              <a:cxnLst>
                <a:cxn ang="0">
                  <a:pos x="540" y="0"/>
                </a:cxn>
                <a:cxn ang="0">
                  <a:pos x="410" y="134"/>
                </a:cxn>
                <a:cxn ang="0">
                  <a:pos x="0" y="134"/>
                </a:cxn>
              </a:cxnLst>
              <a:rect l="0" t="0" r="r" b="b"/>
              <a:pathLst>
                <a:path w="540" h="134">
                  <a:moveTo>
                    <a:pt x="540" y="0"/>
                  </a:moveTo>
                  <a:lnTo>
                    <a:pt x="410" y="134"/>
                  </a:lnTo>
                  <a:lnTo>
                    <a:pt x="0" y="134"/>
                  </a:lnTo>
                </a:path>
              </a:pathLst>
            </a:cu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8" name="Line 44"/>
            <p:cNvSpPr>
              <a:spLocks noChangeShapeType="1"/>
            </p:cNvSpPr>
            <p:nvPr/>
          </p:nvSpPr>
          <p:spPr bwMode="auto">
            <a:xfrm>
              <a:off x="6586538" y="4357688"/>
              <a:ext cx="1588" cy="720725"/>
            </a:xfrm>
            <a:prstGeom prst="line">
              <a:avLst/>
            </a:prstGeom>
            <a:noFill/>
            <a:ln w="16"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51" name="Text Box 78"/>
          <p:cNvSpPr txBox="1">
            <a:spLocks noChangeArrowheads="1"/>
          </p:cNvSpPr>
          <p:nvPr/>
        </p:nvSpPr>
        <p:spPr bwMode="auto">
          <a:xfrm>
            <a:off x="2286000" y="3777775"/>
            <a:ext cx="953498" cy="413225"/>
          </a:xfrm>
          <a:prstGeom prst="rect">
            <a:avLst/>
          </a:prstGeom>
          <a:noFill/>
          <a:ln w="9525">
            <a:noFill/>
            <a:miter lim="800000"/>
            <a:headEnd/>
            <a:tailEnd/>
          </a:ln>
          <a:effectLst/>
        </p:spPr>
        <p:txBody>
          <a:bodyPr>
            <a:spAutoFit/>
          </a:bodyPr>
          <a:lstStyle/>
          <a:p>
            <a:pPr>
              <a:spcBef>
                <a:spcPct val="50000"/>
              </a:spcBef>
            </a:pPr>
            <a:r>
              <a:rPr lang="en-US" dirty="0"/>
              <a:t>Lights</a:t>
            </a:r>
          </a:p>
        </p:txBody>
      </p:sp>
      <p:sp>
        <p:nvSpPr>
          <p:cNvPr id="52" name="Text Box 79"/>
          <p:cNvSpPr txBox="1">
            <a:spLocks noChangeArrowheads="1"/>
          </p:cNvSpPr>
          <p:nvPr/>
        </p:nvSpPr>
        <p:spPr bwMode="auto">
          <a:xfrm rot="18568615">
            <a:off x="1176232" y="4117297"/>
            <a:ext cx="1101934" cy="408642"/>
          </a:xfrm>
          <a:prstGeom prst="rect">
            <a:avLst/>
          </a:prstGeom>
          <a:noFill/>
          <a:ln w="9525">
            <a:noFill/>
            <a:miter lim="800000"/>
            <a:headEnd/>
            <a:tailEnd/>
          </a:ln>
          <a:effectLst/>
        </p:spPr>
        <p:txBody>
          <a:bodyPr>
            <a:spAutoFit/>
          </a:bodyPr>
          <a:lstStyle/>
          <a:p>
            <a:pPr>
              <a:spcBef>
                <a:spcPct val="50000"/>
              </a:spcBef>
            </a:pPr>
            <a:r>
              <a:rPr lang="en-US" dirty="0"/>
              <a:t>Frames</a:t>
            </a:r>
          </a:p>
        </p:txBody>
      </p:sp>
      <p:sp>
        <p:nvSpPr>
          <p:cNvPr id="53" name="Text Box 78"/>
          <p:cNvSpPr txBox="1">
            <a:spLocks noChangeArrowheads="1"/>
          </p:cNvSpPr>
          <p:nvPr/>
        </p:nvSpPr>
        <p:spPr bwMode="auto">
          <a:xfrm>
            <a:off x="5791200" y="3048000"/>
            <a:ext cx="1524000" cy="369332"/>
          </a:xfrm>
          <a:prstGeom prst="rect">
            <a:avLst/>
          </a:prstGeom>
          <a:noFill/>
          <a:ln w="9525">
            <a:noFill/>
            <a:miter lim="800000"/>
            <a:headEnd/>
            <a:tailEnd/>
          </a:ln>
          <a:effectLst/>
        </p:spPr>
        <p:txBody>
          <a:bodyPr wrap="square">
            <a:spAutoFit/>
          </a:bodyPr>
          <a:lstStyle/>
          <a:p>
            <a:pPr algn="ctr">
              <a:spcBef>
                <a:spcPct val="50000"/>
              </a:spcBef>
            </a:pPr>
            <a:r>
              <a:rPr lang="en-US" dirty="0" smtClean="0"/>
              <a:t>Time split </a:t>
            </a:r>
            <a:endParaRPr lang="en-US" dirty="0"/>
          </a:p>
        </p:txBody>
      </p:sp>
      <p:sp>
        <p:nvSpPr>
          <p:cNvPr id="54" name="Text Box 78"/>
          <p:cNvSpPr txBox="1">
            <a:spLocks noChangeArrowheads="1"/>
          </p:cNvSpPr>
          <p:nvPr/>
        </p:nvSpPr>
        <p:spPr bwMode="auto">
          <a:xfrm>
            <a:off x="5791200" y="6248400"/>
            <a:ext cx="1524000" cy="369332"/>
          </a:xfrm>
          <a:prstGeom prst="rect">
            <a:avLst/>
          </a:prstGeom>
          <a:noFill/>
          <a:ln w="9525">
            <a:noFill/>
            <a:miter lim="800000"/>
            <a:headEnd/>
            <a:tailEnd/>
          </a:ln>
          <a:effectLst/>
        </p:spPr>
        <p:txBody>
          <a:bodyPr wrap="square">
            <a:spAutoFit/>
          </a:bodyPr>
          <a:lstStyle/>
          <a:p>
            <a:pPr algn="ctr">
              <a:spcBef>
                <a:spcPct val="50000"/>
              </a:spcBef>
            </a:pPr>
            <a:r>
              <a:rPr lang="en-US" dirty="0" smtClean="0"/>
              <a:t>Light </a:t>
            </a:r>
            <a:r>
              <a:rPr lang="en-US" dirty="0" smtClean="0"/>
              <a:t>split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6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462">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462">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46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split</a:t>
            </a:r>
            <a:endParaRPr lang="en-US" dirty="0"/>
          </a:p>
        </p:txBody>
      </p:sp>
      <p:sp>
        <p:nvSpPr>
          <p:cNvPr id="4" name="Oval 3"/>
          <p:cNvSpPr/>
          <p:nvPr/>
        </p:nvSpPr>
        <p:spPr>
          <a:xfrm>
            <a:off x="1981200" y="2814935"/>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590800" y="2814935"/>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200400" y="2814935"/>
            <a:ext cx="228600" cy="228600"/>
          </a:xfrm>
          <a:prstGeom prst="ellipse">
            <a:avLst/>
          </a:prstGeom>
          <a:solidFill>
            <a:schemeClr val="bg2">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810000" y="2814935"/>
            <a:ext cx="228600" cy="228600"/>
          </a:xfrm>
          <a:prstGeom prst="ellipse">
            <a:avLst/>
          </a:prstGeom>
          <a:solidFill>
            <a:schemeClr val="accent6">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419600" y="2814935"/>
            <a:ext cx="228600" cy="228600"/>
          </a:xfrm>
          <a:prstGeom prst="ellipse">
            <a:avLst/>
          </a:prstGeom>
          <a:solidFill>
            <a:schemeClr val="bg2">
              <a:lumMod val="40000"/>
              <a:lumOff val="6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5029200" y="2814935"/>
            <a:ext cx="228600" cy="228600"/>
          </a:xfrm>
          <a:prstGeom prst="ellipse">
            <a:avLst/>
          </a:prstGeom>
          <a:solidFill>
            <a:srgbClr val="7030A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981200" y="3576935"/>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590800" y="3576935"/>
            <a:ext cx="228600" cy="228600"/>
          </a:xfrm>
          <a:prstGeom prst="ellipse">
            <a:avLst/>
          </a:prstGeom>
          <a:solidFill>
            <a:srgbClr val="FF00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200400" y="3576935"/>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3810000" y="3576935"/>
            <a:ext cx="228600" cy="228600"/>
          </a:xfrm>
          <a:prstGeom prst="ellipse">
            <a:avLst/>
          </a:prstGeom>
          <a:solidFill>
            <a:schemeClr val="accent1">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419600" y="3576935"/>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029200" y="3576935"/>
            <a:ext cx="228600" cy="228600"/>
          </a:xfrm>
          <a:prstGeom prst="ellipse">
            <a:avLst/>
          </a:prstGeom>
          <a:solidFill>
            <a:srgbClr val="00B05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1981200" y="4338935"/>
            <a:ext cx="228600" cy="228600"/>
          </a:xfrm>
          <a:prstGeom prst="ellipse">
            <a:avLst/>
          </a:prstGeom>
          <a:solidFill>
            <a:schemeClr val="accent4"/>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2590800" y="4338935"/>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200400" y="4338935"/>
            <a:ext cx="228600" cy="228600"/>
          </a:xfrm>
          <a:prstGeom prst="ellipse">
            <a:avLst/>
          </a:prstGeom>
          <a:solidFill>
            <a:srgbClr val="00F22E"/>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3810000" y="4338935"/>
            <a:ext cx="228600" cy="228600"/>
          </a:xfrm>
          <a:prstGeom prst="ellipse">
            <a:avLst/>
          </a:prstGeom>
          <a:solidFill>
            <a:srgbClr val="00B0F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4419600" y="4338935"/>
            <a:ext cx="228600" cy="228600"/>
          </a:xfrm>
          <a:prstGeom prst="ellipse">
            <a:avLst/>
          </a:prstGeom>
          <a:solidFill>
            <a:schemeClr val="accent6">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029200" y="4338935"/>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1981200" y="5024735"/>
            <a:ext cx="228600" cy="228600"/>
          </a:xfrm>
          <a:prstGeom prst="ellipse">
            <a:avLst/>
          </a:prstGeom>
          <a:solidFill>
            <a:schemeClr val="accent1">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2590800" y="5024735"/>
            <a:ext cx="228600" cy="228600"/>
          </a:xfrm>
          <a:prstGeom prst="ellipse">
            <a:avLst/>
          </a:prstGeom>
          <a:solidFill>
            <a:srgbClr val="00206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3200400" y="5024735"/>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3810000" y="5024735"/>
            <a:ext cx="228600" cy="228600"/>
          </a:xfrm>
          <a:prstGeom prst="ellipse">
            <a:avLst/>
          </a:prstGeom>
          <a:solidFill>
            <a:schemeClr val="bg1">
              <a:lumMod val="65000"/>
              <a:lumOff val="3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4419600" y="5024735"/>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029200" y="5024735"/>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1752600" y="2662535"/>
            <a:ext cx="3733800" cy="533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752600" y="3424535"/>
            <a:ext cx="3733800" cy="19856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6096000" y="3881735"/>
            <a:ext cx="1219200" cy="461665"/>
          </a:xfrm>
          <a:prstGeom prst="rect">
            <a:avLst/>
          </a:prstGeom>
          <a:noFill/>
        </p:spPr>
        <p:txBody>
          <a:bodyPr wrap="square" rtlCol="0">
            <a:spAutoFit/>
          </a:bodyPr>
          <a:lstStyle/>
          <a:p>
            <a:r>
              <a:rPr lang="en-US" sz="2400" dirty="0" smtClean="0"/>
              <a:t>Time</a:t>
            </a:r>
            <a:endParaRPr lang="en-US" sz="2400" dirty="0"/>
          </a:p>
        </p:txBody>
      </p:sp>
      <p:sp>
        <p:nvSpPr>
          <p:cNvPr id="35" name="TextBox 34"/>
          <p:cNvSpPr txBox="1"/>
          <p:nvPr/>
        </p:nvSpPr>
        <p:spPr>
          <a:xfrm>
            <a:off x="3124200" y="5862935"/>
            <a:ext cx="1219200" cy="461665"/>
          </a:xfrm>
          <a:prstGeom prst="rect">
            <a:avLst/>
          </a:prstGeom>
          <a:noFill/>
        </p:spPr>
        <p:txBody>
          <a:bodyPr wrap="square" rtlCol="0">
            <a:spAutoFit/>
          </a:bodyPr>
          <a:lstStyle/>
          <a:p>
            <a:r>
              <a:rPr lang="en-US" sz="2400" dirty="0" smtClean="0"/>
              <a:t>Lights</a:t>
            </a:r>
            <a:endParaRPr lang="en-US" sz="2400" dirty="0"/>
          </a:p>
        </p:txBody>
      </p:sp>
      <p:cxnSp>
        <p:nvCxnSpPr>
          <p:cNvPr id="37" name="Straight Arrow Connector 36"/>
          <p:cNvCxnSpPr/>
          <p:nvPr/>
        </p:nvCxnSpPr>
        <p:spPr>
          <a:xfrm rot="5400000" flipH="1" flipV="1">
            <a:off x="6096000" y="3195935"/>
            <a:ext cx="76200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6096000" y="4948535"/>
            <a:ext cx="76200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10800000">
            <a:off x="1905000" y="6091535"/>
            <a:ext cx="99060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35" idx="3"/>
          </p:cNvCxnSpPr>
          <p:nvPr/>
        </p:nvCxnSpPr>
        <p:spPr>
          <a:xfrm flipV="1">
            <a:off x="4343400" y="6091535"/>
            <a:ext cx="1219200" cy="2233"/>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Content Placeholder 2"/>
          <p:cNvSpPr>
            <a:spLocks noGrp="1"/>
          </p:cNvSpPr>
          <p:nvPr>
            <p:ph idx="1"/>
          </p:nvPr>
        </p:nvSpPr>
        <p:spPr>
          <a:xfrm>
            <a:off x="457200" y="1775191"/>
            <a:ext cx="8229600" cy="1044209"/>
          </a:xfrm>
        </p:spPr>
        <p:txBody>
          <a:bodyPr>
            <a:normAutofit/>
          </a:bodyPr>
          <a:lstStyle/>
          <a:p>
            <a:r>
              <a:rPr lang="en-US" dirty="0" smtClean="0"/>
              <a:t>All possibilities can be checked easily</a:t>
            </a:r>
            <a:endParaRPr lang="en-US" dirty="0"/>
          </a:p>
        </p:txBody>
      </p:sp>
      <p:sp>
        <p:nvSpPr>
          <p:cNvPr id="36" name="Rectangle 35"/>
          <p:cNvSpPr/>
          <p:nvPr/>
        </p:nvSpPr>
        <p:spPr>
          <a:xfrm>
            <a:off x="1752600" y="4191000"/>
            <a:ext cx="3733800" cy="1219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1752600" y="2667000"/>
            <a:ext cx="3733800" cy="1295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752600" y="4876800"/>
            <a:ext cx="3733800" cy="533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752600" y="2667000"/>
            <a:ext cx="3733800" cy="2057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xit" presetSubtype="0" fill="hold" grpId="1" nodeType="withEffect">
                                  <p:stCondLst>
                                    <p:cond delay="0"/>
                                  </p:stCondLst>
                                  <p:childTnLst>
                                    <p:set>
                                      <p:cBhvr>
                                        <p:cTn id="20" dur="1" fill="hold">
                                          <p:stCondLst>
                                            <p:cond delay="0"/>
                                          </p:stCondLst>
                                        </p:cTn>
                                        <p:tgtEl>
                                          <p:spTgt spid="36"/>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6" grpId="0" animBg="1"/>
      <p:bldP spid="36" grpId="1" animBg="1"/>
      <p:bldP spid="38" grpId="0" animBg="1"/>
      <p:bldP spid="38" grpId="1" animBg="1"/>
      <p:bldP spid="40" grpId="0" animBg="1"/>
      <p:bldP spid="4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Split</a:t>
            </a:r>
            <a:endParaRPr lang="en-US" dirty="0"/>
          </a:p>
        </p:txBody>
      </p:sp>
      <p:sp>
        <p:nvSpPr>
          <p:cNvPr id="28" name="Rounded Rectangle 27"/>
          <p:cNvSpPr/>
          <p:nvPr/>
        </p:nvSpPr>
        <p:spPr>
          <a:xfrm>
            <a:off x="1828800" y="2590800"/>
            <a:ext cx="5334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a:off x="2438400" y="2590800"/>
            <a:ext cx="30480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3124200" y="5791200"/>
            <a:ext cx="1219200" cy="461665"/>
          </a:xfrm>
          <a:prstGeom prst="rect">
            <a:avLst/>
          </a:prstGeom>
          <a:noFill/>
        </p:spPr>
        <p:txBody>
          <a:bodyPr wrap="square" rtlCol="0">
            <a:spAutoFit/>
          </a:bodyPr>
          <a:lstStyle/>
          <a:p>
            <a:r>
              <a:rPr lang="en-US" sz="2400" dirty="0" smtClean="0"/>
              <a:t>Lights</a:t>
            </a:r>
            <a:endParaRPr lang="en-US" sz="2400" dirty="0"/>
          </a:p>
        </p:txBody>
      </p:sp>
      <p:cxnSp>
        <p:nvCxnSpPr>
          <p:cNvPr id="35" name="Straight Arrow Connector 34"/>
          <p:cNvCxnSpPr/>
          <p:nvPr/>
        </p:nvCxnSpPr>
        <p:spPr>
          <a:xfrm rot="5400000" flipH="1" flipV="1">
            <a:off x="6096000" y="3124200"/>
            <a:ext cx="76200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6096000" y="4876800"/>
            <a:ext cx="76200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0800000">
            <a:off x="1905000" y="6019800"/>
            <a:ext cx="99060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4" idx="3"/>
          </p:cNvCxnSpPr>
          <p:nvPr/>
        </p:nvCxnSpPr>
        <p:spPr>
          <a:xfrm flipV="1">
            <a:off x="4343400" y="6019800"/>
            <a:ext cx="1219200" cy="2233"/>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096000" y="3810000"/>
            <a:ext cx="1219200" cy="461665"/>
          </a:xfrm>
          <a:prstGeom prst="rect">
            <a:avLst/>
          </a:prstGeom>
          <a:noFill/>
        </p:spPr>
        <p:txBody>
          <a:bodyPr wrap="square" rtlCol="0">
            <a:spAutoFit/>
          </a:bodyPr>
          <a:lstStyle/>
          <a:p>
            <a:r>
              <a:rPr lang="en-US" sz="2400" dirty="0" smtClean="0"/>
              <a:t>Time</a:t>
            </a:r>
            <a:endParaRPr lang="en-US" sz="2400" dirty="0"/>
          </a:p>
        </p:txBody>
      </p:sp>
      <p:sp>
        <p:nvSpPr>
          <p:cNvPr id="40" name="Rounded Rectangle 39"/>
          <p:cNvSpPr/>
          <p:nvPr/>
        </p:nvSpPr>
        <p:spPr>
          <a:xfrm>
            <a:off x="1828800" y="2590800"/>
            <a:ext cx="11430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ounded Rectangle 40"/>
          <p:cNvSpPr/>
          <p:nvPr/>
        </p:nvSpPr>
        <p:spPr>
          <a:xfrm>
            <a:off x="3048000" y="2590800"/>
            <a:ext cx="24384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ounded Rectangle 41"/>
          <p:cNvSpPr/>
          <p:nvPr/>
        </p:nvSpPr>
        <p:spPr>
          <a:xfrm>
            <a:off x="1828800" y="2590800"/>
            <a:ext cx="17526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le 42"/>
          <p:cNvSpPr/>
          <p:nvPr/>
        </p:nvSpPr>
        <p:spPr>
          <a:xfrm>
            <a:off x="3657600" y="2590800"/>
            <a:ext cx="18288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ontent Placeholder 2"/>
          <p:cNvSpPr>
            <a:spLocks noGrp="1"/>
          </p:cNvSpPr>
          <p:nvPr>
            <p:ph idx="1"/>
          </p:nvPr>
        </p:nvSpPr>
        <p:spPr>
          <a:xfrm>
            <a:off x="457200" y="1622791"/>
            <a:ext cx="8229600" cy="1044209"/>
          </a:xfrm>
        </p:spPr>
        <p:txBody>
          <a:bodyPr>
            <a:normAutofit/>
          </a:bodyPr>
          <a:lstStyle/>
          <a:p>
            <a:r>
              <a:rPr lang="en-US" dirty="0" smtClean="0"/>
              <a:t>Can use same approach?</a:t>
            </a:r>
            <a:endParaRPr lang="en-US" dirty="0"/>
          </a:p>
        </p:txBody>
      </p:sp>
      <p:cxnSp>
        <p:nvCxnSpPr>
          <p:cNvPr id="46" name="Straight Connector 45"/>
          <p:cNvCxnSpPr/>
          <p:nvPr/>
        </p:nvCxnSpPr>
        <p:spPr>
          <a:xfrm flipV="1">
            <a:off x="1600200" y="2286000"/>
            <a:ext cx="4038600" cy="388620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1752600" y="2438400"/>
            <a:ext cx="4038600" cy="388620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1981200" y="2743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2590800" y="2743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3200400" y="2743200"/>
            <a:ext cx="228600" cy="228600"/>
          </a:xfrm>
          <a:prstGeom prst="ellipse">
            <a:avLst/>
          </a:prstGeom>
          <a:solidFill>
            <a:schemeClr val="bg2">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3810000" y="2743200"/>
            <a:ext cx="228600" cy="228600"/>
          </a:xfrm>
          <a:prstGeom prst="ellipse">
            <a:avLst/>
          </a:prstGeom>
          <a:solidFill>
            <a:schemeClr val="accent6">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4419600" y="2743200"/>
            <a:ext cx="228600" cy="228600"/>
          </a:xfrm>
          <a:prstGeom prst="ellipse">
            <a:avLst/>
          </a:prstGeom>
          <a:solidFill>
            <a:schemeClr val="bg2">
              <a:lumMod val="40000"/>
              <a:lumOff val="6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5029200" y="2743200"/>
            <a:ext cx="228600" cy="228600"/>
          </a:xfrm>
          <a:prstGeom prst="ellipse">
            <a:avLst/>
          </a:prstGeom>
          <a:solidFill>
            <a:srgbClr val="7030A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1981200" y="3505200"/>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2590800" y="3505200"/>
            <a:ext cx="228600" cy="228600"/>
          </a:xfrm>
          <a:prstGeom prst="ellipse">
            <a:avLst/>
          </a:prstGeom>
          <a:solidFill>
            <a:srgbClr val="FF00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3200400" y="3505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3810000" y="3505200"/>
            <a:ext cx="228600" cy="228600"/>
          </a:xfrm>
          <a:prstGeom prst="ellipse">
            <a:avLst/>
          </a:prstGeom>
          <a:solidFill>
            <a:schemeClr val="accent1">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4419600" y="3505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5029200" y="3505200"/>
            <a:ext cx="228600" cy="228600"/>
          </a:xfrm>
          <a:prstGeom prst="ellipse">
            <a:avLst/>
          </a:prstGeom>
          <a:solidFill>
            <a:srgbClr val="00B05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1981200" y="4267200"/>
            <a:ext cx="228600" cy="228600"/>
          </a:xfrm>
          <a:prstGeom prst="ellipse">
            <a:avLst/>
          </a:prstGeom>
          <a:solidFill>
            <a:schemeClr val="accent4"/>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2590800" y="4267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3200400" y="4267200"/>
            <a:ext cx="228600" cy="228600"/>
          </a:xfrm>
          <a:prstGeom prst="ellipse">
            <a:avLst/>
          </a:prstGeom>
          <a:solidFill>
            <a:srgbClr val="00F22E"/>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3810000" y="4267200"/>
            <a:ext cx="228600" cy="228600"/>
          </a:xfrm>
          <a:prstGeom prst="ellipse">
            <a:avLst/>
          </a:prstGeom>
          <a:solidFill>
            <a:srgbClr val="00B0F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4419600" y="4267200"/>
            <a:ext cx="228600" cy="228600"/>
          </a:xfrm>
          <a:prstGeom prst="ellipse">
            <a:avLst/>
          </a:prstGeom>
          <a:solidFill>
            <a:schemeClr val="accent6">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5029200" y="4267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1981200" y="4953000"/>
            <a:ext cx="228600" cy="228600"/>
          </a:xfrm>
          <a:prstGeom prst="ellipse">
            <a:avLst/>
          </a:prstGeom>
          <a:solidFill>
            <a:schemeClr val="accent1">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a:off x="2590800" y="4953000"/>
            <a:ext cx="228600" cy="228600"/>
          </a:xfrm>
          <a:prstGeom prst="ellipse">
            <a:avLst/>
          </a:prstGeom>
          <a:solidFill>
            <a:srgbClr val="00206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3200400" y="4953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3810000" y="4953000"/>
            <a:ext cx="228600" cy="228600"/>
          </a:xfrm>
          <a:prstGeom prst="ellipse">
            <a:avLst/>
          </a:prstGeom>
          <a:solidFill>
            <a:schemeClr val="bg1">
              <a:lumMod val="65000"/>
              <a:lumOff val="3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4419600" y="4953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5029200" y="4953000"/>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ounded Rectangle 71"/>
          <p:cNvSpPr/>
          <p:nvPr/>
        </p:nvSpPr>
        <p:spPr>
          <a:xfrm>
            <a:off x="4267200" y="2590800"/>
            <a:ext cx="12192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ounded Rectangle 72"/>
          <p:cNvSpPr/>
          <p:nvPr/>
        </p:nvSpPr>
        <p:spPr>
          <a:xfrm>
            <a:off x="1828800" y="2590800"/>
            <a:ext cx="23622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ounded Rectangle 73"/>
          <p:cNvSpPr/>
          <p:nvPr/>
        </p:nvSpPr>
        <p:spPr>
          <a:xfrm>
            <a:off x="1828800" y="2590800"/>
            <a:ext cx="29718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ounded Rectangle 74"/>
          <p:cNvSpPr/>
          <p:nvPr/>
        </p:nvSpPr>
        <p:spPr>
          <a:xfrm>
            <a:off x="4876800" y="2590800"/>
            <a:ext cx="6096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p:cNvSpPr txBox="1"/>
          <p:nvPr/>
        </p:nvSpPr>
        <p:spPr>
          <a:xfrm>
            <a:off x="1219200" y="6320135"/>
            <a:ext cx="4876800" cy="461665"/>
          </a:xfrm>
          <a:prstGeom prst="rect">
            <a:avLst/>
          </a:prstGeom>
          <a:noFill/>
        </p:spPr>
        <p:txBody>
          <a:bodyPr wrap="square" rtlCol="0">
            <a:spAutoFit/>
          </a:bodyPr>
          <a:lstStyle/>
          <a:p>
            <a:r>
              <a:rPr lang="en-US" sz="2400" dirty="0" smtClean="0"/>
              <a:t>The numbering of lights is arbitrary!</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par>
                                <p:cTn id="19" presetID="1" presetClass="exit" presetSubtype="0" fill="hold" grpId="1" nodeType="withEffect">
                                  <p:stCondLst>
                                    <p:cond delay="0"/>
                                  </p:stCondLst>
                                  <p:childTnLst>
                                    <p:set>
                                      <p:cBhvr>
                                        <p:cTn id="20" dur="1" fill="hold">
                                          <p:stCondLst>
                                            <p:cond delay="0"/>
                                          </p:stCondLst>
                                        </p:cTn>
                                        <p:tgtEl>
                                          <p:spTgt spid="40"/>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4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3"/>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42"/>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4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5"/>
                                        </p:tgtEl>
                                        <p:attrNameLst>
                                          <p:attrName>style.visibility</p:attrName>
                                        </p:attrNameLst>
                                      </p:cBhvr>
                                      <p:to>
                                        <p:strVal val="visible"/>
                                      </p:to>
                                    </p:set>
                                  </p:childTnLst>
                                </p:cTn>
                              </p:par>
                              <p:par>
                                <p:cTn id="39" presetID="1" presetClass="exit" presetSubtype="0" fill="hold" grpId="1" nodeType="withEffect">
                                  <p:stCondLst>
                                    <p:cond delay="0"/>
                                  </p:stCondLst>
                                  <p:childTnLst>
                                    <p:set>
                                      <p:cBhvr>
                                        <p:cTn id="40" dur="1" fill="hold">
                                          <p:stCondLst>
                                            <p:cond delay="0"/>
                                          </p:stCondLst>
                                        </p:cTn>
                                        <p:tgtEl>
                                          <p:spTgt spid="73"/>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7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40" grpId="0" animBg="1"/>
      <p:bldP spid="40" grpId="1" animBg="1"/>
      <p:bldP spid="41" grpId="0" animBg="1"/>
      <p:bldP spid="41" grpId="1" animBg="1"/>
      <p:bldP spid="42" grpId="0" animBg="1"/>
      <p:bldP spid="42" grpId="1" animBg="1"/>
      <p:bldP spid="43" grpId="0" animBg="1"/>
      <p:bldP spid="43" grpId="1" animBg="1"/>
      <p:bldP spid="72" grpId="0" animBg="1"/>
      <p:bldP spid="72" grpId="1" animBg="1"/>
      <p:bldP spid="73" grpId="0" animBg="1"/>
      <p:bldP spid="73" grpId="1" animBg="1"/>
      <p:bldP spid="74" grpId="0" animBg="1"/>
      <p:bldP spid="75" grpId="0" animBg="1"/>
      <p:bldP spid="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easer.mpg">
            <a:hlinkClick r:id="" action="ppaction://media"/>
          </p:cNvPr>
          <p:cNvPicPr>
            <a:picLocks noRot="1" noChangeAspect="1"/>
          </p:cNvPicPr>
          <p:nvPr>
            <a:videoFile r:link="rId1"/>
          </p:nvPr>
        </p:nvPicPr>
        <p:blipFill>
          <a:blip r:embed="rId4"/>
          <a:stretch>
            <a:fillRect/>
          </a:stretch>
        </p:blipFill>
        <p:spPr>
          <a:xfrm>
            <a:off x="457200" y="2895600"/>
            <a:ext cx="8153400" cy="3057525"/>
          </a:xfrm>
          <a:prstGeom prst="rect">
            <a:avLst/>
          </a:prstGeom>
        </p:spPr>
      </p:pic>
      <p:sp>
        <p:nvSpPr>
          <p:cNvPr id="2" name="Title 1"/>
          <p:cNvSpPr>
            <a:spLocks noGrp="1"/>
          </p:cNvSpPr>
          <p:nvPr>
            <p:ph type="title"/>
          </p:nvPr>
        </p:nvSpPr>
        <p:spPr/>
        <p:txBody>
          <a:bodyPr/>
          <a:lstStyle/>
          <a:p>
            <a:r>
              <a:rPr lang="en-US" dirty="0" smtClean="0"/>
              <a:t>Our Goal</a:t>
            </a:r>
            <a:endParaRPr lang="en-US" dirty="0"/>
          </a:p>
        </p:txBody>
      </p:sp>
      <p:sp>
        <p:nvSpPr>
          <p:cNvPr id="6" name="TextBox 5"/>
          <p:cNvSpPr txBox="1"/>
          <p:nvPr/>
        </p:nvSpPr>
        <p:spPr>
          <a:xfrm>
            <a:off x="4572000" y="5906869"/>
            <a:ext cx="4114800" cy="646331"/>
          </a:xfrm>
          <a:prstGeom prst="rect">
            <a:avLst/>
          </a:prstGeom>
          <a:noFill/>
        </p:spPr>
        <p:txBody>
          <a:bodyPr wrap="square" rtlCol="0">
            <a:spAutoFit/>
          </a:bodyPr>
          <a:lstStyle/>
          <a:p>
            <a:pPr algn="ctr"/>
            <a:r>
              <a:rPr lang="en-US" dirty="0" smtClean="0"/>
              <a:t>Our result: </a:t>
            </a:r>
            <a:r>
              <a:rPr lang="en-US" dirty="0" smtClean="0">
                <a:solidFill>
                  <a:schemeClr val="accent4"/>
                </a:solidFill>
              </a:rPr>
              <a:t>2.7 hours </a:t>
            </a:r>
            <a:r>
              <a:rPr lang="en-US" dirty="0" smtClean="0"/>
              <a:t>(49 seconds / frame)</a:t>
            </a:r>
          </a:p>
          <a:p>
            <a:pPr algn="ctr"/>
            <a:r>
              <a:rPr lang="en-US" dirty="0" smtClean="0"/>
              <a:t>Brute force: </a:t>
            </a:r>
            <a:r>
              <a:rPr lang="en-US" dirty="0" smtClean="0">
                <a:solidFill>
                  <a:schemeClr val="accent6"/>
                </a:solidFill>
              </a:rPr>
              <a:t>1 month </a:t>
            </a:r>
            <a:r>
              <a:rPr lang="en-US" dirty="0" smtClean="0"/>
              <a:t>(3.6 hours / frame)</a:t>
            </a:r>
            <a:endParaRPr lang="en-US" dirty="0"/>
          </a:p>
        </p:txBody>
      </p:sp>
      <p:sp>
        <p:nvSpPr>
          <p:cNvPr id="9" name="TextBox 8"/>
          <p:cNvSpPr txBox="1"/>
          <p:nvPr/>
        </p:nvSpPr>
        <p:spPr>
          <a:xfrm>
            <a:off x="457200" y="5906869"/>
            <a:ext cx="4114800" cy="646331"/>
          </a:xfrm>
          <a:prstGeom prst="rect">
            <a:avLst/>
          </a:prstGeom>
          <a:noFill/>
        </p:spPr>
        <p:txBody>
          <a:bodyPr wrap="square" rtlCol="0">
            <a:spAutoFit/>
          </a:bodyPr>
          <a:lstStyle/>
          <a:p>
            <a:pPr algn="ctr"/>
            <a:r>
              <a:rPr lang="en-US" dirty="0" smtClean="0"/>
              <a:t>Our result: </a:t>
            </a:r>
            <a:r>
              <a:rPr lang="en-US" dirty="0" smtClean="0">
                <a:solidFill>
                  <a:schemeClr val="accent4"/>
                </a:solidFill>
              </a:rPr>
              <a:t>1.5 hours </a:t>
            </a:r>
            <a:r>
              <a:rPr lang="en-US" dirty="0" smtClean="0"/>
              <a:t>(26 seconds / frame)</a:t>
            </a:r>
          </a:p>
          <a:p>
            <a:pPr algn="ctr"/>
            <a:r>
              <a:rPr lang="en-US" dirty="0" smtClean="0"/>
              <a:t>Brute force: </a:t>
            </a:r>
            <a:r>
              <a:rPr lang="en-US" dirty="0" smtClean="0">
                <a:solidFill>
                  <a:schemeClr val="accent6"/>
                </a:solidFill>
              </a:rPr>
              <a:t>5 days </a:t>
            </a:r>
            <a:r>
              <a:rPr lang="en-US" dirty="0" smtClean="0"/>
              <a:t>(34 minutes / frame)</a:t>
            </a:r>
            <a:endParaRPr lang="en-US" dirty="0"/>
          </a:p>
        </p:txBody>
      </p:sp>
      <p:sp>
        <p:nvSpPr>
          <p:cNvPr id="12" name="TextBox 11"/>
          <p:cNvSpPr txBox="1"/>
          <p:nvPr/>
        </p:nvSpPr>
        <p:spPr>
          <a:xfrm>
            <a:off x="762000" y="1542871"/>
            <a:ext cx="3352800" cy="1200329"/>
          </a:xfrm>
          <a:prstGeom prst="rect">
            <a:avLst/>
          </a:prstGeom>
          <a:noFill/>
        </p:spPr>
        <p:txBody>
          <a:bodyPr wrap="square" rtlCol="0">
            <a:spAutoFit/>
          </a:bodyPr>
          <a:lstStyle/>
          <a:p>
            <a:pPr marL="438912" lvl="0" indent="-320040">
              <a:buClr>
                <a:schemeClr val="accent1"/>
              </a:buClr>
              <a:buSzPct val="80000"/>
              <a:buFont typeface="Wingdings 2"/>
              <a:buChar char=""/>
              <a:defRPr/>
            </a:pPr>
            <a:r>
              <a:rPr lang="en-US" sz="2400" dirty="0" smtClean="0"/>
              <a:t>Multiple bounces of indirect illumination</a:t>
            </a:r>
          </a:p>
          <a:p>
            <a:pPr marL="438912" lvl="0" indent="-320040">
              <a:buClr>
                <a:schemeClr val="accent1"/>
              </a:buClr>
              <a:buSzPct val="80000"/>
              <a:buFont typeface="Wingdings 2"/>
              <a:buChar char=""/>
              <a:defRPr/>
            </a:pPr>
            <a:r>
              <a:rPr lang="en-US" sz="2400" dirty="0" smtClean="0"/>
              <a:t>Moving light</a:t>
            </a:r>
          </a:p>
        </p:txBody>
      </p:sp>
      <p:sp>
        <p:nvSpPr>
          <p:cNvPr id="13" name="TextBox 12"/>
          <p:cNvSpPr txBox="1"/>
          <p:nvPr/>
        </p:nvSpPr>
        <p:spPr>
          <a:xfrm>
            <a:off x="4724400" y="1542871"/>
            <a:ext cx="3352800" cy="1200329"/>
          </a:xfrm>
          <a:prstGeom prst="rect">
            <a:avLst/>
          </a:prstGeom>
          <a:noFill/>
        </p:spPr>
        <p:txBody>
          <a:bodyPr wrap="square" rtlCol="0">
            <a:spAutoFit/>
          </a:bodyPr>
          <a:lstStyle/>
          <a:p>
            <a:pPr marL="438912" lvl="0" indent="-320040">
              <a:buClr>
                <a:schemeClr val="accent1"/>
              </a:buClr>
              <a:buSzPct val="80000"/>
              <a:buFont typeface="Wingdings 2"/>
              <a:buChar char=""/>
              <a:defRPr/>
            </a:pPr>
            <a:r>
              <a:rPr lang="en-US" sz="2400" dirty="0" smtClean="0"/>
              <a:t>Moving and deforming geometry</a:t>
            </a:r>
          </a:p>
          <a:p>
            <a:pPr marL="438912" lvl="0" indent="-320040">
              <a:buClr>
                <a:schemeClr val="accent1"/>
              </a:buClr>
              <a:buSzPct val="80000"/>
              <a:buFont typeface="Wingdings 2"/>
              <a:buChar char=""/>
              <a:defRPr/>
            </a:pPr>
            <a:r>
              <a:rPr lang="en-US" sz="2400" dirty="0" smtClean="0"/>
              <a:t>High frequency light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p:cTn id="13" repeatCount="indefinite" fill="hold" display="0">
                  <p:stCondLst>
                    <p:cond delay="indefinite"/>
                  </p:stCondLst>
                  <p:endCondLst>
                    <p:cond evt="onPrev" delay="0">
                      <p:tgtEl>
                        <p:sldTgt/>
                      </p:tgtEl>
                    </p:cond>
                  </p:endCondLst>
                </p:cTn>
                <p:tgtEl>
                  <p:spTgt spid="8"/>
                </p:tgtEl>
              </p:cMediaNode>
            </p:video>
          </p:childTnLst>
        </p:cTn>
      </p:par>
    </p:tnLst>
    <p:bldLst>
      <p:bldP spid="6"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Split - Group</a:t>
            </a:r>
            <a:endParaRPr lang="en-US" dirty="0"/>
          </a:p>
        </p:txBody>
      </p:sp>
      <p:sp>
        <p:nvSpPr>
          <p:cNvPr id="28" name="Rounded Rectangle 27"/>
          <p:cNvSpPr/>
          <p:nvPr/>
        </p:nvSpPr>
        <p:spPr>
          <a:xfrm>
            <a:off x="1828800" y="2586335"/>
            <a:ext cx="5334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a:off x="2438400" y="2586335"/>
            <a:ext cx="5334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p:cNvSpPr/>
          <p:nvPr/>
        </p:nvSpPr>
        <p:spPr>
          <a:xfrm>
            <a:off x="3048000" y="2586335"/>
            <a:ext cx="5334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a:off x="3657600" y="2586335"/>
            <a:ext cx="5334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4267200" y="2586335"/>
            <a:ext cx="5334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p:cNvSpPr/>
          <p:nvPr/>
        </p:nvSpPr>
        <p:spPr>
          <a:xfrm>
            <a:off x="4876800" y="2586335"/>
            <a:ext cx="533400" cy="2743200"/>
          </a:xfrm>
          <a:prstGeom prst="roundRect">
            <a:avLst/>
          </a:prstGeom>
          <a:noFill/>
          <a:ln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3124200" y="5786735"/>
            <a:ext cx="1219200" cy="461665"/>
          </a:xfrm>
          <a:prstGeom prst="rect">
            <a:avLst/>
          </a:prstGeom>
          <a:noFill/>
        </p:spPr>
        <p:txBody>
          <a:bodyPr wrap="square" rtlCol="0">
            <a:spAutoFit/>
          </a:bodyPr>
          <a:lstStyle/>
          <a:p>
            <a:r>
              <a:rPr lang="en-US" sz="2400" dirty="0" smtClean="0"/>
              <a:t>Lights</a:t>
            </a:r>
            <a:endParaRPr lang="en-US" sz="2400" dirty="0"/>
          </a:p>
        </p:txBody>
      </p:sp>
      <p:cxnSp>
        <p:nvCxnSpPr>
          <p:cNvPr id="35" name="Straight Arrow Connector 34"/>
          <p:cNvCxnSpPr/>
          <p:nvPr/>
        </p:nvCxnSpPr>
        <p:spPr>
          <a:xfrm rot="5400000" flipH="1" flipV="1">
            <a:off x="6096000" y="3119735"/>
            <a:ext cx="76200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6096000" y="4872335"/>
            <a:ext cx="76200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0800000">
            <a:off x="1905000" y="6015335"/>
            <a:ext cx="99060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4" idx="3"/>
          </p:cNvCxnSpPr>
          <p:nvPr/>
        </p:nvCxnSpPr>
        <p:spPr>
          <a:xfrm flipV="1">
            <a:off x="4343400" y="6015335"/>
            <a:ext cx="1219200" cy="2233"/>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096000" y="3805535"/>
            <a:ext cx="1219200" cy="461665"/>
          </a:xfrm>
          <a:prstGeom prst="rect">
            <a:avLst/>
          </a:prstGeom>
          <a:noFill/>
        </p:spPr>
        <p:txBody>
          <a:bodyPr wrap="square" rtlCol="0">
            <a:spAutoFit/>
          </a:bodyPr>
          <a:lstStyle/>
          <a:p>
            <a:r>
              <a:rPr lang="en-US" sz="2400" dirty="0" smtClean="0"/>
              <a:t>Time</a:t>
            </a:r>
            <a:endParaRPr lang="en-US" sz="2400" dirty="0"/>
          </a:p>
        </p:txBody>
      </p:sp>
      <p:sp>
        <p:nvSpPr>
          <p:cNvPr id="40" name="Content Placeholder 2"/>
          <p:cNvSpPr>
            <a:spLocks noGrp="1"/>
          </p:cNvSpPr>
          <p:nvPr>
            <p:ph idx="1"/>
          </p:nvPr>
        </p:nvSpPr>
        <p:spPr>
          <a:xfrm>
            <a:off x="457200" y="1622791"/>
            <a:ext cx="8229600" cy="1044209"/>
          </a:xfrm>
        </p:spPr>
        <p:txBody>
          <a:bodyPr>
            <a:normAutofit/>
          </a:bodyPr>
          <a:lstStyle/>
          <a:p>
            <a:r>
              <a:rPr lang="en-US" dirty="0" smtClean="0"/>
              <a:t>Group light-frame pairs by light</a:t>
            </a:r>
            <a:endParaRPr lang="en-US" dirty="0"/>
          </a:p>
        </p:txBody>
      </p:sp>
      <p:sp>
        <p:nvSpPr>
          <p:cNvPr id="42" name="Oval 41"/>
          <p:cNvSpPr/>
          <p:nvPr/>
        </p:nvSpPr>
        <p:spPr>
          <a:xfrm>
            <a:off x="1981200" y="2743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590800" y="2743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3200400" y="2743200"/>
            <a:ext cx="228600" cy="228600"/>
          </a:xfrm>
          <a:prstGeom prst="ellipse">
            <a:avLst/>
          </a:prstGeom>
          <a:solidFill>
            <a:schemeClr val="bg2">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3810000" y="2743200"/>
            <a:ext cx="228600" cy="228600"/>
          </a:xfrm>
          <a:prstGeom prst="ellipse">
            <a:avLst/>
          </a:prstGeom>
          <a:solidFill>
            <a:schemeClr val="accent6">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4419600" y="2743200"/>
            <a:ext cx="228600" cy="228600"/>
          </a:xfrm>
          <a:prstGeom prst="ellipse">
            <a:avLst/>
          </a:prstGeom>
          <a:solidFill>
            <a:schemeClr val="bg2">
              <a:lumMod val="40000"/>
              <a:lumOff val="6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5029200" y="2743200"/>
            <a:ext cx="228600" cy="228600"/>
          </a:xfrm>
          <a:prstGeom prst="ellipse">
            <a:avLst/>
          </a:prstGeom>
          <a:solidFill>
            <a:srgbClr val="7030A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1981200" y="3505200"/>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2590800" y="3505200"/>
            <a:ext cx="228600" cy="228600"/>
          </a:xfrm>
          <a:prstGeom prst="ellipse">
            <a:avLst/>
          </a:prstGeom>
          <a:solidFill>
            <a:srgbClr val="FF00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3200400" y="3505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3810000" y="3505200"/>
            <a:ext cx="228600" cy="228600"/>
          </a:xfrm>
          <a:prstGeom prst="ellipse">
            <a:avLst/>
          </a:prstGeom>
          <a:solidFill>
            <a:schemeClr val="accent1">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4419600" y="3505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5029200" y="3505200"/>
            <a:ext cx="228600" cy="228600"/>
          </a:xfrm>
          <a:prstGeom prst="ellipse">
            <a:avLst/>
          </a:prstGeom>
          <a:solidFill>
            <a:srgbClr val="00B05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1981200" y="4267200"/>
            <a:ext cx="228600" cy="228600"/>
          </a:xfrm>
          <a:prstGeom prst="ellipse">
            <a:avLst/>
          </a:prstGeom>
          <a:solidFill>
            <a:schemeClr val="accent4"/>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2590800" y="4267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3200400" y="4267200"/>
            <a:ext cx="228600" cy="228600"/>
          </a:xfrm>
          <a:prstGeom prst="ellipse">
            <a:avLst/>
          </a:prstGeom>
          <a:solidFill>
            <a:srgbClr val="00F22E"/>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3810000" y="4267200"/>
            <a:ext cx="228600" cy="228600"/>
          </a:xfrm>
          <a:prstGeom prst="ellipse">
            <a:avLst/>
          </a:prstGeom>
          <a:solidFill>
            <a:srgbClr val="00B0F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4419600" y="4267200"/>
            <a:ext cx="228600" cy="228600"/>
          </a:xfrm>
          <a:prstGeom prst="ellipse">
            <a:avLst/>
          </a:prstGeom>
          <a:solidFill>
            <a:schemeClr val="accent6">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5029200" y="4267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1981200" y="4953000"/>
            <a:ext cx="228600" cy="228600"/>
          </a:xfrm>
          <a:prstGeom prst="ellipse">
            <a:avLst/>
          </a:prstGeom>
          <a:solidFill>
            <a:schemeClr val="accent1">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2590800" y="4953000"/>
            <a:ext cx="228600" cy="228600"/>
          </a:xfrm>
          <a:prstGeom prst="ellipse">
            <a:avLst/>
          </a:prstGeom>
          <a:solidFill>
            <a:srgbClr val="00206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3200400" y="4953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3810000" y="4953000"/>
            <a:ext cx="228600" cy="228600"/>
          </a:xfrm>
          <a:prstGeom prst="ellipse">
            <a:avLst/>
          </a:prstGeom>
          <a:solidFill>
            <a:schemeClr val="bg1">
              <a:lumMod val="65000"/>
              <a:lumOff val="3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4419600" y="4953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5029200" y="4953000"/>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Split - Concatenate</a:t>
            </a:r>
            <a:endParaRPr lang="en-US" dirty="0"/>
          </a:p>
        </p:txBody>
      </p:sp>
      <p:sp>
        <p:nvSpPr>
          <p:cNvPr id="34" name="TextBox 33"/>
          <p:cNvSpPr txBox="1"/>
          <p:nvPr/>
        </p:nvSpPr>
        <p:spPr>
          <a:xfrm>
            <a:off x="3124200" y="5862935"/>
            <a:ext cx="1219200" cy="461665"/>
          </a:xfrm>
          <a:prstGeom prst="rect">
            <a:avLst/>
          </a:prstGeom>
          <a:noFill/>
        </p:spPr>
        <p:txBody>
          <a:bodyPr wrap="square" rtlCol="0">
            <a:spAutoFit/>
          </a:bodyPr>
          <a:lstStyle/>
          <a:p>
            <a:r>
              <a:rPr lang="en-US" sz="2400" dirty="0" smtClean="0"/>
              <a:t>Lights</a:t>
            </a:r>
            <a:endParaRPr lang="en-US" sz="2400" dirty="0"/>
          </a:p>
        </p:txBody>
      </p:sp>
      <p:cxnSp>
        <p:nvCxnSpPr>
          <p:cNvPr id="35" name="Straight Arrow Connector 34"/>
          <p:cNvCxnSpPr/>
          <p:nvPr/>
        </p:nvCxnSpPr>
        <p:spPr>
          <a:xfrm rot="5400000" flipH="1" flipV="1">
            <a:off x="6096000" y="3195935"/>
            <a:ext cx="76200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6096000" y="4948535"/>
            <a:ext cx="76200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0800000">
            <a:off x="1905000" y="6091535"/>
            <a:ext cx="99060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4" idx="3"/>
          </p:cNvCxnSpPr>
          <p:nvPr/>
        </p:nvCxnSpPr>
        <p:spPr>
          <a:xfrm flipV="1">
            <a:off x="4343400" y="6091535"/>
            <a:ext cx="1219200" cy="2233"/>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096000" y="3881735"/>
            <a:ext cx="1219200" cy="461665"/>
          </a:xfrm>
          <a:prstGeom prst="rect">
            <a:avLst/>
          </a:prstGeom>
          <a:noFill/>
        </p:spPr>
        <p:txBody>
          <a:bodyPr wrap="square" rtlCol="0">
            <a:spAutoFit/>
          </a:bodyPr>
          <a:lstStyle/>
          <a:p>
            <a:r>
              <a:rPr lang="en-US" sz="2400" dirty="0" smtClean="0"/>
              <a:t>Time</a:t>
            </a:r>
            <a:endParaRPr lang="en-US" sz="2400" dirty="0"/>
          </a:p>
        </p:txBody>
      </p:sp>
      <p:sp>
        <p:nvSpPr>
          <p:cNvPr id="47" name="Content Placeholder 2"/>
          <p:cNvSpPr>
            <a:spLocks noGrp="1"/>
          </p:cNvSpPr>
          <p:nvPr>
            <p:ph idx="1"/>
          </p:nvPr>
        </p:nvSpPr>
        <p:spPr>
          <a:xfrm>
            <a:off x="457200" y="1600200"/>
            <a:ext cx="8229600" cy="1044209"/>
          </a:xfrm>
        </p:spPr>
        <p:txBody>
          <a:bodyPr>
            <a:normAutofit/>
          </a:bodyPr>
          <a:lstStyle/>
          <a:p>
            <a:r>
              <a:rPr lang="en-US" dirty="0" smtClean="0"/>
              <a:t>Concatenate over time to form larger vectors</a:t>
            </a:r>
            <a:endParaRPr lang="en-US" dirty="0"/>
          </a:p>
        </p:txBody>
      </p:sp>
      <p:grpSp>
        <p:nvGrpSpPr>
          <p:cNvPr id="60" name="Group 59"/>
          <p:cNvGrpSpPr/>
          <p:nvPr/>
        </p:nvGrpSpPr>
        <p:grpSpPr>
          <a:xfrm>
            <a:off x="1447800" y="3810000"/>
            <a:ext cx="685800" cy="685800"/>
            <a:chOff x="1676400" y="3810000"/>
            <a:chExt cx="685800" cy="685800"/>
          </a:xfrm>
        </p:grpSpPr>
        <p:sp>
          <p:nvSpPr>
            <p:cNvPr id="17" name="Oval 16"/>
            <p:cNvSpPr/>
            <p:nvPr/>
          </p:nvSpPr>
          <p:spPr>
            <a:xfrm>
              <a:off x="2057400" y="3886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2057400" y="4191000"/>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1752600" y="4191000"/>
              <a:ext cx="228600" cy="228600"/>
            </a:xfrm>
            <a:prstGeom prst="ellipse">
              <a:avLst/>
            </a:prstGeom>
            <a:solidFill>
              <a:schemeClr val="accent4"/>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1752600" y="3886200"/>
              <a:ext cx="228600" cy="228600"/>
            </a:xfrm>
            <a:prstGeom prst="ellipse">
              <a:avLst/>
            </a:prstGeom>
            <a:solidFill>
              <a:schemeClr val="accent1">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16764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p:cNvGrpSpPr/>
          <p:nvPr/>
        </p:nvGrpSpPr>
        <p:grpSpPr>
          <a:xfrm>
            <a:off x="2225040" y="3810000"/>
            <a:ext cx="685800" cy="685800"/>
            <a:chOff x="2514600" y="3810000"/>
            <a:chExt cx="685800" cy="685800"/>
          </a:xfrm>
        </p:grpSpPr>
        <p:sp>
          <p:nvSpPr>
            <p:cNvPr id="22" name="Oval 21"/>
            <p:cNvSpPr/>
            <p:nvPr/>
          </p:nvSpPr>
          <p:spPr>
            <a:xfrm>
              <a:off x="28956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2895600" y="3886200"/>
              <a:ext cx="228600" cy="228600"/>
            </a:xfrm>
            <a:prstGeom prst="ellipse">
              <a:avLst/>
            </a:prstGeom>
            <a:solidFill>
              <a:srgbClr val="FF00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25908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2590800" y="3886200"/>
              <a:ext cx="228600" cy="228600"/>
            </a:xfrm>
            <a:prstGeom prst="ellipse">
              <a:avLst/>
            </a:prstGeom>
            <a:solidFill>
              <a:srgbClr val="00206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p:cNvSpPr/>
            <p:nvPr/>
          </p:nvSpPr>
          <p:spPr>
            <a:xfrm>
              <a:off x="25146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p:cNvGrpSpPr/>
          <p:nvPr/>
        </p:nvGrpSpPr>
        <p:grpSpPr>
          <a:xfrm>
            <a:off x="3002280" y="3810000"/>
            <a:ext cx="685800" cy="685800"/>
            <a:chOff x="3276600" y="3810000"/>
            <a:chExt cx="685800" cy="685800"/>
          </a:xfrm>
        </p:grpSpPr>
        <p:sp>
          <p:nvSpPr>
            <p:cNvPr id="26" name="Oval 25"/>
            <p:cNvSpPr/>
            <p:nvPr/>
          </p:nvSpPr>
          <p:spPr>
            <a:xfrm>
              <a:off x="3657600" y="3886200"/>
              <a:ext cx="228600" cy="228600"/>
            </a:xfrm>
            <a:prstGeom prst="ellipse">
              <a:avLst/>
            </a:prstGeom>
            <a:solidFill>
              <a:schemeClr val="bg2">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3352800" y="3886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3352800" y="4191000"/>
              <a:ext cx="228600" cy="228600"/>
            </a:xfrm>
            <a:prstGeom prst="ellipse">
              <a:avLst/>
            </a:prstGeom>
            <a:solidFill>
              <a:srgbClr val="00F22E"/>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36576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p:cNvSpPr/>
            <p:nvPr/>
          </p:nvSpPr>
          <p:spPr>
            <a:xfrm>
              <a:off x="32766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3" name="Group 62"/>
          <p:cNvGrpSpPr/>
          <p:nvPr/>
        </p:nvGrpSpPr>
        <p:grpSpPr>
          <a:xfrm>
            <a:off x="3779520" y="3810000"/>
            <a:ext cx="685800" cy="685800"/>
            <a:chOff x="4038600" y="3810000"/>
            <a:chExt cx="685800" cy="685800"/>
          </a:xfrm>
        </p:grpSpPr>
        <p:sp>
          <p:nvSpPr>
            <p:cNvPr id="30" name="Oval 29"/>
            <p:cNvSpPr/>
            <p:nvPr/>
          </p:nvSpPr>
          <p:spPr>
            <a:xfrm>
              <a:off x="4419600" y="3886200"/>
              <a:ext cx="228600" cy="228600"/>
            </a:xfrm>
            <a:prstGeom prst="ellipse">
              <a:avLst/>
            </a:prstGeom>
            <a:solidFill>
              <a:schemeClr val="accent6">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4114800" y="3886200"/>
              <a:ext cx="228600" cy="228600"/>
            </a:xfrm>
            <a:prstGeom prst="ellipse">
              <a:avLst/>
            </a:prstGeom>
            <a:solidFill>
              <a:schemeClr val="accent1">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4114800" y="4191000"/>
              <a:ext cx="228600" cy="228600"/>
            </a:xfrm>
            <a:prstGeom prst="ellipse">
              <a:avLst/>
            </a:prstGeom>
            <a:solidFill>
              <a:srgbClr val="00B0F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4419600" y="4191000"/>
              <a:ext cx="228600" cy="228600"/>
            </a:xfrm>
            <a:prstGeom prst="ellipse">
              <a:avLst/>
            </a:prstGeom>
            <a:solidFill>
              <a:schemeClr val="bg1">
                <a:lumMod val="65000"/>
                <a:lumOff val="3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p:cNvSpPr/>
            <p:nvPr/>
          </p:nvSpPr>
          <p:spPr>
            <a:xfrm>
              <a:off x="40386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4" name="Group 63"/>
          <p:cNvGrpSpPr/>
          <p:nvPr/>
        </p:nvGrpSpPr>
        <p:grpSpPr>
          <a:xfrm>
            <a:off x="4556760" y="3810000"/>
            <a:ext cx="685800" cy="685800"/>
            <a:chOff x="4724400" y="3810000"/>
            <a:chExt cx="685800" cy="685800"/>
          </a:xfrm>
        </p:grpSpPr>
        <p:sp>
          <p:nvSpPr>
            <p:cNvPr id="46" name="Oval 45"/>
            <p:cNvSpPr/>
            <p:nvPr/>
          </p:nvSpPr>
          <p:spPr>
            <a:xfrm>
              <a:off x="5105400" y="3886200"/>
              <a:ext cx="228600" cy="228600"/>
            </a:xfrm>
            <a:prstGeom prst="ellipse">
              <a:avLst/>
            </a:prstGeom>
            <a:solidFill>
              <a:schemeClr val="bg2">
                <a:lumMod val="40000"/>
                <a:lumOff val="6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4800600" y="3886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4800600" y="4191000"/>
              <a:ext cx="228600" cy="228600"/>
            </a:xfrm>
            <a:prstGeom prst="ellipse">
              <a:avLst/>
            </a:prstGeom>
            <a:solidFill>
              <a:schemeClr val="accent6">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51054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p:cNvSpPr/>
            <p:nvPr/>
          </p:nvSpPr>
          <p:spPr>
            <a:xfrm>
              <a:off x="47244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5" name="Group 64"/>
          <p:cNvGrpSpPr/>
          <p:nvPr/>
        </p:nvGrpSpPr>
        <p:grpSpPr>
          <a:xfrm>
            <a:off x="5334000" y="3810000"/>
            <a:ext cx="685800" cy="685800"/>
            <a:chOff x="5486400" y="3810000"/>
            <a:chExt cx="685800" cy="685800"/>
          </a:xfrm>
        </p:grpSpPr>
        <p:sp>
          <p:nvSpPr>
            <p:cNvPr id="51" name="Oval 50"/>
            <p:cNvSpPr/>
            <p:nvPr/>
          </p:nvSpPr>
          <p:spPr>
            <a:xfrm>
              <a:off x="5867400" y="3886200"/>
              <a:ext cx="228600" cy="228600"/>
            </a:xfrm>
            <a:prstGeom prst="ellipse">
              <a:avLst/>
            </a:prstGeom>
            <a:solidFill>
              <a:srgbClr val="7030A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5562600" y="3886200"/>
              <a:ext cx="228600" cy="228600"/>
            </a:xfrm>
            <a:prstGeom prst="ellipse">
              <a:avLst/>
            </a:prstGeom>
            <a:solidFill>
              <a:srgbClr val="00B05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55626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5867400" y="4191000"/>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p:cNvSpPr/>
            <p:nvPr/>
          </p:nvSpPr>
          <p:spPr>
            <a:xfrm>
              <a:off x="54864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p:cNvGrpSpPr/>
          <p:nvPr/>
        </p:nvGrpSpPr>
        <p:grpSpPr>
          <a:xfrm>
            <a:off x="1219200" y="2743200"/>
            <a:ext cx="685800" cy="685800"/>
            <a:chOff x="1676400" y="3810000"/>
            <a:chExt cx="685800" cy="685800"/>
          </a:xfrm>
        </p:grpSpPr>
        <p:sp>
          <p:nvSpPr>
            <p:cNvPr id="55" name="Oval 54"/>
            <p:cNvSpPr/>
            <p:nvPr/>
          </p:nvSpPr>
          <p:spPr>
            <a:xfrm>
              <a:off x="2057400" y="3886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2057400" y="4191000"/>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1752600" y="4191000"/>
              <a:ext cx="228600" cy="228600"/>
            </a:xfrm>
            <a:prstGeom prst="ellipse">
              <a:avLst/>
            </a:prstGeom>
            <a:solidFill>
              <a:schemeClr val="accent4"/>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1752600" y="3886200"/>
              <a:ext cx="228600" cy="228600"/>
            </a:xfrm>
            <a:prstGeom prst="ellipse">
              <a:avLst/>
            </a:prstGeom>
            <a:solidFill>
              <a:schemeClr val="accent1">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p:cNvSpPr/>
            <p:nvPr/>
          </p:nvSpPr>
          <p:spPr>
            <a:xfrm>
              <a:off x="16764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Group 59"/>
          <p:cNvGrpSpPr/>
          <p:nvPr/>
        </p:nvGrpSpPr>
        <p:grpSpPr>
          <a:xfrm>
            <a:off x="2667000" y="3048000"/>
            <a:ext cx="685800" cy="685800"/>
            <a:chOff x="2514600" y="3810000"/>
            <a:chExt cx="685800" cy="685800"/>
          </a:xfrm>
        </p:grpSpPr>
        <p:sp>
          <p:nvSpPr>
            <p:cNvPr id="61" name="Oval 60"/>
            <p:cNvSpPr/>
            <p:nvPr/>
          </p:nvSpPr>
          <p:spPr>
            <a:xfrm>
              <a:off x="28956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2895600" y="3886200"/>
              <a:ext cx="228600" cy="228600"/>
            </a:xfrm>
            <a:prstGeom prst="ellipse">
              <a:avLst/>
            </a:prstGeom>
            <a:solidFill>
              <a:srgbClr val="FF00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25908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2590800" y="3886200"/>
              <a:ext cx="228600" cy="228600"/>
            </a:xfrm>
            <a:prstGeom prst="ellipse">
              <a:avLst/>
            </a:prstGeom>
            <a:solidFill>
              <a:srgbClr val="00206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ounded Rectangle 64"/>
            <p:cNvSpPr/>
            <p:nvPr/>
          </p:nvSpPr>
          <p:spPr>
            <a:xfrm>
              <a:off x="25146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6" name="Group 65"/>
          <p:cNvGrpSpPr/>
          <p:nvPr/>
        </p:nvGrpSpPr>
        <p:grpSpPr>
          <a:xfrm>
            <a:off x="3429000" y="6019800"/>
            <a:ext cx="685800" cy="685800"/>
            <a:chOff x="3276600" y="3810000"/>
            <a:chExt cx="685800" cy="685800"/>
          </a:xfrm>
        </p:grpSpPr>
        <p:sp>
          <p:nvSpPr>
            <p:cNvPr id="67" name="Oval 66"/>
            <p:cNvSpPr/>
            <p:nvPr/>
          </p:nvSpPr>
          <p:spPr>
            <a:xfrm>
              <a:off x="3657600" y="3886200"/>
              <a:ext cx="228600" cy="228600"/>
            </a:xfrm>
            <a:prstGeom prst="ellipse">
              <a:avLst/>
            </a:prstGeom>
            <a:solidFill>
              <a:schemeClr val="bg2">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3352800" y="3886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3352800" y="4191000"/>
              <a:ext cx="228600" cy="228600"/>
            </a:xfrm>
            <a:prstGeom prst="ellipse">
              <a:avLst/>
            </a:prstGeom>
            <a:solidFill>
              <a:srgbClr val="00F22E"/>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36576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ounded Rectangle 70"/>
            <p:cNvSpPr/>
            <p:nvPr/>
          </p:nvSpPr>
          <p:spPr>
            <a:xfrm>
              <a:off x="32766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2" name="Group 71"/>
          <p:cNvGrpSpPr/>
          <p:nvPr/>
        </p:nvGrpSpPr>
        <p:grpSpPr>
          <a:xfrm>
            <a:off x="3886200" y="3962400"/>
            <a:ext cx="685800" cy="685800"/>
            <a:chOff x="4038600" y="3810000"/>
            <a:chExt cx="685800" cy="685800"/>
          </a:xfrm>
        </p:grpSpPr>
        <p:sp>
          <p:nvSpPr>
            <p:cNvPr id="73" name="Oval 72"/>
            <p:cNvSpPr/>
            <p:nvPr/>
          </p:nvSpPr>
          <p:spPr>
            <a:xfrm>
              <a:off x="4419600" y="3886200"/>
              <a:ext cx="228600" cy="228600"/>
            </a:xfrm>
            <a:prstGeom prst="ellipse">
              <a:avLst/>
            </a:prstGeom>
            <a:solidFill>
              <a:schemeClr val="accent6">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4114800" y="3886200"/>
              <a:ext cx="228600" cy="228600"/>
            </a:xfrm>
            <a:prstGeom prst="ellipse">
              <a:avLst/>
            </a:prstGeom>
            <a:solidFill>
              <a:schemeClr val="accent1">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4114800" y="4191000"/>
              <a:ext cx="228600" cy="228600"/>
            </a:xfrm>
            <a:prstGeom prst="ellipse">
              <a:avLst/>
            </a:prstGeom>
            <a:solidFill>
              <a:srgbClr val="00B0F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4419600" y="4191000"/>
              <a:ext cx="228600" cy="228600"/>
            </a:xfrm>
            <a:prstGeom prst="ellipse">
              <a:avLst/>
            </a:prstGeom>
            <a:solidFill>
              <a:schemeClr val="bg1">
                <a:lumMod val="65000"/>
                <a:lumOff val="3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ounded Rectangle 76"/>
            <p:cNvSpPr/>
            <p:nvPr/>
          </p:nvSpPr>
          <p:spPr>
            <a:xfrm>
              <a:off x="40386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8" name="Group 77"/>
          <p:cNvGrpSpPr/>
          <p:nvPr/>
        </p:nvGrpSpPr>
        <p:grpSpPr>
          <a:xfrm>
            <a:off x="5257800" y="2819400"/>
            <a:ext cx="685800" cy="685800"/>
            <a:chOff x="4724400" y="3810000"/>
            <a:chExt cx="685800" cy="685800"/>
          </a:xfrm>
        </p:grpSpPr>
        <p:sp>
          <p:nvSpPr>
            <p:cNvPr id="79" name="Oval 78"/>
            <p:cNvSpPr/>
            <p:nvPr/>
          </p:nvSpPr>
          <p:spPr>
            <a:xfrm>
              <a:off x="5105400" y="3886200"/>
              <a:ext cx="228600" cy="228600"/>
            </a:xfrm>
            <a:prstGeom prst="ellipse">
              <a:avLst/>
            </a:prstGeom>
            <a:solidFill>
              <a:schemeClr val="bg2">
                <a:lumMod val="40000"/>
                <a:lumOff val="6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p:nvPr/>
          </p:nvSpPr>
          <p:spPr>
            <a:xfrm>
              <a:off x="4800600" y="3886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a:off x="4800600" y="4191000"/>
              <a:ext cx="228600" cy="228600"/>
            </a:xfrm>
            <a:prstGeom prst="ellipse">
              <a:avLst/>
            </a:prstGeom>
            <a:solidFill>
              <a:schemeClr val="accent6">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a:off x="51054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ounded Rectangle 82"/>
            <p:cNvSpPr/>
            <p:nvPr/>
          </p:nvSpPr>
          <p:spPr>
            <a:xfrm>
              <a:off x="47244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4" name="Group 83"/>
          <p:cNvGrpSpPr/>
          <p:nvPr/>
        </p:nvGrpSpPr>
        <p:grpSpPr>
          <a:xfrm>
            <a:off x="5943600" y="4953000"/>
            <a:ext cx="685800" cy="685800"/>
            <a:chOff x="5486400" y="3810000"/>
            <a:chExt cx="685800" cy="685800"/>
          </a:xfrm>
        </p:grpSpPr>
        <p:sp>
          <p:nvSpPr>
            <p:cNvPr id="85" name="Oval 84"/>
            <p:cNvSpPr/>
            <p:nvPr/>
          </p:nvSpPr>
          <p:spPr>
            <a:xfrm>
              <a:off x="5867400" y="3886200"/>
              <a:ext cx="228600" cy="228600"/>
            </a:xfrm>
            <a:prstGeom prst="ellipse">
              <a:avLst/>
            </a:prstGeom>
            <a:solidFill>
              <a:srgbClr val="7030A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p:cNvSpPr/>
            <p:nvPr/>
          </p:nvSpPr>
          <p:spPr>
            <a:xfrm>
              <a:off x="5562600" y="3886200"/>
              <a:ext cx="228600" cy="228600"/>
            </a:xfrm>
            <a:prstGeom prst="ellipse">
              <a:avLst/>
            </a:prstGeom>
            <a:solidFill>
              <a:srgbClr val="00B05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a:off x="55626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p:cNvSpPr/>
            <p:nvPr/>
          </p:nvSpPr>
          <p:spPr>
            <a:xfrm>
              <a:off x="5867400" y="4191000"/>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ounded Rectangle 88"/>
            <p:cNvSpPr/>
            <p:nvPr/>
          </p:nvSpPr>
          <p:spPr>
            <a:xfrm>
              <a:off x="54864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p:txBody>
          <a:bodyPr/>
          <a:lstStyle/>
          <a:p>
            <a:r>
              <a:rPr lang="en-US" dirty="0" smtClean="0"/>
              <a:t>Light Split – Points in Space</a:t>
            </a:r>
            <a:endParaRPr lang="en-US" dirty="0"/>
          </a:p>
        </p:txBody>
      </p:sp>
      <p:sp>
        <p:nvSpPr>
          <p:cNvPr id="47" name="Content Placeholder 2"/>
          <p:cNvSpPr>
            <a:spLocks noGrp="1"/>
          </p:cNvSpPr>
          <p:nvPr>
            <p:ph idx="1"/>
          </p:nvPr>
        </p:nvSpPr>
        <p:spPr>
          <a:xfrm>
            <a:off x="457200" y="1676400"/>
            <a:ext cx="8229600" cy="1044209"/>
          </a:xfrm>
        </p:spPr>
        <p:txBody>
          <a:bodyPr>
            <a:normAutofit/>
          </a:bodyPr>
          <a:lstStyle/>
          <a:p>
            <a:r>
              <a:rPr lang="en-US" dirty="0" smtClean="0"/>
              <a:t>Visualize them in many-dimensional space</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Split - Projection</a:t>
            </a:r>
            <a:endParaRPr lang="en-US" dirty="0"/>
          </a:p>
        </p:txBody>
      </p:sp>
      <p:sp>
        <p:nvSpPr>
          <p:cNvPr id="3" name="Content Placeholder 2"/>
          <p:cNvSpPr>
            <a:spLocks noGrp="1"/>
          </p:cNvSpPr>
          <p:nvPr>
            <p:ph idx="1"/>
          </p:nvPr>
        </p:nvSpPr>
        <p:spPr>
          <a:xfrm>
            <a:off x="0" y="1622791"/>
            <a:ext cx="8915400" cy="4625609"/>
          </a:xfrm>
        </p:spPr>
        <p:txBody>
          <a:bodyPr/>
          <a:lstStyle/>
          <a:p>
            <a:r>
              <a:rPr lang="en-US" dirty="0" smtClean="0"/>
              <a:t>Project onto a random line</a:t>
            </a:r>
          </a:p>
          <a:p>
            <a:pPr lvl="1"/>
            <a:r>
              <a:rPr lang="en-US" dirty="0" smtClean="0"/>
              <a:t>Improvement: pick two elements with large weights</a:t>
            </a:r>
            <a:endParaRPr lang="en-US" dirty="0"/>
          </a:p>
        </p:txBody>
      </p:sp>
      <p:cxnSp>
        <p:nvCxnSpPr>
          <p:cNvPr id="11" name="Straight Connector 10"/>
          <p:cNvCxnSpPr/>
          <p:nvPr/>
        </p:nvCxnSpPr>
        <p:spPr>
          <a:xfrm flipV="1">
            <a:off x="1524000" y="2819400"/>
            <a:ext cx="4419600" cy="396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6200000" flipH="1">
            <a:off x="1714500" y="3619500"/>
            <a:ext cx="1752600" cy="1371600"/>
          </a:xfrm>
          <a:prstGeom prst="straightConnector1">
            <a:avLst/>
          </a:prstGeom>
          <a:ln w="19050">
            <a:prstDash val="sysDot"/>
            <a:tailEnd type="arrow"/>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1219200" y="2743200"/>
            <a:ext cx="685800" cy="685800"/>
            <a:chOff x="1676400" y="3810000"/>
            <a:chExt cx="685800" cy="685800"/>
          </a:xfrm>
        </p:grpSpPr>
        <p:sp>
          <p:nvSpPr>
            <p:cNvPr id="16" name="Oval 15"/>
            <p:cNvSpPr/>
            <p:nvPr/>
          </p:nvSpPr>
          <p:spPr>
            <a:xfrm>
              <a:off x="2057400" y="3886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2057400" y="4191000"/>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1752600" y="4191000"/>
              <a:ext cx="228600" cy="228600"/>
            </a:xfrm>
            <a:prstGeom prst="ellipse">
              <a:avLst/>
            </a:prstGeom>
            <a:solidFill>
              <a:schemeClr val="accent4"/>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1752600" y="3886200"/>
              <a:ext cx="228600" cy="228600"/>
            </a:xfrm>
            <a:prstGeom prst="ellipse">
              <a:avLst/>
            </a:prstGeom>
            <a:solidFill>
              <a:schemeClr val="accent1">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16764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p:cNvGrpSpPr/>
          <p:nvPr/>
        </p:nvGrpSpPr>
        <p:grpSpPr>
          <a:xfrm>
            <a:off x="2667000" y="3048000"/>
            <a:ext cx="685800" cy="685800"/>
            <a:chOff x="2514600" y="3810000"/>
            <a:chExt cx="685800" cy="685800"/>
          </a:xfrm>
        </p:grpSpPr>
        <p:sp>
          <p:nvSpPr>
            <p:cNvPr id="25" name="Oval 24"/>
            <p:cNvSpPr/>
            <p:nvPr/>
          </p:nvSpPr>
          <p:spPr>
            <a:xfrm>
              <a:off x="28956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895600" y="3886200"/>
              <a:ext cx="228600" cy="228600"/>
            </a:xfrm>
            <a:prstGeom prst="ellipse">
              <a:avLst/>
            </a:prstGeom>
            <a:solidFill>
              <a:srgbClr val="FF00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5908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2590800" y="3886200"/>
              <a:ext cx="228600" cy="228600"/>
            </a:xfrm>
            <a:prstGeom prst="ellipse">
              <a:avLst/>
            </a:prstGeom>
            <a:solidFill>
              <a:srgbClr val="00206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a:off x="25146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3429000" y="6019800"/>
            <a:ext cx="685800" cy="685800"/>
            <a:chOff x="3276600" y="3810000"/>
            <a:chExt cx="685800" cy="685800"/>
          </a:xfrm>
        </p:grpSpPr>
        <p:sp>
          <p:nvSpPr>
            <p:cNvPr id="31" name="Oval 30"/>
            <p:cNvSpPr/>
            <p:nvPr/>
          </p:nvSpPr>
          <p:spPr>
            <a:xfrm>
              <a:off x="3657600" y="3886200"/>
              <a:ext cx="228600" cy="228600"/>
            </a:xfrm>
            <a:prstGeom prst="ellipse">
              <a:avLst/>
            </a:prstGeom>
            <a:solidFill>
              <a:schemeClr val="bg2">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3352800" y="3886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3352800" y="4191000"/>
              <a:ext cx="228600" cy="228600"/>
            </a:xfrm>
            <a:prstGeom prst="ellipse">
              <a:avLst/>
            </a:prstGeom>
            <a:solidFill>
              <a:srgbClr val="00F22E"/>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36576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p:cNvSpPr/>
            <p:nvPr/>
          </p:nvSpPr>
          <p:spPr>
            <a:xfrm>
              <a:off x="32766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35"/>
          <p:cNvGrpSpPr/>
          <p:nvPr/>
        </p:nvGrpSpPr>
        <p:grpSpPr>
          <a:xfrm>
            <a:off x="3886200" y="3962400"/>
            <a:ext cx="685800" cy="685800"/>
            <a:chOff x="4038600" y="3810000"/>
            <a:chExt cx="685800" cy="685800"/>
          </a:xfrm>
        </p:grpSpPr>
        <p:sp>
          <p:nvSpPr>
            <p:cNvPr id="37" name="Oval 36"/>
            <p:cNvSpPr/>
            <p:nvPr/>
          </p:nvSpPr>
          <p:spPr>
            <a:xfrm>
              <a:off x="4419600" y="3886200"/>
              <a:ext cx="228600" cy="228600"/>
            </a:xfrm>
            <a:prstGeom prst="ellipse">
              <a:avLst/>
            </a:prstGeom>
            <a:solidFill>
              <a:schemeClr val="accent6">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4114800" y="3886200"/>
              <a:ext cx="228600" cy="228600"/>
            </a:xfrm>
            <a:prstGeom prst="ellipse">
              <a:avLst/>
            </a:prstGeom>
            <a:solidFill>
              <a:schemeClr val="accent1">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114800" y="4191000"/>
              <a:ext cx="228600" cy="228600"/>
            </a:xfrm>
            <a:prstGeom prst="ellipse">
              <a:avLst/>
            </a:prstGeom>
            <a:solidFill>
              <a:srgbClr val="00B0F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4419600" y="4191000"/>
              <a:ext cx="228600" cy="228600"/>
            </a:xfrm>
            <a:prstGeom prst="ellipse">
              <a:avLst/>
            </a:prstGeom>
            <a:solidFill>
              <a:schemeClr val="bg1">
                <a:lumMod val="65000"/>
                <a:lumOff val="3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ounded Rectangle 40"/>
            <p:cNvSpPr/>
            <p:nvPr/>
          </p:nvSpPr>
          <p:spPr>
            <a:xfrm>
              <a:off x="40386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p:cNvGrpSpPr/>
          <p:nvPr/>
        </p:nvGrpSpPr>
        <p:grpSpPr>
          <a:xfrm>
            <a:off x="5257800" y="2819400"/>
            <a:ext cx="685800" cy="685800"/>
            <a:chOff x="4724400" y="3810000"/>
            <a:chExt cx="685800" cy="685800"/>
          </a:xfrm>
        </p:grpSpPr>
        <p:sp>
          <p:nvSpPr>
            <p:cNvPr id="43" name="Oval 42"/>
            <p:cNvSpPr/>
            <p:nvPr/>
          </p:nvSpPr>
          <p:spPr>
            <a:xfrm>
              <a:off x="5105400" y="3886200"/>
              <a:ext cx="228600" cy="228600"/>
            </a:xfrm>
            <a:prstGeom prst="ellipse">
              <a:avLst/>
            </a:prstGeom>
            <a:solidFill>
              <a:schemeClr val="bg2">
                <a:lumMod val="40000"/>
                <a:lumOff val="6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4800600" y="3886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4800600" y="4191000"/>
              <a:ext cx="228600" cy="228600"/>
            </a:xfrm>
            <a:prstGeom prst="ellipse">
              <a:avLst/>
            </a:prstGeom>
            <a:solidFill>
              <a:schemeClr val="accent6">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51054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46"/>
            <p:cNvSpPr/>
            <p:nvPr/>
          </p:nvSpPr>
          <p:spPr>
            <a:xfrm>
              <a:off x="47244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8" name="Group 47"/>
          <p:cNvGrpSpPr/>
          <p:nvPr/>
        </p:nvGrpSpPr>
        <p:grpSpPr>
          <a:xfrm>
            <a:off x="5943600" y="4953000"/>
            <a:ext cx="685800" cy="685800"/>
            <a:chOff x="5486400" y="3810000"/>
            <a:chExt cx="685800" cy="685800"/>
          </a:xfrm>
        </p:grpSpPr>
        <p:sp>
          <p:nvSpPr>
            <p:cNvPr id="49" name="Oval 48"/>
            <p:cNvSpPr/>
            <p:nvPr/>
          </p:nvSpPr>
          <p:spPr>
            <a:xfrm>
              <a:off x="5867400" y="3886200"/>
              <a:ext cx="228600" cy="228600"/>
            </a:xfrm>
            <a:prstGeom prst="ellipse">
              <a:avLst/>
            </a:prstGeom>
            <a:solidFill>
              <a:srgbClr val="7030A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5562600" y="3886200"/>
              <a:ext cx="228600" cy="228600"/>
            </a:xfrm>
            <a:prstGeom prst="ellipse">
              <a:avLst/>
            </a:prstGeom>
            <a:solidFill>
              <a:srgbClr val="00B05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55626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5867400" y="4191000"/>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p:cNvSpPr/>
            <p:nvPr/>
          </p:nvSpPr>
          <p:spPr>
            <a:xfrm>
              <a:off x="54864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8" name="Straight Arrow Connector 97"/>
          <p:cNvCxnSpPr/>
          <p:nvPr/>
        </p:nvCxnSpPr>
        <p:spPr>
          <a:xfrm rot="16200000" flipH="1">
            <a:off x="3238500" y="3848100"/>
            <a:ext cx="838200" cy="609600"/>
          </a:xfrm>
          <a:prstGeom prst="straightConnector1">
            <a:avLst/>
          </a:prstGeom>
          <a:ln w="19050">
            <a:prstDash val="sysDot"/>
            <a:tailEnd type="arrow"/>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rot="16200000" flipV="1">
            <a:off x="4838700" y="3848100"/>
            <a:ext cx="1219200" cy="990600"/>
          </a:xfrm>
          <a:prstGeom prst="straightConnector1">
            <a:avLst/>
          </a:prstGeom>
          <a:ln w="19050">
            <a:prstDash val="sysDot"/>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rot="16200000" flipV="1">
            <a:off x="2932906" y="5525294"/>
            <a:ext cx="534194" cy="456406"/>
          </a:xfrm>
          <a:prstGeom prst="straightConnector1">
            <a:avLst/>
          </a:prstGeom>
          <a:ln w="19050">
            <a:prstDash val="sysDot"/>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Split – Ordering</a:t>
            </a:r>
            <a:endParaRPr lang="en-US" dirty="0"/>
          </a:p>
        </p:txBody>
      </p:sp>
      <p:sp>
        <p:nvSpPr>
          <p:cNvPr id="3" name="Content Placeholder 2"/>
          <p:cNvSpPr>
            <a:spLocks noGrp="1"/>
          </p:cNvSpPr>
          <p:nvPr>
            <p:ph idx="1"/>
          </p:nvPr>
        </p:nvSpPr>
        <p:spPr>
          <a:xfrm>
            <a:off x="457200" y="1600200"/>
            <a:ext cx="8229600" cy="4625609"/>
          </a:xfrm>
        </p:spPr>
        <p:txBody>
          <a:bodyPr/>
          <a:lstStyle/>
          <a:p>
            <a:r>
              <a:rPr lang="en-US" dirty="0" smtClean="0"/>
              <a:t>Now we can check all possibilities</a:t>
            </a:r>
            <a:endParaRPr lang="en-US" dirty="0"/>
          </a:p>
        </p:txBody>
      </p:sp>
      <p:cxnSp>
        <p:nvCxnSpPr>
          <p:cNvPr id="23" name="Straight Connector 22"/>
          <p:cNvCxnSpPr/>
          <p:nvPr/>
        </p:nvCxnSpPr>
        <p:spPr>
          <a:xfrm flipV="1">
            <a:off x="1524000" y="2819400"/>
            <a:ext cx="4419600" cy="396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2895600" y="4876800"/>
            <a:ext cx="685800" cy="685800"/>
            <a:chOff x="1676400" y="3810000"/>
            <a:chExt cx="685800" cy="685800"/>
          </a:xfrm>
        </p:grpSpPr>
        <p:sp>
          <p:nvSpPr>
            <p:cNvPr id="26" name="Oval 25"/>
            <p:cNvSpPr/>
            <p:nvPr/>
          </p:nvSpPr>
          <p:spPr>
            <a:xfrm>
              <a:off x="2057400" y="3886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057400" y="4191000"/>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1752600" y="4191000"/>
              <a:ext cx="228600" cy="228600"/>
            </a:xfrm>
            <a:prstGeom prst="ellipse">
              <a:avLst/>
            </a:prstGeom>
            <a:solidFill>
              <a:schemeClr val="accent4"/>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1752600" y="3886200"/>
              <a:ext cx="228600" cy="228600"/>
            </a:xfrm>
            <a:prstGeom prst="ellipse">
              <a:avLst/>
            </a:prstGeom>
            <a:solidFill>
              <a:schemeClr val="accent1">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p:cNvSpPr/>
            <p:nvPr/>
          </p:nvSpPr>
          <p:spPr>
            <a:xfrm>
              <a:off x="16764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p:cNvGrpSpPr/>
          <p:nvPr/>
        </p:nvGrpSpPr>
        <p:grpSpPr>
          <a:xfrm>
            <a:off x="3657600" y="4191000"/>
            <a:ext cx="685800" cy="685800"/>
            <a:chOff x="2514600" y="3810000"/>
            <a:chExt cx="685800" cy="685800"/>
          </a:xfrm>
        </p:grpSpPr>
        <p:sp>
          <p:nvSpPr>
            <p:cNvPr id="32" name="Oval 31"/>
            <p:cNvSpPr/>
            <p:nvPr/>
          </p:nvSpPr>
          <p:spPr>
            <a:xfrm>
              <a:off x="28956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2895600" y="3886200"/>
              <a:ext cx="228600" cy="228600"/>
            </a:xfrm>
            <a:prstGeom prst="ellipse">
              <a:avLst/>
            </a:prstGeom>
            <a:solidFill>
              <a:srgbClr val="FF00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25908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2590800" y="3886200"/>
              <a:ext cx="228600" cy="228600"/>
            </a:xfrm>
            <a:prstGeom prst="ellipse">
              <a:avLst/>
            </a:prstGeom>
            <a:solidFill>
              <a:srgbClr val="00206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p:cNvSpPr/>
            <p:nvPr/>
          </p:nvSpPr>
          <p:spPr>
            <a:xfrm>
              <a:off x="25146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p:cNvGrpSpPr/>
          <p:nvPr/>
        </p:nvGrpSpPr>
        <p:grpSpPr>
          <a:xfrm>
            <a:off x="2667000" y="5181600"/>
            <a:ext cx="685800" cy="685800"/>
            <a:chOff x="3276600" y="3810000"/>
            <a:chExt cx="685800" cy="685800"/>
          </a:xfrm>
        </p:grpSpPr>
        <p:sp>
          <p:nvSpPr>
            <p:cNvPr id="38" name="Oval 37"/>
            <p:cNvSpPr/>
            <p:nvPr/>
          </p:nvSpPr>
          <p:spPr>
            <a:xfrm>
              <a:off x="3657600" y="3886200"/>
              <a:ext cx="228600" cy="228600"/>
            </a:xfrm>
            <a:prstGeom prst="ellipse">
              <a:avLst/>
            </a:prstGeom>
            <a:solidFill>
              <a:schemeClr val="bg2">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3352800" y="3886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3352800" y="4191000"/>
              <a:ext cx="228600" cy="228600"/>
            </a:xfrm>
            <a:prstGeom prst="ellipse">
              <a:avLst/>
            </a:prstGeom>
            <a:solidFill>
              <a:srgbClr val="00F22E"/>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36576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ounded Rectangle 41"/>
            <p:cNvSpPr/>
            <p:nvPr/>
          </p:nvSpPr>
          <p:spPr>
            <a:xfrm>
              <a:off x="32766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p:cNvGrpSpPr/>
          <p:nvPr/>
        </p:nvGrpSpPr>
        <p:grpSpPr>
          <a:xfrm>
            <a:off x="3886200" y="3962400"/>
            <a:ext cx="685800" cy="685800"/>
            <a:chOff x="4038600" y="3810000"/>
            <a:chExt cx="685800" cy="685800"/>
          </a:xfrm>
        </p:grpSpPr>
        <p:sp>
          <p:nvSpPr>
            <p:cNvPr id="44" name="Oval 43"/>
            <p:cNvSpPr/>
            <p:nvPr/>
          </p:nvSpPr>
          <p:spPr>
            <a:xfrm>
              <a:off x="4419600" y="3886200"/>
              <a:ext cx="228600" cy="228600"/>
            </a:xfrm>
            <a:prstGeom prst="ellipse">
              <a:avLst/>
            </a:prstGeom>
            <a:solidFill>
              <a:schemeClr val="accent6">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4114800" y="3886200"/>
              <a:ext cx="228600" cy="228600"/>
            </a:xfrm>
            <a:prstGeom prst="ellipse">
              <a:avLst/>
            </a:prstGeom>
            <a:solidFill>
              <a:schemeClr val="accent1">
                <a:lumMod val="60000"/>
                <a:lumOff val="4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4114800" y="4191000"/>
              <a:ext cx="228600" cy="228600"/>
            </a:xfrm>
            <a:prstGeom prst="ellipse">
              <a:avLst/>
            </a:prstGeom>
            <a:solidFill>
              <a:srgbClr val="00B0F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4419600" y="4191000"/>
              <a:ext cx="228600" cy="228600"/>
            </a:xfrm>
            <a:prstGeom prst="ellipse">
              <a:avLst/>
            </a:prstGeom>
            <a:solidFill>
              <a:schemeClr val="bg1">
                <a:lumMod val="65000"/>
                <a:lumOff val="3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ounded Rectangle 47"/>
            <p:cNvSpPr/>
            <p:nvPr/>
          </p:nvSpPr>
          <p:spPr>
            <a:xfrm>
              <a:off x="40386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 name="Group 48"/>
          <p:cNvGrpSpPr/>
          <p:nvPr/>
        </p:nvGrpSpPr>
        <p:grpSpPr>
          <a:xfrm>
            <a:off x="5257800" y="2819400"/>
            <a:ext cx="685800" cy="685800"/>
            <a:chOff x="4724400" y="3810000"/>
            <a:chExt cx="685800" cy="685800"/>
          </a:xfrm>
        </p:grpSpPr>
        <p:sp>
          <p:nvSpPr>
            <p:cNvPr id="50" name="Oval 49"/>
            <p:cNvSpPr/>
            <p:nvPr/>
          </p:nvSpPr>
          <p:spPr>
            <a:xfrm>
              <a:off x="5105400" y="3886200"/>
              <a:ext cx="228600" cy="228600"/>
            </a:xfrm>
            <a:prstGeom prst="ellipse">
              <a:avLst/>
            </a:prstGeom>
            <a:solidFill>
              <a:schemeClr val="bg2">
                <a:lumMod val="40000"/>
                <a:lumOff val="60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4800600" y="38862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4800600" y="4191000"/>
              <a:ext cx="228600" cy="228600"/>
            </a:xfrm>
            <a:prstGeom prst="ellipse">
              <a:avLst/>
            </a:prstGeom>
            <a:solidFill>
              <a:schemeClr val="accent6">
                <a:lumMod val="75000"/>
              </a:schemeClr>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51054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p:cNvSpPr/>
            <p:nvPr/>
          </p:nvSpPr>
          <p:spPr>
            <a:xfrm>
              <a:off x="47244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5" name="Group 54"/>
          <p:cNvGrpSpPr/>
          <p:nvPr/>
        </p:nvGrpSpPr>
        <p:grpSpPr>
          <a:xfrm>
            <a:off x="4648200" y="3352800"/>
            <a:ext cx="685800" cy="685800"/>
            <a:chOff x="5486400" y="3810000"/>
            <a:chExt cx="685800" cy="685800"/>
          </a:xfrm>
        </p:grpSpPr>
        <p:sp>
          <p:nvSpPr>
            <p:cNvPr id="56" name="Oval 55"/>
            <p:cNvSpPr/>
            <p:nvPr/>
          </p:nvSpPr>
          <p:spPr>
            <a:xfrm>
              <a:off x="5867400" y="3886200"/>
              <a:ext cx="228600" cy="228600"/>
            </a:xfrm>
            <a:prstGeom prst="ellipse">
              <a:avLst/>
            </a:prstGeom>
            <a:solidFill>
              <a:srgbClr val="7030A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5562600" y="3886200"/>
              <a:ext cx="228600" cy="228600"/>
            </a:xfrm>
            <a:prstGeom prst="ellipse">
              <a:avLst/>
            </a:prstGeom>
            <a:solidFill>
              <a:srgbClr val="00B05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5562600" y="4191000"/>
              <a:ext cx="228600" cy="228600"/>
            </a:xfrm>
            <a:prstGeom prst="ellipse">
              <a:avLst/>
            </a:prstGeom>
            <a:solidFill>
              <a:schemeClr val="accent2"/>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5867400" y="4191000"/>
              <a:ext cx="228600" cy="228600"/>
            </a:xfrm>
            <a:prstGeom prst="ellipse">
              <a:avLst/>
            </a:prstGeom>
            <a:solidFill>
              <a:srgbClr val="FFFF00"/>
            </a:solidFill>
            <a:ln w="317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59"/>
            <p:cNvSpPr/>
            <p:nvPr/>
          </p:nvSpPr>
          <p:spPr>
            <a:xfrm>
              <a:off x="5486400" y="3810000"/>
              <a:ext cx="685800" cy="685800"/>
            </a:xfrm>
            <a:prstGeom prst="roundRect">
              <a:avLst/>
            </a:prstGeom>
            <a:no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5" name="Straight Connector 64"/>
          <p:cNvCxnSpPr/>
          <p:nvPr/>
        </p:nvCxnSpPr>
        <p:spPr>
          <a:xfrm>
            <a:off x="2209800" y="4495800"/>
            <a:ext cx="1905000" cy="1828800"/>
          </a:xfrm>
          <a:prstGeom prst="line">
            <a:avLst/>
          </a:prstGeom>
          <a:ln w="25400" cmpd="sng">
            <a:solidFill>
              <a:srgbClr val="FFFF00"/>
            </a:solidFill>
            <a:prstDash val="solid"/>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2667000" y="3962400"/>
            <a:ext cx="1905000" cy="1828800"/>
          </a:xfrm>
          <a:prstGeom prst="line">
            <a:avLst/>
          </a:prstGeom>
          <a:ln w="25400" cmpd="sng">
            <a:solidFill>
              <a:srgbClr val="FFFF00"/>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200400" y="3505200"/>
            <a:ext cx="1905000" cy="1828800"/>
          </a:xfrm>
          <a:prstGeom prst="line">
            <a:avLst/>
          </a:prstGeom>
          <a:ln w="25400" cmpd="sng">
            <a:solidFill>
              <a:srgbClr val="FFFF00"/>
            </a:solidFill>
            <a:prstDash val="solid"/>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3581400" y="3048000"/>
            <a:ext cx="1905000" cy="1828800"/>
          </a:xfrm>
          <a:prstGeom prst="line">
            <a:avLst/>
          </a:prstGeom>
          <a:ln w="25400" cmpd="sng">
            <a:solidFill>
              <a:srgbClr val="FFFF00"/>
            </a:solidFill>
            <a:prstDash val="solid"/>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267200" y="2514600"/>
            <a:ext cx="1905000" cy="1828800"/>
          </a:xfrm>
          <a:prstGeom prst="line">
            <a:avLst/>
          </a:prstGeom>
          <a:ln w="25400" cmpd="sng">
            <a:solidFill>
              <a:srgbClr val="FFFF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6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7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70"/>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71"/>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7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72"/>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t>Clustering 2</a:t>
            </a:r>
            <a:r>
              <a:rPr lang="en-US" baseline="30000"/>
              <a:t>nd</a:t>
            </a:r>
            <a:r>
              <a:rPr lang="en-US"/>
              <a:t> try: Result</a:t>
            </a:r>
          </a:p>
        </p:txBody>
      </p:sp>
      <p:pic>
        <p:nvPicPr>
          <p:cNvPr id="5" name="new.mpg">
            <a:hlinkClick r:id="" action="ppaction://media"/>
          </p:cNvPr>
          <p:cNvPicPr>
            <a:picLocks noRot="1" noChangeAspect="1"/>
          </p:cNvPicPr>
          <p:nvPr>
            <a:videoFile r:link="rId1"/>
          </p:nvPr>
        </p:nvPicPr>
        <p:blipFill>
          <a:blip r:embed="rId4"/>
          <a:stretch>
            <a:fillRect/>
          </a:stretch>
        </p:blipFill>
        <p:spPr>
          <a:xfrm>
            <a:off x="0" y="2438400"/>
            <a:ext cx="91440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5"/>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Algorithm - Overview</a:t>
            </a:r>
            <a:endParaRPr lang="en-US" dirty="0"/>
          </a:p>
        </p:txBody>
      </p:sp>
      <p:sp>
        <p:nvSpPr>
          <p:cNvPr id="5" name="TextBox 4"/>
          <p:cNvSpPr txBox="1"/>
          <p:nvPr/>
        </p:nvSpPr>
        <p:spPr>
          <a:xfrm>
            <a:off x="0" y="1912937"/>
            <a:ext cx="1219200" cy="646331"/>
          </a:xfrm>
          <a:prstGeom prst="rect">
            <a:avLst/>
          </a:prstGeom>
          <a:noFill/>
        </p:spPr>
        <p:txBody>
          <a:bodyPr wrap="square" rtlCol="0">
            <a:spAutoFit/>
          </a:bodyPr>
          <a:lstStyle/>
          <a:p>
            <a:pPr algn="ctr"/>
            <a:r>
              <a:rPr lang="en-US" dirty="0" smtClean="0"/>
              <a:t>Sample slices</a:t>
            </a:r>
            <a:endParaRPr lang="en-US" dirty="0"/>
          </a:p>
        </p:txBody>
      </p:sp>
      <p:sp>
        <p:nvSpPr>
          <p:cNvPr id="6" name="TextBox 5"/>
          <p:cNvSpPr txBox="1"/>
          <p:nvPr/>
        </p:nvSpPr>
        <p:spPr>
          <a:xfrm>
            <a:off x="1981200" y="1912937"/>
            <a:ext cx="1219200" cy="646331"/>
          </a:xfrm>
          <a:prstGeom prst="rect">
            <a:avLst/>
          </a:prstGeom>
          <a:noFill/>
        </p:spPr>
        <p:txBody>
          <a:bodyPr wrap="square" rtlCol="0">
            <a:spAutoFit/>
          </a:bodyPr>
          <a:lstStyle/>
          <a:p>
            <a:pPr algn="ctr"/>
            <a:r>
              <a:rPr lang="en-US" dirty="0" smtClean="0"/>
              <a:t>Reduced tensor</a:t>
            </a:r>
            <a:endParaRPr lang="en-US" dirty="0"/>
          </a:p>
        </p:txBody>
      </p:sp>
      <p:sp>
        <p:nvSpPr>
          <p:cNvPr id="7" name="TextBox 6"/>
          <p:cNvSpPr txBox="1"/>
          <p:nvPr/>
        </p:nvSpPr>
        <p:spPr>
          <a:xfrm>
            <a:off x="3886200" y="1912937"/>
            <a:ext cx="1219200" cy="923330"/>
          </a:xfrm>
          <a:prstGeom prst="rect">
            <a:avLst/>
          </a:prstGeom>
          <a:noFill/>
        </p:spPr>
        <p:txBody>
          <a:bodyPr wrap="square" rtlCol="0">
            <a:spAutoFit/>
          </a:bodyPr>
          <a:lstStyle/>
          <a:p>
            <a:pPr algn="ctr"/>
            <a:r>
              <a:rPr lang="en-US" dirty="0" smtClean="0"/>
              <a:t>Cluster reduced columns</a:t>
            </a:r>
            <a:endParaRPr lang="en-US" dirty="0"/>
          </a:p>
        </p:txBody>
      </p:sp>
      <p:sp>
        <p:nvSpPr>
          <p:cNvPr id="8" name="TextBox 7"/>
          <p:cNvSpPr txBox="1"/>
          <p:nvPr/>
        </p:nvSpPr>
        <p:spPr>
          <a:xfrm>
            <a:off x="5562600" y="1912937"/>
            <a:ext cx="1752600" cy="646331"/>
          </a:xfrm>
          <a:prstGeom prst="rect">
            <a:avLst/>
          </a:prstGeom>
          <a:noFill/>
        </p:spPr>
        <p:txBody>
          <a:bodyPr wrap="square" rtlCol="0">
            <a:spAutoFit/>
          </a:bodyPr>
          <a:lstStyle/>
          <a:p>
            <a:pPr algn="ctr"/>
            <a:r>
              <a:rPr lang="en-US" dirty="0" smtClean="0"/>
              <a:t>Compute representatives</a:t>
            </a:r>
            <a:endParaRPr lang="en-US" dirty="0"/>
          </a:p>
        </p:txBody>
      </p:sp>
      <p:sp>
        <p:nvSpPr>
          <p:cNvPr id="9" name="TextBox 8"/>
          <p:cNvSpPr txBox="1"/>
          <p:nvPr/>
        </p:nvSpPr>
        <p:spPr>
          <a:xfrm>
            <a:off x="7543800" y="1989137"/>
            <a:ext cx="1371600" cy="646331"/>
          </a:xfrm>
          <a:prstGeom prst="rect">
            <a:avLst/>
          </a:prstGeom>
          <a:noFill/>
        </p:spPr>
        <p:txBody>
          <a:bodyPr wrap="square" rtlCol="0">
            <a:spAutoFit/>
          </a:bodyPr>
          <a:lstStyle/>
          <a:p>
            <a:pPr algn="ctr"/>
            <a:r>
              <a:rPr lang="en-US" dirty="0" smtClean="0"/>
              <a:t>Reconstruct full tensor</a:t>
            </a:r>
            <a:endParaRPr lang="en-US" dirty="0"/>
          </a:p>
        </p:txBody>
      </p:sp>
      <p:sp>
        <p:nvSpPr>
          <p:cNvPr id="4100" name="AutoShape 4"/>
          <p:cNvSpPr>
            <a:spLocks noChangeAspect="1" noChangeArrowheads="1" noTextEdit="1"/>
          </p:cNvSpPr>
          <p:nvPr/>
        </p:nvSpPr>
        <p:spPr bwMode="auto">
          <a:xfrm>
            <a:off x="-79375" y="2667000"/>
            <a:ext cx="9228138" cy="2286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4" name="Group 240"/>
          <p:cNvGrpSpPr/>
          <p:nvPr/>
        </p:nvGrpSpPr>
        <p:grpSpPr>
          <a:xfrm>
            <a:off x="7586663" y="2806700"/>
            <a:ext cx="1408113" cy="1973263"/>
            <a:chOff x="7586663" y="2806700"/>
            <a:chExt cx="1408113" cy="1973263"/>
          </a:xfrm>
        </p:grpSpPr>
        <p:sp>
          <p:nvSpPr>
            <p:cNvPr id="4103" name="Freeform 7"/>
            <p:cNvSpPr>
              <a:spLocks/>
            </p:cNvSpPr>
            <p:nvPr/>
          </p:nvSpPr>
          <p:spPr bwMode="auto">
            <a:xfrm>
              <a:off x="8916988" y="2806700"/>
              <a:ext cx="77788" cy="1673225"/>
            </a:xfrm>
            <a:custGeom>
              <a:avLst/>
              <a:gdLst/>
              <a:ahLst/>
              <a:cxnLst>
                <a:cxn ang="0">
                  <a:pos x="0" y="49"/>
                </a:cxn>
                <a:cxn ang="0">
                  <a:pos x="49" y="0"/>
                </a:cxn>
                <a:cxn ang="0">
                  <a:pos x="49" y="1006"/>
                </a:cxn>
                <a:cxn ang="0">
                  <a:pos x="0" y="1054"/>
                </a:cxn>
                <a:cxn ang="0">
                  <a:pos x="0" y="1051"/>
                </a:cxn>
                <a:cxn ang="0">
                  <a:pos x="0" y="49"/>
                </a:cxn>
                <a:cxn ang="0">
                  <a:pos x="0" y="49"/>
                </a:cxn>
              </a:cxnLst>
              <a:rect l="0" t="0" r="r" b="b"/>
              <a:pathLst>
                <a:path w="49" h="1054">
                  <a:moveTo>
                    <a:pt x="0" y="49"/>
                  </a:moveTo>
                  <a:lnTo>
                    <a:pt x="49" y="0"/>
                  </a:lnTo>
                  <a:lnTo>
                    <a:pt x="49" y="1006"/>
                  </a:lnTo>
                  <a:lnTo>
                    <a:pt x="0" y="1054"/>
                  </a:lnTo>
                  <a:lnTo>
                    <a:pt x="0" y="1051"/>
                  </a:lnTo>
                  <a:lnTo>
                    <a:pt x="0" y="49"/>
                  </a:lnTo>
                  <a:lnTo>
                    <a:pt x="0" y="49"/>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4" name="Freeform 8"/>
            <p:cNvSpPr>
              <a:spLocks/>
            </p:cNvSpPr>
            <p:nvPr/>
          </p:nvSpPr>
          <p:spPr bwMode="auto">
            <a:xfrm>
              <a:off x="8429625" y="2806700"/>
              <a:ext cx="565150" cy="77788"/>
            </a:xfrm>
            <a:custGeom>
              <a:avLst/>
              <a:gdLst/>
              <a:ahLst/>
              <a:cxnLst>
                <a:cxn ang="0">
                  <a:pos x="356" y="0"/>
                </a:cxn>
                <a:cxn ang="0">
                  <a:pos x="307" y="49"/>
                </a:cxn>
                <a:cxn ang="0">
                  <a:pos x="0" y="49"/>
                </a:cxn>
                <a:cxn ang="0">
                  <a:pos x="49" y="0"/>
                </a:cxn>
                <a:cxn ang="0">
                  <a:pos x="356" y="0"/>
                </a:cxn>
              </a:cxnLst>
              <a:rect l="0" t="0" r="r" b="b"/>
              <a:pathLst>
                <a:path w="356" h="49">
                  <a:moveTo>
                    <a:pt x="356" y="0"/>
                  </a:moveTo>
                  <a:lnTo>
                    <a:pt x="307" y="49"/>
                  </a:lnTo>
                  <a:lnTo>
                    <a:pt x="0" y="49"/>
                  </a:lnTo>
                  <a:lnTo>
                    <a:pt x="49" y="0"/>
                  </a:lnTo>
                  <a:lnTo>
                    <a:pt x="356" y="0"/>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5" name="Freeform 9"/>
            <p:cNvSpPr>
              <a:spLocks/>
            </p:cNvSpPr>
            <p:nvPr/>
          </p:nvSpPr>
          <p:spPr bwMode="auto">
            <a:xfrm>
              <a:off x="8623300" y="2884488"/>
              <a:ext cx="293688" cy="1895475"/>
            </a:xfrm>
            <a:custGeom>
              <a:avLst/>
              <a:gdLst/>
              <a:ahLst/>
              <a:cxnLst>
                <a:cxn ang="0">
                  <a:pos x="185" y="1005"/>
                </a:cxn>
                <a:cxn ang="0">
                  <a:pos x="0" y="1194"/>
                </a:cxn>
                <a:cxn ang="0">
                  <a:pos x="0" y="191"/>
                </a:cxn>
                <a:cxn ang="0">
                  <a:pos x="0" y="188"/>
                </a:cxn>
                <a:cxn ang="0">
                  <a:pos x="185" y="0"/>
                </a:cxn>
                <a:cxn ang="0">
                  <a:pos x="185" y="1002"/>
                </a:cxn>
                <a:cxn ang="0">
                  <a:pos x="185" y="1005"/>
                </a:cxn>
              </a:cxnLst>
              <a:rect l="0" t="0" r="r" b="b"/>
              <a:pathLst>
                <a:path w="185" h="1194">
                  <a:moveTo>
                    <a:pt x="185" y="1005"/>
                  </a:moveTo>
                  <a:lnTo>
                    <a:pt x="0" y="1194"/>
                  </a:lnTo>
                  <a:lnTo>
                    <a:pt x="0" y="191"/>
                  </a:lnTo>
                  <a:lnTo>
                    <a:pt x="0" y="188"/>
                  </a:lnTo>
                  <a:lnTo>
                    <a:pt x="185" y="0"/>
                  </a:lnTo>
                  <a:lnTo>
                    <a:pt x="185" y="1002"/>
                  </a:lnTo>
                  <a:lnTo>
                    <a:pt x="185" y="1005"/>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6" name="Freeform 10"/>
            <p:cNvSpPr>
              <a:spLocks/>
            </p:cNvSpPr>
            <p:nvPr/>
          </p:nvSpPr>
          <p:spPr bwMode="auto">
            <a:xfrm>
              <a:off x="8135938" y="2884488"/>
              <a:ext cx="781050" cy="298450"/>
            </a:xfrm>
            <a:custGeom>
              <a:avLst/>
              <a:gdLst/>
              <a:ahLst/>
              <a:cxnLst>
                <a:cxn ang="0">
                  <a:pos x="492" y="0"/>
                </a:cxn>
                <a:cxn ang="0">
                  <a:pos x="307" y="188"/>
                </a:cxn>
                <a:cxn ang="0">
                  <a:pos x="0" y="188"/>
                </a:cxn>
                <a:cxn ang="0">
                  <a:pos x="0" y="188"/>
                </a:cxn>
                <a:cxn ang="0">
                  <a:pos x="70" y="115"/>
                </a:cxn>
                <a:cxn ang="0">
                  <a:pos x="185" y="0"/>
                </a:cxn>
                <a:cxn ang="0">
                  <a:pos x="492" y="0"/>
                </a:cxn>
                <a:cxn ang="0">
                  <a:pos x="492" y="0"/>
                </a:cxn>
              </a:cxnLst>
              <a:rect l="0" t="0" r="r" b="b"/>
              <a:pathLst>
                <a:path w="492" h="188">
                  <a:moveTo>
                    <a:pt x="492" y="0"/>
                  </a:moveTo>
                  <a:lnTo>
                    <a:pt x="307" y="188"/>
                  </a:lnTo>
                  <a:lnTo>
                    <a:pt x="0" y="188"/>
                  </a:lnTo>
                  <a:lnTo>
                    <a:pt x="0" y="188"/>
                  </a:lnTo>
                  <a:lnTo>
                    <a:pt x="70" y="115"/>
                  </a:lnTo>
                  <a:lnTo>
                    <a:pt x="185" y="0"/>
                  </a:lnTo>
                  <a:lnTo>
                    <a:pt x="492" y="0"/>
                  </a:lnTo>
                  <a:lnTo>
                    <a:pt x="492"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7" name="Freeform 11"/>
            <p:cNvSpPr>
              <a:spLocks/>
            </p:cNvSpPr>
            <p:nvPr/>
          </p:nvSpPr>
          <p:spPr bwMode="auto">
            <a:xfrm>
              <a:off x="8135938" y="3182938"/>
              <a:ext cx="487363" cy="1597025"/>
            </a:xfrm>
            <a:custGeom>
              <a:avLst/>
              <a:gdLst/>
              <a:ahLst/>
              <a:cxnLst>
                <a:cxn ang="0">
                  <a:pos x="307" y="3"/>
                </a:cxn>
                <a:cxn ang="0">
                  <a:pos x="307" y="1006"/>
                </a:cxn>
                <a:cxn ang="0">
                  <a:pos x="0" y="1006"/>
                </a:cxn>
                <a:cxn ang="0">
                  <a:pos x="0" y="3"/>
                </a:cxn>
                <a:cxn ang="0">
                  <a:pos x="0" y="0"/>
                </a:cxn>
                <a:cxn ang="0">
                  <a:pos x="307" y="0"/>
                </a:cxn>
                <a:cxn ang="0">
                  <a:pos x="307" y="3"/>
                </a:cxn>
              </a:cxnLst>
              <a:rect l="0" t="0" r="r" b="b"/>
              <a:pathLst>
                <a:path w="307" h="1006">
                  <a:moveTo>
                    <a:pt x="307" y="3"/>
                  </a:moveTo>
                  <a:lnTo>
                    <a:pt x="307" y="1006"/>
                  </a:lnTo>
                  <a:lnTo>
                    <a:pt x="0" y="1006"/>
                  </a:lnTo>
                  <a:lnTo>
                    <a:pt x="0" y="3"/>
                  </a:lnTo>
                  <a:lnTo>
                    <a:pt x="0" y="0"/>
                  </a:lnTo>
                  <a:lnTo>
                    <a:pt x="307" y="0"/>
                  </a:lnTo>
                  <a:lnTo>
                    <a:pt x="307" y="3"/>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8" name="Freeform 12"/>
            <p:cNvSpPr>
              <a:spLocks/>
            </p:cNvSpPr>
            <p:nvPr/>
          </p:nvSpPr>
          <p:spPr bwMode="auto">
            <a:xfrm>
              <a:off x="8069263" y="2806700"/>
              <a:ext cx="438150" cy="77788"/>
            </a:xfrm>
            <a:custGeom>
              <a:avLst/>
              <a:gdLst/>
              <a:ahLst/>
              <a:cxnLst>
                <a:cxn ang="0">
                  <a:pos x="276" y="0"/>
                </a:cxn>
                <a:cxn ang="0">
                  <a:pos x="227" y="49"/>
                </a:cxn>
                <a:cxn ang="0">
                  <a:pos x="0" y="49"/>
                </a:cxn>
                <a:cxn ang="0">
                  <a:pos x="45" y="0"/>
                </a:cxn>
                <a:cxn ang="0">
                  <a:pos x="276" y="0"/>
                </a:cxn>
              </a:cxnLst>
              <a:rect l="0" t="0" r="r" b="b"/>
              <a:pathLst>
                <a:path w="276" h="49">
                  <a:moveTo>
                    <a:pt x="276" y="0"/>
                  </a:moveTo>
                  <a:lnTo>
                    <a:pt x="227" y="49"/>
                  </a:lnTo>
                  <a:lnTo>
                    <a:pt x="0" y="49"/>
                  </a:lnTo>
                  <a:lnTo>
                    <a:pt x="45" y="0"/>
                  </a:lnTo>
                  <a:lnTo>
                    <a:pt x="276" y="0"/>
                  </a:lnTo>
                  <a:close/>
                </a:path>
              </a:pathLst>
            </a:custGeom>
            <a:solidFill>
              <a:srgbClr val="D2E6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9" name="Freeform 13"/>
            <p:cNvSpPr>
              <a:spLocks/>
            </p:cNvSpPr>
            <p:nvPr/>
          </p:nvSpPr>
          <p:spPr bwMode="auto">
            <a:xfrm>
              <a:off x="7885113" y="2884488"/>
              <a:ext cx="544513" cy="182563"/>
            </a:xfrm>
            <a:custGeom>
              <a:avLst/>
              <a:gdLst/>
              <a:ahLst/>
              <a:cxnLst>
                <a:cxn ang="0">
                  <a:pos x="343" y="0"/>
                </a:cxn>
                <a:cxn ang="0">
                  <a:pos x="228" y="115"/>
                </a:cxn>
                <a:cxn ang="0">
                  <a:pos x="0" y="115"/>
                </a:cxn>
                <a:cxn ang="0">
                  <a:pos x="116" y="0"/>
                </a:cxn>
                <a:cxn ang="0">
                  <a:pos x="343" y="0"/>
                </a:cxn>
              </a:cxnLst>
              <a:rect l="0" t="0" r="r" b="b"/>
              <a:pathLst>
                <a:path w="343" h="115">
                  <a:moveTo>
                    <a:pt x="343" y="0"/>
                  </a:moveTo>
                  <a:lnTo>
                    <a:pt x="228" y="115"/>
                  </a:lnTo>
                  <a:lnTo>
                    <a:pt x="0" y="115"/>
                  </a:lnTo>
                  <a:lnTo>
                    <a:pt x="116" y="0"/>
                  </a:lnTo>
                  <a:lnTo>
                    <a:pt x="343" y="0"/>
                  </a:lnTo>
                  <a:close/>
                </a:path>
              </a:pathLst>
            </a:custGeom>
            <a:solidFill>
              <a:srgbClr val="FDFAD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0" name="Freeform 14"/>
            <p:cNvSpPr>
              <a:spLocks/>
            </p:cNvSpPr>
            <p:nvPr/>
          </p:nvSpPr>
          <p:spPr bwMode="auto">
            <a:xfrm>
              <a:off x="7586663" y="3067050"/>
              <a:ext cx="660400" cy="115888"/>
            </a:xfrm>
            <a:custGeom>
              <a:avLst/>
              <a:gdLst/>
              <a:ahLst/>
              <a:cxnLst>
                <a:cxn ang="0">
                  <a:pos x="416" y="0"/>
                </a:cxn>
                <a:cxn ang="0">
                  <a:pos x="346" y="73"/>
                </a:cxn>
                <a:cxn ang="0">
                  <a:pos x="0" y="73"/>
                </a:cxn>
                <a:cxn ang="0">
                  <a:pos x="73" y="0"/>
                </a:cxn>
                <a:cxn ang="0">
                  <a:pos x="73" y="0"/>
                </a:cxn>
                <a:cxn ang="0">
                  <a:pos x="188" y="0"/>
                </a:cxn>
                <a:cxn ang="0">
                  <a:pos x="416" y="0"/>
                </a:cxn>
              </a:cxnLst>
              <a:rect l="0" t="0" r="r" b="b"/>
              <a:pathLst>
                <a:path w="416" h="73">
                  <a:moveTo>
                    <a:pt x="416" y="0"/>
                  </a:moveTo>
                  <a:lnTo>
                    <a:pt x="346" y="73"/>
                  </a:lnTo>
                  <a:lnTo>
                    <a:pt x="0" y="73"/>
                  </a:lnTo>
                  <a:lnTo>
                    <a:pt x="73" y="0"/>
                  </a:lnTo>
                  <a:lnTo>
                    <a:pt x="73" y="0"/>
                  </a:lnTo>
                  <a:lnTo>
                    <a:pt x="188" y="0"/>
                  </a:lnTo>
                  <a:lnTo>
                    <a:pt x="416" y="0"/>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1" name="Freeform 15"/>
            <p:cNvSpPr>
              <a:spLocks/>
            </p:cNvSpPr>
            <p:nvPr/>
          </p:nvSpPr>
          <p:spPr bwMode="auto">
            <a:xfrm>
              <a:off x="7702550" y="2806700"/>
              <a:ext cx="438150" cy="260350"/>
            </a:xfrm>
            <a:custGeom>
              <a:avLst/>
              <a:gdLst/>
              <a:ahLst/>
              <a:cxnLst>
                <a:cxn ang="0">
                  <a:pos x="231" y="49"/>
                </a:cxn>
                <a:cxn ang="0">
                  <a:pos x="115" y="164"/>
                </a:cxn>
                <a:cxn ang="0">
                  <a:pos x="0" y="164"/>
                </a:cxn>
                <a:cxn ang="0">
                  <a:pos x="0" y="164"/>
                </a:cxn>
                <a:cxn ang="0">
                  <a:pos x="161" y="0"/>
                </a:cxn>
                <a:cxn ang="0">
                  <a:pos x="276" y="0"/>
                </a:cxn>
                <a:cxn ang="0">
                  <a:pos x="231" y="49"/>
                </a:cxn>
              </a:cxnLst>
              <a:rect l="0" t="0" r="r" b="b"/>
              <a:pathLst>
                <a:path w="276" h="164">
                  <a:moveTo>
                    <a:pt x="231" y="49"/>
                  </a:moveTo>
                  <a:lnTo>
                    <a:pt x="115" y="164"/>
                  </a:lnTo>
                  <a:lnTo>
                    <a:pt x="0" y="164"/>
                  </a:lnTo>
                  <a:lnTo>
                    <a:pt x="0" y="164"/>
                  </a:lnTo>
                  <a:lnTo>
                    <a:pt x="161" y="0"/>
                  </a:lnTo>
                  <a:lnTo>
                    <a:pt x="276" y="0"/>
                  </a:lnTo>
                  <a:lnTo>
                    <a:pt x="231" y="49"/>
                  </a:lnTo>
                  <a:close/>
                </a:path>
              </a:pathLst>
            </a:custGeom>
            <a:solidFill>
              <a:srgbClr val="D5EDE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2" name="Freeform 16"/>
            <p:cNvSpPr>
              <a:spLocks/>
            </p:cNvSpPr>
            <p:nvPr/>
          </p:nvSpPr>
          <p:spPr bwMode="auto">
            <a:xfrm>
              <a:off x="7586663" y="3182938"/>
              <a:ext cx="549275" cy="1597025"/>
            </a:xfrm>
            <a:custGeom>
              <a:avLst/>
              <a:gdLst/>
              <a:ahLst/>
              <a:cxnLst>
                <a:cxn ang="0">
                  <a:pos x="346" y="3"/>
                </a:cxn>
                <a:cxn ang="0">
                  <a:pos x="346" y="1006"/>
                </a:cxn>
                <a:cxn ang="0">
                  <a:pos x="0" y="1006"/>
                </a:cxn>
                <a:cxn ang="0">
                  <a:pos x="0" y="0"/>
                </a:cxn>
                <a:cxn ang="0">
                  <a:pos x="346" y="0"/>
                </a:cxn>
                <a:cxn ang="0">
                  <a:pos x="346" y="0"/>
                </a:cxn>
                <a:cxn ang="0">
                  <a:pos x="346" y="3"/>
                </a:cxn>
              </a:cxnLst>
              <a:rect l="0" t="0" r="r" b="b"/>
              <a:pathLst>
                <a:path w="346" h="1006">
                  <a:moveTo>
                    <a:pt x="346" y="3"/>
                  </a:moveTo>
                  <a:lnTo>
                    <a:pt x="346" y="1006"/>
                  </a:lnTo>
                  <a:lnTo>
                    <a:pt x="0" y="1006"/>
                  </a:lnTo>
                  <a:lnTo>
                    <a:pt x="0" y="0"/>
                  </a:lnTo>
                  <a:lnTo>
                    <a:pt x="346" y="0"/>
                  </a:lnTo>
                  <a:lnTo>
                    <a:pt x="346" y="0"/>
                  </a:lnTo>
                  <a:lnTo>
                    <a:pt x="346" y="3"/>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3" name="Freeform 17"/>
            <p:cNvSpPr>
              <a:spLocks/>
            </p:cNvSpPr>
            <p:nvPr/>
          </p:nvSpPr>
          <p:spPr bwMode="auto">
            <a:xfrm>
              <a:off x="7586663" y="2806700"/>
              <a:ext cx="1408113" cy="1973263"/>
            </a:xfrm>
            <a:custGeom>
              <a:avLst/>
              <a:gdLst/>
              <a:ahLst/>
              <a:cxnLst>
                <a:cxn ang="0">
                  <a:pos x="349" y="0"/>
                </a:cxn>
                <a:cxn ang="0">
                  <a:pos x="234" y="0"/>
                </a:cxn>
                <a:cxn ang="0">
                  <a:pos x="73" y="164"/>
                </a:cxn>
                <a:cxn ang="0">
                  <a:pos x="0" y="237"/>
                </a:cxn>
                <a:cxn ang="0">
                  <a:pos x="0" y="1243"/>
                </a:cxn>
                <a:cxn ang="0">
                  <a:pos x="346" y="1243"/>
                </a:cxn>
                <a:cxn ang="0">
                  <a:pos x="653" y="1243"/>
                </a:cxn>
                <a:cxn ang="0">
                  <a:pos x="838" y="1054"/>
                </a:cxn>
                <a:cxn ang="0">
                  <a:pos x="887" y="1006"/>
                </a:cxn>
                <a:cxn ang="0">
                  <a:pos x="887" y="0"/>
                </a:cxn>
                <a:cxn ang="0">
                  <a:pos x="580" y="0"/>
                </a:cxn>
                <a:cxn ang="0">
                  <a:pos x="349" y="0"/>
                </a:cxn>
              </a:cxnLst>
              <a:rect l="0" t="0" r="r" b="b"/>
              <a:pathLst>
                <a:path w="887" h="1243">
                  <a:moveTo>
                    <a:pt x="349" y="0"/>
                  </a:moveTo>
                  <a:lnTo>
                    <a:pt x="234" y="0"/>
                  </a:lnTo>
                  <a:lnTo>
                    <a:pt x="73" y="164"/>
                  </a:lnTo>
                  <a:lnTo>
                    <a:pt x="0" y="237"/>
                  </a:lnTo>
                  <a:lnTo>
                    <a:pt x="0" y="1243"/>
                  </a:lnTo>
                  <a:lnTo>
                    <a:pt x="346" y="1243"/>
                  </a:lnTo>
                  <a:lnTo>
                    <a:pt x="653" y="1243"/>
                  </a:lnTo>
                  <a:lnTo>
                    <a:pt x="838" y="1054"/>
                  </a:lnTo>
                  <a:lnTo>
                    <a:pt x="887" y="1006"/>
                  </a:lnTo>
                  <a:lnTo>
                    <a:pt x="887" y="0"/>
                  </a:lnTo>
                  <a:lnTo>
                    <a:pt x="580" y="0"/>
                  </a:lnTo>
                  <a:lnTo>
                    <a:pt x="349" y="0"/>
                  </a:lnTo>
                  <a:close/>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4" name="Freeform 18"/>
            <p:cNvSpPr>
              <a:spLocks/>
            </p:cNvSpPr>
            <p:nvPr/>
          </p:nvSpPr>
          <p:spPr bwMode="auto">
            <a:xfrm>
              <a:off x="7586663" y="2806700"/>
              <a:ext cx="1408113" cy="376238"/>
            </a:xfrm>
            <a:custGeom>
              <a:avLst/>
              <a:gdLst/>
              <a:ahLst/>
              <a:cxnLst>
                <a:cxn ang="0">
                  <a:pos x="887" y="0"/>
                </a:cxn>
                <a:cxn ang="0">
                  <a:pos x="838" y="49"/>
                </a:cxn>
                <a:cxn ang="0">
                  <a:pos x="838" y="49"/>
                </a:cxn>
                <a:cxn ang="0">
                  <a:pos x="653" y="237"/>
                </a:cxn>
                <a:cxn ang="0">
                  <a:pos x="346" y="237"/>
                </a:cxn>
                <a:cxn ang="0">
                  <a:pos x="346" y="237"/>
                </a:cxn>
                <a:cxn ang="0">
                  <a:pos x="0" y="237"/>
                </a:cxn>
              </a:cxnLst>
              <a:rect l="0" t="0" r="r" b="b"/>
              <a:pathLst>
                <a:path w="887" h="237">
                  <a:moveTo>
                    <a:pt x="887" y="0"/>
                  </a:moveTo>
                  <a:lnTo>
                    <a:pt x="838" y="49"/>
                  </a:lnTo>
                  <a:lnTo>
                    <a:pt x="838" y="49"/>
                  </a:lnTo>
                  <a:lnTo>
                    <a:pt x="653" y="237"/>
                  </a:lnTo>
                  <a:lnTo>
                    <a:pt x="346" y="237"/>
                  </a:lnTo>
                  <a:lnTo>
                    <a:pt x="346" y="237"/>
                  </a:lnTo>
                  <a:lnTo>
                    <a:pt x="0" y="23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5" name="Freeform 19"/>
            <p:cNvSpPr>
              <a:spLocks/>
            </p:cNvSpPr>
            <p:nvPr/>
          </p:nvSpPr>
          <p:spPr bwMode="auto">
            <a:xfrm>
              <a:off x="7702550" y="3067050"/>
              <a:ext cx="544513" cy="1588"/>
            </a:xfrm>
            <a:custGeom>
              <a:avLst/>
              <a:gdLst/>
              <a:ahLst/>
              <a:cxnLst>
                <a:cxn ang="0">
                  <a:pos x="343" y="0"/>
                </a:cxn>
                <a:cxn ang="0">
                  <a:pos x="115" y="0"/>
                </a:cxn>
                <a:cxn ang="0">
                  <a:pos x="0" y="0"/>
                </a:cxn>
              </a:cxnLst>
              <a:rect l="0" t="0" r="r" b="b"/>
              <a:pathLst>
                <a:path w="343">
                  <a:moveTo>
                    <a:pt x="343" y="0"/>
                  </a:moveTo>
                  <a:lnTo>
                    <a:pt x="115" y="0"/>
                  </a:lnTo>
                  <a:lnTo>
                    <a:pt x="0" y="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6" name="Freeform 20"/>
            <p:cNvSpPr>
              <a:spLocks/>
            </p:cNvSpPr>
            <p:nvPr/>
          </p:nvSpPr>
          <p:spPr bwMode="auto">
            <a:xfrm>
              <a:off x="8064500" y="2884488"/>
              <a:ext cx="857250" cy="1588"/>
            </a:xfrm>
            <a:custGeom>
              <a:avLst/>
              <a:gdLst/>
              <a:ahLst/>
              <a:cxnLst>
                <a:cxn ang="0">
                  <a:pos x="540" y="0"/>
                </a:cxn>
                <a:cxn ang="0">
                  <a:pos x="537" y="0"/>
                </a:cxn>
                <a:cxn ang="0">
                  <a:pos x="230" y="0"/>
                </a:cxn>
                <a:cxn ang="0">
                  <a:pos x="3" y="0"/>
                </a:cxn>
                <a:cxn ang="0">
                  <a:pos x="0" y="0"/>
                </a:cxn>
              </a:cxnLst>
              <a:rect l="0" t="0" r="r" b="b"/>
              <a:pathLst>
                <a:path w="540">
                  <a:moveTo>
                    <a:pt x="540" y="0"/>
                  </a:moveTo>
                  <a:lnTo>
                    <a:pt x="537" y="0"/>
                  </a:lnTo>
                  <a:lnTo>
                    <a:pt x="230" y="0"/>
                  </a:lnTo>
                  <a:lnTo>
                    <a:pt x="3" y="0"/>
                  </a:lnTo>
                  <a:lnTo>
                    <a:pt x="0" y="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7" name="Freeform 21"/>
            <p:cNvSpPr>
              <a:spLocks/>
            </p:cNvSpPr>
            <p:nvPr/>
          </p:nvSpPr>
          <p:spPr bwMode="auto">
            <a:xfrm>
              <a:off x="8135938" y="2806700"/>
              <a:ext cx="371475" cy="376238"/>
            </a:xfrm>
            <a:custGeom>
              <a:avLst/>
              <a:gdLst/>
              <a:ahLst/>
              <a:cxnLst>
                <a:cxn ang="0">
                  <a:pos x="234" y="0"/>
                </a:cxn>
                <a:cxn ang="0">
                  <a:pos x="185" y="49"/>
                </a:cxn>
                <a:cxn ang="0">
                  <a:pos x="70" y="164"/>
                </a:cxn>
                <a:cxn ang="0">
                  <a:pos x="0" y="237"/>
                </a:cxn>
              </a:cxnLst>
              <a:rect l="0" t="0" r="r" b="b"/>
              <a:pathLst>
                <a:path w="234" h="237">
                  <a:moveTo>
                    <a:pt x="234" y="0"/>
                  </a:moveTo>
                  <a:lnTo>
                    <a:pt x="185" y="49"/>
                  </a:lnTo>
                  <a:lnTo>
                    <a:pt x="70" y="164"/>
                  </a:lnTo>
                  <a:lnTo>
                    <a:pt x="0" y="23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8" name="Freeform 22"/>
            <p:cNvSpPr>
              <a:spLocks/>
            </p:cNvSpPr>
            <p:nvPr/>
          </p:nvSpPr>
          <p:spPr bwMode="auto">
            <a:xfrm>
              <a:off x="7885113" y="2806700"/>
              <a:ext cx="255588" cy="260350"/>
            </a:xfrm>
            <a:custGeom>
              <a:avLst/>
              <a:gdLst/>
              <a:ahLst/>
              <a:cxnLst>
                <a:cxn ang="0">
                  <a:pos x="161" y="0"/>
                </a:cxn>
                <a:cxn ang="0">
                  <a:pos x="116" y="49"/>
                </a:cxn>
                <a:cxn ang="0">
                  <a:pos x="0" y="164"/>
                </a:cxn>
              </a:cxnLst>
              <a:rect l="0" t="0" r="r" b="b"/>
              <a:pathLst>
                <a:path w="161" h="164">
                  <a:moveTo>
                    <a:pt x="161" y="0"/>
                  </a:moveTo>
                  <a:lnTo>
                    <a:pt x="116" y="49"/>
                  </a:lnTo>
                  <a:lnTo>
                    <a:pt x="0" y="164"/>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9" name="Line 23"/>
            <p:cNvSpPr>
              <a:spLocks noChangeShapeType="1"/>
            </p:cNvSpPr>
            <p:nvPr/>
          </p:nvSpPr>
          <p:spPr bwMode="auto">
            <a:xfrm>
              <a:off x="8623300" y="3187700"/>
              <a:ext cx="1588" cy="15922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0" name="Freeform 24"/>
            <p:cNvSpPr>
              <a:spLocks/>
            </p:cNvSpPr>
            <p:nvPr/>
          </p:nvSpPr>
          <p:spPr bwMode="auto">
            <a:xfrm>
              <a:off x="8916988" y="2884488"/>
              <a:ext cx="1588" cy="1590675"/>
            </a:xfrm>
            <a:custGeom>
              <a:avLst/>
              <a:gdLst/>
              <a:ahLst/>
              <a:cxnLst>
                <a:cxn ang="0">
                  <a:pos x="0" y="0"/>
                </a:cxn>
                <a:cxn ang="0">
                  <a:pos x="0" y="0"/>
                </a:cxn>
                <a:cxn ang="0">
                  <a:pos x="0" y="1002"/>
                </a:cxn>
              </a:cxnLst>
              <a:rect l="0" t="0" r="r" b="b"/>
              <a:pathLst>
                <a:path h="1002">
                  <a:moveTo>
                    <a:pt x="0" y="0"/>
                  </a:moveTo>
                  <a:lnTo>
                    <a:pt x="0" y="0"/>
                  </a:lnTo>
                  <a:lnTo>
                    <a:pt x="0" y="1002"/>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1" name="Line 25"/>
            <p:cNvSpPr>
              <a:spLocks noChangeShapeType="1"/>
            </p:cNvSpPr>
            <p:nvPr/>
          </p:nvSpPr>
          <p:spPr bwMode="auto">
            <a:xfrm>
              <a:off x="8135938" y="3187700"/>
              <a:ext cx="1588" cy="15922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2" name="Oval 26"/>
            <p:cNvSpPr>
              <a:spLocks noChangeArrowheads="1"/>
            </p:cNvSpPr>
            <p:nvPr/>
          </p:nvSpPr>
          <p:spPr bwMode="auto">
            <a:xfrm>
              <a:off x="7899400" y="2903538"/>
              <a:ext cx="68263" cy="47625"/>
            </a:xfrm>
            <a:prstGeom prst="ellipse">
              <a:avLst/>
            </a:prstGeom>
            <a:solidFill>
              <a:srgbClr val="29AAE2"/>
            </a:solidFill>
            <a:ln w="13" cap="flat">
              <a:solidFill>
                <a:srgbClr val="29AAE2"/>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3" name="Oval 27"/>
            <p:cNvSpPr>
              <a:spLocks noChangeArrowheads="1"/>
            </p:cNvSpPr>
            <p:nvPr/>
          </p:nvSpPr>
          <p:spPr bwMode="auto">
            <a:xfrm>
              <a:off x="8024813" y="3095625"/>
              <a:ext cx="68263" cy="49213"/>
            </a:xfrm>
            <a:prstGeom prst="ellipse">
              <a:avLst/>
            </a:prstGeom>
            <a:solidFill>
              <a:srgbClr val="ED1C24"/>
            </a:solidFill>
            <a:ln w="13" cap="flat">
              <a:solidFill>
                <a:srgbClr val="ED1C24"/>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4" name="Oval 28"/>
            <p:cNvSpPr>
              <a:spLocks noChangeArrowheads="1"/>
            </p:cNvSpPr>
            <p:nvPr/>
          </p:nvSpPr>
          <p:spPr bwMode="auto">
            <a:xfrm>
              <a:off x="8237538" y="2927350"/>
              <a:ext cx="66675" cy="47625"/>
            </a:xfrm>
            <a:prstGeom prst="ellipse">
              <a:avLst/>
            </a:prstGeom>
            <a:solidFill>
              <a:srgbClr val="FBB040"/>
            </a:solidFill>
            <a:ln w="13" cap="flat">
              <a:solidFill>
                <a:srgbClr val="FBB04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5" name="Oval 29"/>
            <p:cNvSpPr>
              <a:spLocks noChangeArrowheads="1"/>
            </p:cNvSpPr>
            <p:nvPr/>
          </p:nvSpPr>
          <p:spPr bwMode="auto">
            <a:xfrm>
              <a:off x="8150225" y="2820988"/>
              <a:ext cx="63500" cy="49213"/>
            </a:xfrm>
            <a:prstGeom prst="ellipse">
              <a:avLst/>
            </a:prstGeom>
            <a:solidFill>
              <a:srgbClr val="39B54A"/>
            </a:solidFill>
            <a:ln w="13" cap="flat">
              <a:solidFill>
                <a:srgbClr val="39B54A"/>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6" name="Oval 30"/>
            <p:cNvSpPr>
              <a:spLocks noChangeArrowheads="1"/>
            </p:cNvSpPr>
            <p:nvPr/>
          </p:nvSpPr>
          <p:spPr bwMode="auto">
            <a:xfrm>
              <a:off x="8512175" y="3009900"/>
              <a:ext cx="61913" cy="47625"/>
            </a:xfrm>
            <a:prstGeom prst="ellipse">
              <a:avLst/>
            </a:prstGeom>
            <a:solidFill>
              <a:srgbClr val="A97C50"/>
            </a:solidFill>
            <a:ln w="13" cap="flat">
              <a:solidFill>
                <a:srgbClr val="A97C5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7" name="Oval 31"/>
            <p:cNvSpPr>
              <a:spLocks noChangeArrowheads="1"/>
            </p:cNvSpPr>
            <p:nvPr/>
          </p:nvSpPr>
          <p:spPr bwMode="auto">
            <a:xfrm>
              <a:off x="8734425" y="2820988"/>
              <a:ext cx="61913" cy="49213"/>
            </a:xfrm>
            <a:prstGeom prst="ellipse">
              <a:avLst/>
            </a:prstGeom>
            <a:solidFill>
              <a:srgbClr val="662D91"/>
            </a:solidFill>
            <a:ln w="13" cap="flat">
              <a:solidFill>
                <a:srgbClr val="662D9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128" name="Line 32"/>
          <p:cNvSpPr>
            <a:spLocks noChangeShapeType="1"/>
          </p:cNvSpPr>
          <p:nvPr/>
        </p:nvSpPr>
        <p:spPr bwMode="auto">
          <a:xfrm>
            <a:off x="1641475" y="3636963"/>
            <a:ext cx="174625" cy="1588"/>
          </a:xfrm>
          <a:prstGeom prst="line">
            <a:avLst/>
          </a:prstGeom>
          <a:noFill/>
          <a:ln w="25"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0" name="Line 34"/>
          <p:cNvSpPr>
            <a:spLocks noChangeShapeType="1"/>
          </p:cNvSpPr>
          <p:nvPr/>
        </p:nvSpPr>
        <p:spPr bwMode="auto">
          <a:xfrm>
            <a:off x="3508375" y="3622675"/>
            <a:ext cx="182563" cy="1588"/>
          </a:xfrm>
          <a:prstGeom prst="line">
            <a:avLst/>
          </a:prstGeom>
          <a:noFill/>
          <a:ln w="25"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1" name="Freeform 35"/>
          <p:cNvSpPr>
            <a:spLocks/>
          </p:cNvSpPr>
          <p:nvPr/>
        </p:nvSpPr>
        <p:spPr bwMode="auto">
          <a:xfrm>
            <a:off x="3662363" y="3563938"/>
            <a:ext cx="95250" cy="111125"/>
          </a:xfrm>
          <a:custGeom>
            <a:avLst/>
            <a:gdLst/>
            <a:ahLst/>
            <a:cxnLst>
              <a:cxn ang="0">
                <a:pos x="20" y="12"/>
              </a:cxn>
              <a:cxn ang="0">
                <a:pos x="0" y="23"/>
              </a:cxn>
              <a:cxn ang="0">
                <a:pos x="4" y="12"/>
              </a:cxn>
              <a:cxn ang="0">
                <a:pos x="0" y="0"/>
              </a:cxn>
              <a:cxn ang="0">
                <a:pos x="20" y="12"/>
              </a:cxn>
            </a:cxnLst>
            <a:rect l="0" t="0" r="r" b="b"/>
            <a:pathLst>
              <a:path w="20" h="23">
                <a:moveTo>
                  <a:pt x="20" y="12"/>
                </a:moveTo>
                <a:cubicBezTo>
                  <a:pt x="13" y="14"/>
                  <a:pt x="5" y="19"/>
                  <a:pt x="0" y="23"/>
                </a:cubicBezTo>
                <a:cubicBezTo>
                  <a:pt x="4" y="12"/>
                  <a:pt x="4" y="12"/>
                  <a:pt x="4" y="12"/>
                </a:cubicBezTo>
                <a:cubicBezTo>
                  <a:pt x="0" y="0"/>
                  <a:pt x="0" y="0"/>
                  <a:pt x="0" y="0"/>
                </a:cubicBezTo>
                <a:cubicBezTo>
                  <a:pt x="5" y="5"/>
                  <a:pt x="13" y="9"/>
                  <a:pt x="20" y="12"/>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32" name="Line 36"/>
          <p:cNvSpPr>
            <a:spLocks noChangeShapeType="1"/>
          </p:cNvSpPr>
          <p:nvPr/>
        </p:nvSpPr>
        <p:spPr bwMode="auto">
          <a:xfrm>
            <a:off x="5378450" y="3602038"/>
            <a:ext cx="173038" cy="1588"/>
          </a:xfrm>
          <a:prstGeom prst="line">
            <a:avLst/>
          </a:prstGeom>
          <a:noFill/>
          <a:ln w="25"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4" name="Line 38"/>
          <p:cNvSpPr>
            <a:spLocks noChangeShapeType="1"/>
          </p:cNvSpPr>
          <p:nvPr/>
        </p:nvSpPr>
        <p:spPr bwMode="auto">
          <a:xfrm>
            <a:off x="7248525" y="3587750"/>
            <a:ext cx="174625" cy="1588"/>
          </a:xfrm>
          <a:prstGeom prst="line">
            <a:avLst/>
          </a:prstGeom>
          <a:noFill/>
          <a:ln w="25"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5" name="Freeform 39"/>
          <p:cNvSpPr>
            <a:spLocks/>
          </p:cNvSpPr>
          <p:nvPr/>
        </p:nvSpPr>
        <p:spPr bwMode="auto">
          <a:xfrm>
            <a:off x="7392988" y="3535363"/>
            <a:ext cx="101600" cy="106363"/>
          </a:xfrm>
          <a:custGeom>
            <a:avLst/>
            <a:gdLst/>
            <a:ahLst/>
            <a:cxnLst>
              <a:cxn ang="0">
                <a:pos x="21" y="11"/>
              </a:cxn>
              <a:cxn ang="0">
                <a:pos x="0" y="22"/>
              </a:cxn>
              <a:cxn ang="0">
                <a:pos x="4" y="11"/>
              </a:cxn>
              <a:cxn ang="0">
                <a:pos x="0" y="0"/>
              </a:cxn>
              <a:cxn ang="0">
                <a:pos x="21" y="11"/>
              </a:cxn>
            </a:cxnLst>
            <a:rect l="0" t="0" r="r" b="b"/>
            <a:pathLst>
              <a:path w="21" h="22">
                <a:moveTo>
                  <a:pt x="21" y="11"/>
                </a:moveTo>
                <a:cubicBezTo>
                  <a:pt x="14" y="14"/>
                  <a:pt x="5" y="18"/>
                  <a:pt x="0" y="22"/>
                </a:cubicBezTo>
                <a:cubicBezTo>
                  <a:pt x="4" y="11"/>
                  <a:pt x="4" y="11"/>
                  <a:pt x="4" y="11"/>
                </a:cubicBezTo>
                <a:cubicBezTo>
                  <a:pt x="0" y="0"/>
                  <a:pt x="0" y="0"/>
                  <a:pt x="0" y="0"/>
                </a:cubicBezTo>
                <a:cubicBezTo>
                  <a:pt x="5" y="4"/>
                  <a:pt x="14" y="8"/>
                  <a:pt x="21" y="11"/>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5" name="Group 236"/>
          <p:cNvGrpSpPr/>
          <p:nvPr/>
        </p:nvGrpSpPr>
        <p:grpSpPr>
          <a:xfrm>
            <a:off x="1785938" y="3246438"/>
            <a:ext cx="1655763" cy="939800"/>
            <a:chOff x="1785938" y="3246438"/>
            <a:chExt cx="1655763" cy="939800"/>
          </a:xfrm>
        </p:grpSpPr>
        <p:sp>
          <p:nvSpPr>
            <p:cNvPr id="4102" name="Line 6"/>
            <p:cNvSpPr>
              <a:spLocks noChangeShapeType="1"/>
            </p:cNvSpPr>
            <p:nvPr/>
          </p:nvSpPr>
          <p:spPr bwMode="auto">
            <a:xfrm>
              <a:off x="3440113" y="3246438"/>
              <a:ext cx="1588" cy="1588"/>
            </a:xfrm>
            <a:prstGeom prst="line">
              <a:avLst/>
            </a:prstGeom>
            <a:noFill/>
            <a:ln w="13"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9" name="Freeform 33"/>
            <p:cNvSpPr>
              <a:spLocks/>
            </p:cNvSpPr>
            <p:nvPr/>
          </p:nvSpPr>
          <p:spPr bwMode="auto">
            <a:xfrm>
              <a:off x="1785938" y="3582988"/>
              <a:ext cx="96838" cy="106363"/>
            </a:xfrm>
            <a:custGeom>
              <a:avLst/>
              <a:gdLst/>
              <a:ahLst/>
              <a:cxnLst>
                <a:cxn ang="0">
                  <a:pos x="20" y="11"/>
                </a:cxn>
                <a:cxn ang="0">
                  <a:pos x="0" y="22"/>
                </a:cxn>
                <a:cxn ang="0">
                  <a:pos x="4" y="11"/>
                </a:cxn>
                <a:cxn ang="0">
                  <a:pos x="0" y="0"/>
                </a:cxn>
                <a:cxn ang="0">
                  <a:pos x="20" y="11"/>
                </a:cxn>
              </a:cxnLst>
              <a:rect l="0" t="0" r="r" b="b"/>
              <a:pathLst>
                <a:path w="20" h="22">
                  <a:moveTo>
                    <a:pt x="20" y="11"/>
                  </a:moveTo>
                  <a:cubicBezTo>
                    <a:pt x="14" y="14"/>
                    <a:pt x="5" y="18"/>
                    <a:pt x="0" y="22"/>
                  </a:cubicBezTo>
                  <a:cubicBezTo>
                    <a:pt x="4" y="11"/>
                    <a:pt x="4" y="11"/>
                    <a:pt x="4" y="11"/>
                  </a:cubicBezTo>
                  <a:cubicBezTo>
                    <a:pt x="0" y="0"/>
                    <a:pt x="0" y="0"/>
                    <a:pt x="0" y="0"/>
                  </a:cubicBezTo>
                  <a:cubicBezTo>
                    <a:pt x="5" y="4"/>
                    <a:pt x="14" y="8"/>
                    <a:pt x="20" y="11"/>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36" name="Freeform 40"/>
            <p:cNvSpPr>
              <a:spLocks/>
            </p:cNvSpPr>
            <p:nvPr/>
          </p:nvSpPr>
          <p:spPr bwMode="auto">
            <a:xfrm>
              <a:off x="1979613" y="3265488"/>
              <a:ext cx="1408113" cy="920750"/>
            </a:xfrm>
            <a:custGeom>
              <a:avLst/>
              <a:gdLst/>
              <a:ahLst/>
              <a:cxnLst>
                <a:cxn ang="0">
                  <a:pos x="234" y="0"/>
                </a:cxn>
                <a:cxn ang="0">
                  <a:pos x="0" y="240"/>
                </a:cxn>
                <a:cxn ang="0">
                  <a:pos x="0" y="580"/>
                </a:cxn>
                <a:cxn ang="0">
                  <a:pos x="653" y="580"/>
                </a:cxn>
                <a:cxn ang="0">
                  <a:pos x="887" y="343"/>
                </a:cxn>
                <a:cxn ang="0">
                  <a:pos x="887" y="0"/>
                </a:cxn>
                <a:cxn ang="0">
                  <a:pos x="234" y="0"/>
                </a:cxn>
              </a:cxnLst>
              <a:rect l="0" t="0" r="r" b="b"/>
              <a:pathLst>
                <a:path w="887" h="580">
                  <a:moveTo>
                    <a:pt x="234" y="0"/>
                  </a:moveTo>
                  <a:lnTo>
                    <a:pt x="0" y="240"/>
                  </a:lnTo>
                  <a:lnTo>
                    <a:pt x="0" y="580"/>
                  </a:lnTo>
                  <a:lnTo>
                    <a:pt x="653" y="580"/>
                  </a:lnTo>
                  <a:lnTo>
                    <a:pt x="887" y="343"/>
                  </a:lnTo>
                  <a:lnTo>
                    <a:pt x="887" y="0"/>
                  </a:lnTo>
                  <a:lnTo>
                    <a:pt x="234"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7" name="Freeform 41"/>
            <p:cNvSpPr>
              <a:spLocks/>
            </p:cNvSpPr>
            <p:nvPr/>
          </p:nvSpPr>
          <p:spPr bwMode="auto">
            <a:xfrm>
              <a:off x="1979613" y="3265488"/>
              <a:ext cx="1408113" cy="381000"/>
            </a:xfrm>
            <a:custGeom>
              <a:avLst/>
              <a:gdLst/>
              <a:ahLst/>
              <a:cxnLst>
                <a:cxn ang="0">
                  <a:pos x="887" y="0"/>
                </a:cxn>
                <a:cxn ang="0">
                  <a:pos x="653" y="240"/>
                </a:cxn>
                <a:cxn ang="0">
                  <a:pos x="0" y="240"/>
                </a:cxn>
              </a:cxnLst>
              <a:rect l="0" t="0" r="r" b="b"/>
              <a:pathLst>
                <a:path w="887" h="240">
                  <a:moveTo>
                    <a:pt x="887" y="0"/>
                  </a:moveTo>
                  <a:lnTo>
                    <a:pt x="653" y="240"/>
                  </a:lnTo>
                  <a:lnTo>
                    <a:pt x="0" y="24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8" name="Freeform 42"/>
            <p:cNvSpPr>
              <a:spLocks/>
            </p:cNvSpPr>
            <p:nvPr/>
          </p:nvSpPr>
          <p:spPr bwMode="auto">
            <a:xfrm>
              <a:off x="1979613" y="3376613"/>
              <a:ext cx="1408113" cy="376238"/>
            </a:xfrm>
            <a:custGeom>
              <a:avLst/>
              <a:gdLst/>
              <a:ahLst/>
              <a:cxnLst>
                <a:cxn ang="0">
                  <a:pos x="887" y="0"/>
                </a:cxn>
                <a:cxn ang="0">
                  <a:pos x="653" y="237"/>
                </a:cxn>
                <a:cxn ang="0">
                  <a:pos x="0" y="237"/>
                </a:cxn>
              </a:cxnLst>
              <a:rect l="0" t="0" r="r" b="b"/>
              <a:pathLst>
                <a:path w="887" h="237">
                  <a:moveTo>
                    <a:pt x="887" y="0"/>
                  </a:moveTo>
                  <a:lnTo>
                    <a:pt x="653" y="237"/>
                  </a:lnTo>
                  <a:lnTo>
                    <a:pt x="0" y="23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9" name="Freeform 43"/>
            <p:cNvSpPr>
              <a:spLocks/>
            </p:cNvSpPr>
            <p:nvPr/>
          </p:nvSpPr>
          <p:spPr bwMode="auto">
            <a:xfrm>
              <a:off x="1979613" y="3481388"/>
              <a:ext cx="1408113" cy="381000"/>
            </a:xfrm>
            <a:custGeom>
              <a:avLst/>
              <a:gdLst/>
              <a:ahLst/>
              <a:cxnLst>
                <a:cxn ang="0">
                  <a:pos x="887" y="0"/>
                </a:cxn>
                <a:cxn ang="0">
                  <a:pos x="653" y="240"/>
                </a:cxn>
                <a:cxn ang="0">
                  <a:pos x="0" y="240"/>
                </a:cxn>
              </a:cxnLst>
              <a:rect l="0" t="0" r="r" b="b"/>
              <a:pathLst>
                <a:path w="887" h="240">
                  <a:moveTo>
                    <a:pt x="887" y="0"/>
                  </a:moveTo>
                  <a:lnTo>
                    <a:pt x="653" y="240"/>
                  </a:lnTo>
                  <a:lnTo>
                    <a:pt x="0" y="24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40" name="Freeform 44"/>
            <p:cNvSpPr>
              <a:spLocks/>
            </p:cNvSpPr>
            <p:nvPr/>
          </p:nvSpPr>
          <p:spPr bwMode="auto">
            <a:xfrm>
              <a:off x="1979613" y="3592513"/>
              <a:ext cx="1408113" cy="376238"/>
            </a:xfrm>
            <a:custGeom>
              <a:avLst/>
              <a:gdLst/>
              <a:ahLst/>
              <a:cxnLst>
                <a:cxn ang="0">
                  <a:pos x="887" y="0"/>
                </a:cxn>
                <a:cxn ang="0">
                  <a:pos x="653" y="237"/>
                </a:cxn>
                <a:cxn ang="0">
                  <a:pos x="0" y="237"/>
                </a:cxn>
              </a:cxnLst>
              <a:rect l="0" t="0" r="r" b="b"/>
              <a:pathLst>
                <a:path w="887" h="237">
                  <a:moveTo>
                    <a:pt x="887" y="0"/>
                  </a:moveTo>
                  <a:lnTo>
                    <a:pt x="653" y="237"/>
                  </a:lnTo>
                  <a:lnTo>
                    <a:pt x="0" y="23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41" name="Freeform 45"/>
            <p:cNvSpPr>
              <a:spLocks/>
            </p:cNvSpPr>
            <p:nvPr/>
          </p:nvSpPr>
          <p:spPr bwMode="auto">
            <a:xfrm>
              <a:off x="1979613" y="3698875"/>
              <a:ext cx="1408113" cy="381000"/>
            </a:xfrm>
            <a:custGeom>
              <a:avLst/>
              <a:gdLst/>
              <a:ahLst/>
              <a:cxnLst>
                <a:cxn ang="0">
                  <a:pos x="887" y="0"/>
                </a:cxn>
                <a:cxn ang="0">
                  <a:pos x="653" y="240"/>
                </a:cxn>
                <a:cxn ang="0">
                  <a:pos x="0" y="240"/>
                </a:cxn>
              </a:cxnLst>
              <a:rect l="0" t="0" r="r" b="b"/>
              <a:pathLst>
                <a:path w="887" h="240">
                  <a:moveTo>
                    <a:pt x="887" y="0"/>
                  </a:moveTo>
                  <a:lnTo>
                    <a:pt x="653" y="240"/>
                  </a:lnTo>
                  <a:lnTo>
                    <a:pt x="0" y="24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42" name="Line 46"/>
            <p:cNvSpPr>
              <a:spLocks noChangeShapeType="1"/>
            </p:cNvSpPr>
            <p:nvPr/>
          </p:nvSpPr>
          <p:spPr bwMode="auto">
            <a:xfrm>
              <a:off x="3016250" y="3646488"/>
              <a:ext cx="1588" cy="539750"/>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6" name="Group 238"/>
          <p:cNvGrpSpPr/>
          <p:nvPr/>
        </p:nvGrpSpPr>
        <p:grpSpPr>
          <a:xfrm>
            <a:off x="3849688" y="3265488"/>
            <a:ext cx="1403350" cy="920750"/>
            <a:chOff x="3849688" y="3265488"/>
            <a:chExt cx="1403350" cy="920750"/>
          </a:xfrm>
        </p:grpSpPr>
        <p:sp>
          <p:nvSpPr>
            <p:cNvPr id="4143" name="Freeform 47"/>
            <p:cNvSpPr>
              <a:spLocks/>
            </p:cNvSpPr>
            <p:nvPr/>
          </p:nvSpPr>
          <p:spPr bwMode="auto">
            <a:xfrm>
              <a:off x="5180013" y="3265488"/>
              <a:ext cx="73025" cy="622300"/>
            </a:xfrm>
            <a:custGeom>
              <a:avLst/>
              <a:gdLst/>
              <a:ahLst/>
              <a:cxnLst>
                <a:cxn ang="0">
                  <a:pos x="0" y="48"/>
                </a:cxn>
                <a:cxn ang="0">
                  <a:pos x="46" y="0"/>
                </a:cxn>
                <a:cxn ang="0">
                  <a:pos x="46" y="343"/>
                </a:cxn>
                <a:cxn ang="0">
                  <a:pos x="0" y="392"/>
                </a:cxn>
                <a:cxn ang="0">
                  <a:pos x="0" y="389"/>
                </a:cxn>
                <a:cxn ang="0">
                  <a:pos x="0" y="48"/>
                </a:cxn>
                <a:cxn ang="0">
                  <a:pos x="0" y="48"/>
                </a:cxn>
              </a:cxnLst>
              <a:rect l="0" t="0" r="r" b="b"/>
              <a:pathLst>
                <a:path w="46" h="392">
                  <a:moveTo>
                    <a:pt x="0" y="48"/>
                  </a:moveTo>
                  <a:lnTo>
                    <a:pt x="46" y="0"/>
                  </a:lnTo>
                  <a:lnTo>
                    <a:pt x="46" y="343"/>
                  </a:lnTo>
                  <a:lnTo>
                    <a:pt x="0" y="392"/>
                  </a:lnTo>
                  <a:lnTo>
                    <a:pt x="0" y="389"/>
                  </a:lnTo>
                  <a:lnTo>
                    <a:pt x="0" y="48"/>
                  </a:lnTo>
                  <a:lnTo>
                    <a:pt x="0" y="48"/>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4" name="Freeform 48"/>
            <p:cNvSpPr>
              <a:spLocks/>
            </p:cNvSpPr>
            <p:nvPr/>
          </p:nvSpPr>
          <p:spPr bwMode="auto">
            <a:xfrm>
              <a:off x="4689475" y="3265488"/>
              <a:ext cx="563563" cy="76200"/>
            </a:xfrm>
            <a:custGeom>
              <a:avLst/>
              <a:gdLst/>
              <a:ahLst/>
              <a:cxnLst>
                <a:cxn ang="0">
                  <a:pos x="355" y="0"/>
                </a:cxn>
                <a:cxn ang="0">
                  <a:pos x="309" y="48"/>
                </a:cxn>
                <a:cxn ang="0">
                  <a:pos x="0" y="48"/>
                </a:cxn>
                <a:cxn ang="0">
                  <a:pos x="48" y="0"/>
                </a:cxn>
                <a:cxn ang="0">
                  <a:pos x="355" y="0"/>
                </a:cxn>
              </a:cxnLst>
              <a:rect l="0" t="0" r="r" b="b"/>
              <a:pathLst>
                <a:path w="355" h="48">
                  <a:moveTo>
                    <a:pt x="355" y="0"/>
                  </a:moveTo>
                  <a:lnTo>
                    <a:pt x="309" y="48"/>
                  </a:lnTo>
                  <a:lnTo>
                    <a:pt x="0" y="48"/>
                  </a:lnTo>
                  <a:lnTo>
                    <a:pt x="48" y="0"/>
                  </a:lnTo>
                  <a:lnTo>
                    <a:pt x="355" y="0"/>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5" name="Freeform 49"/>
            <p:cNvSpPr>
              <a:spLocks/>
            </p:cNvSpPr>
            <p:nvPr/>
          </p:nvSpPr>
          <p:spPr bwMode="auto">
            <a:xfrm>
              <a:off x="4881563" y="3341688"/>
              <a:ext cx="298450" cy="844550"/>
            </a:xfrm>
            <a:custGeom>
              <a:avLst/>
              <a:gdLst/>
              <a:ahLst/>
              <a:cxnLst>
                <a:cxn ang="0">
                  <a:pos x="188" y="344"/>
                </a:cxn>
                <a:cxn ang="0">
                  <a:pos x="0" y="532"/>
                </a:cxn>
                <a:cxn ang="0">
                  <a:pos x="0" y="192"/>
                </a:cxn>
                <a:cxn ang="0">
                  <a:pos x="0" y="192"/>
                </a:cxn>
                <a:cxn ang="0">
                  <a:pos x="188" y="0"/>
                </a:cxn>
                <a:cxn ang="0">
                  <a:pos x="188" y="341"/>
                </a:cxn>
                <a:cxn ang="0">
                  <a:pos x="188" y="344"/>
                </a:cxn>
              </a:cxnLst>
              <a:rect l="0" t="0" r="r" b="b"/>
              <a:pathLst>
                <a:path w="188" h="532">
                  <a:moveTo>
                    <a:pt x="188" y="344"/>
                  </a:moveTo>
                  <a:lnTo>
                    <a:pt x="0" y="532"/>
                  </a:lnTo>
                  <a:lnTo>
                    <a:pt x="0" y="192"/>
                  </a:lnTo>
                  <a:lnTo>
                    <a:pt x="0" y="192"/>
                  </a:lnTo>
                  <a:lnTo>
                    <a:pt x="188" y="0"/>
                  </a:lnTo>
                  <a:lnTo>
                    <a:pt x="188" y="341"/>
                  </a:lnTo>
                  <a:lnTo>
                    <a:pt x="188" y="344"/>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6" name="Freeform 50"/>
            <p:cNvSpPr>
              <a:spLocks/>
            </p:cNvSpPr>
            <p:nvPr/>
          </p:nvSpPr>
          <p:spPr bwMode="auto">
            <a:xfrm>
              <a:off x="4394200" y="3341688"/>
              <a:ext cx="785813" cy="304800"/>
            </a:xfrm>
            <a:custGeom>
              <a:avLst/>
              <a:gdLst/>
              <a:ahLst/>
              <a:cxnLst>
                <a:cxn ang="0">
                  <a:pos x="495" y="0"/>
                </a:cxn>
                <a:cxn ang="0">
                  <a:pos x="307" y="192"/>
                </a:cxn>
                <a:cxn ang="0">
                  <a:pos x="0" y="192"/>
                </a:cxn>
                <a:cxn ang="0">
                  <a:pos x="0" y="192"/>
                </a:cxn>
                <a:cxn ang="0">
                  <a:pos x="73" y="119"/>
                </a:cxn>
                <a:cxn ang="0">
                  <a:pos x="186" y="0"/>
                </a:cxn>
                <a:cxn ang="0">
                  <a:pos x="495" y="0"/>
                </a:cxn>
                <a:cxn ang="0">
                  <a:pos x="495" y="0"/>
                </a:cxn>
              </a:cxnLst>
              <a:rect l="0" t="0" r="r" b="b"/>
              <a:pathLst>
                <a:path w="495" h="192">
                  <a:moveTo>
                    <a:pt x="495" y="0"/>
                  </a:moveTo>
                  <a:lnTo>
                    <a:pt x="307" y="192"/>
                  </a:lnTo>
                  <a:lnTo>
                    <a:pt x="0" y="192"/>
                  </a:lnTo>
                  <a:lnTo>
                    <a:pt x="0" y="192"/>
                  </a:lnTo>
                  <a:lnTo>
                    <a:pt x="73" y="119"/>
                  </a:lnTo>
                  <a:lnTo>
                    <a:pt x="186" y="0"/>
                  </a:lnTo>
                  <a:lnTo>
                    <a:pt x="495" y="0"/>
                  </a:lnTo>
                  <a:lnTo>
                    <a:pt x="495"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7" name="Freeform 51"/>
            <p:cNvSpPr>
              <a:spLocks/>
            </p:cNvSpPr>
            <p:nvPr/>
          </p:nvSpPr>
          <p:spPr bwMode="auto">
            <a:xfrm>
              <a:off x="4394200" y="3646488"/>
              <a:ext cx="487363" cy="539750"/>
            </a:xfrm>
            <a:custGeom>
              <a:avLst/>
              <a:gdLst/>
              <a:ahLst/>
              <a:cxnLst>
                <a:cxn ang="0">
                  <a:pos x="307" y="0"/>
                </a:cxn>
                <a:cxn ang="0">
                  <a:pos x="307" y="340"/>
                </a:cxn>
                <a:cxn ang="0">
                  <a:pos x="0" y="340"/>
                </a:cxn>
                <a:cxn ang="0">
                  <a:pos x="0" y="0"/>
                </a:cxn>
                <a:cxn ang="0">
                  <a:pos x="0" y="0"/>
                </a:cxn>
                <a:cxn ang="0">
                  <a:pos x="307" y="0"/>
                </a:cxn>
                <a:cxn ang="0">
                  <a:pos x="307" y="0"/>
                </a:cxn>
              </a:cxnLst>
              <a:rect l="0" t="0" r="r" b="b"/>
              <a:pathLst>
                <a:path w="307" h="340">
                  <a:moveTo>
                    <a:pt x="307" y="0"/>
                  </a:moveTo>
                  <a:lnTo>
                    <a:pt x="307" y="340"/>
                  </a:lnTo>
                  <a:lnTo>
                    <a:pt x="0" y="340"/>
                  </a:lnTo>
                  <a:lnTo>
                    <a:pt x="0" y="0"/>
                  </a:lnTo>
                  <a:lnTo>
                    <a:pt x="0" y="0"/>
                  </a:lnTo>
                  <a:lnTo>
                    <a:pt x="307" y="0"/>
                  </a:lnTo>
                  <a:lnTo>
                    <a:pt x="307"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8" name="Freeform 52"/>
            <p:cNvSpPr>
              <a:spLocks/>
            </p:cNvSpPr>
            <p:nvPr/>
          </p:nvSpPr>
          <p:spPr bwMode="auto">
            <a:xfrm>
              <a:off x="4327525" y="3265488"/>
              <a:ext cx="438150" cy="76200"/>
            </a:xfrm>
            <a:custGeom>
              <a:avLst/>
              <a:gdLst/>
              <a:ahLst/>
              <a:cxnLst>
                <a:cxn ang="0">
                  <a:pos x="276" y="0"/>
                </a:cxn>
                <a:cxn ang="0">
                  <a:pos x="228" y="48"/>
                </a:cxn>
                <a:cxn ang="0">
                  <a:pos x="0" y="48"/>
                </a:cxn>
                <a:cxn ang="0">
                  <a:pos x="48" y="0"/>
                </a:cxn>
                <a:cxn ang="0">
                  <a:pos x="276" y="0"/>
                </a:cxn>
              </a:cxnLst>
              <a:rect l="0" t="0" r="r" b="b"/>
              <a:pathLst>
                <a:path w="276" h="48">
                  <a:moveTo>
                    <a:pt x="276" y="0"/>
                  </a:moveTo>
                  <a:lnTo>
                    <a:pt x="228" y="48"/>
                  </a:lnTo>
                  <a:lnTo>
                    <a:pt x="0" y="48"/>
                  </a:lnTo>
                  <a:lnTo>
                    <a:pt x="48" y="0"/>
                  </a:lnTo>
                  <a:lnTo>
                    <a:pt x="276" y="0"/>
                  </a:lnTo>
                  <a:close/>
                </a:path>
              </a:pathLst>
            </a:custGeom>
            <a:solidFill>
              <a:srgbClr val="D2E6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9" name="Freeform 53"/>
            <p:cNvSpPr>
              <a:spLocks/>
            </p:cNvSpPr>
            <p:nvPr/>
          </p:nvSpPr>
          <p:spPr bwMode="auto">
            <a:xfrm>
              <a:off x="4143375" y="3341688"/>
              <a:ext cx="546100" cy="188913"/>
            </a:xfrm>
            <a:custGeom>
              <a:avLst/>
              <a:gdLst/>
              <a:ahLst/>
              <a:cxnLst>
                <a:cxn ang="0">
                  <a:pos x="344" y="0"/>
                </a:cxn>
                <a:cxn ang="0">
                  <a:pos x="231" y="119"/>
                </a:cxn>
                <a:cxn ang="0">
                  <a:pos x="0" y="119"/>
                </a:cxn>
                <a:cxn ang="0">
                  <a:pos x="116" y="0"/>
                </a:cxn>
                <a:cxn ang="0">
                  <a:pos x="344" y="0"/>
                </a:cxn>
              </a:cxnLst>
              <a:rect l="0" t="0" r="r" b="b"/>
              <a:pathLst>
                <a:path w="344" h="119">
                  <a:moveTo>
                    <a:pt x="344" y="0"/>
                  </a:moveTo>
                  <a:lnTo>
                    <a:pt x="231" y="119"/>
                  </a:lnTo>
                  <a:lnTo>
                    <a:pt x="0" y="119"/>
                  </a:lnTo>
                  <a:lnTo>
                    <a:pt x="116" y="0"/>
                  </a:lnTo>
                  <a:lnTo>
                    <a:pt x="344" y="0"/>
                  </a:lnTo>
                  <a:close/>
                </a:path>
              </a:pathLst>
            </a:custGeom>
            <a:solidFill>
              <a:srgbClr val="FDFAD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0" name="Freeform 54"/>
            <p:cNvSpPr>
              <a:spLocks/>
            </p:cNvSpPr>
            <p:nvPr/>
          </p:nvSpPr>
          <p:spPr bwMode="auto">
            <a:xfrm>
              <a:off x="3849688" y="3525838"/>
              <a:ext cx="660400" cy="120650"/>
            </a:xfrm>
            <a:custGeom>
              <a:avLst/>
              <a:gdLst/>
              <a:ahLst/>
              <a:cxnLst>
                <a:cxn ang="0">
                  <a:pos x="416" y="3"/>
                </a:cxn>
                <a:cxn ang="0">
                  <a:pos x="343" y="76"/>
                </a:cxn>
                <a:cxn ang="0">
                  <a:pos x="0" y="76"/>
                </a:cxn>
                <a:cxn ang="0">
                  <a:pos x="70" y="0"/>
                </a:cxn>
                <a:cxn ang="0">
                  <a:pos x="73" y="3"/>
                </a:cxn>
                <a:cxn ang="0">
                  <a:pos x="185" y="3"/>
                </a:cxn>
                <a:cxn ang="0">
                  <a:pos x="416" y="3"/>
                </a:cxn>
              </a:cxnLst>
              <a:rect l="0" t="0" r="r" b="b"/>
              <a:pathLst>
                <a:path w="416" h="76">
                  <a:moveTo>
                    <a:pt x="416" y="3"/>
                  </a:moveTo>
                  <a:lnTo>
                    <a:pt x="343" y="76"/>
                  </a:lnTo>
                  <a:lnTo>
                    <a:pt x="0" y="76"/>
                  </a:lnTo>
                  <a:lnTo>
                    <a:pt x="70" y="0"/>
                  </a:lnTo>
                  <a:lnTo>
                    <a:pt x="73" y="3"/>
                  </a:lnTo>
                  <a:lnTo>
                    <a:pt x="185" y="3"/>
                  </a:lnTo>
                  <a:lnTo>
                    <a:pt x="416" y="3"/>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1" name="Freeform 55"/>
            <p:cNvSpPr>
              <a:spLocks/>
            </p:cNvSpPr>
            <p:nvPr/>
          </p:nvSpPr>
          <p:spPr bwMode="auto">
            <a:xfrm>
              <a:off x="3960813" y="3265488"/>
              <a:ext cx="442913" cy="265113"/>
            </a:xfrm>
            <a:custGeom>
              <a:avLst/>
              <a:gdLst/>
              <a:ahLst/>
              <a:cxnLst>
                <a:cxn ang="0">
                  <a:pos x="231" y="48"/>
                </a:cxn>
                <a:cxn ang="0">
                  <a:pos x="115" y="167"/>
                </a:cxn>
                <a:cxn ang="0">
                  <a:pos x="3" y="167"/>
                </a:cxn>
                <a:cxn ang="0">
                  <a:pos x="0" y="164"/>
                </a:cxn>
                <a:cxn ang="0">
                  <a:pos x="164" y="0"/>
                </a:cxn>
                <a:cxn ang="0">
                  <a:pos x="279" y="0"/>
                </a:cxn>
                <a:cxn ang="0">
                  <a:pos x="231" y="48"/>
                </a:cxn>
              </a:cxnLst>
              <a:rect l="0" t="0" r="r" b="b"/>
              <a:pathLst>
                <a:path w="279" h="167">
                  <a:moveTo>
                    <a:pt x="231" y="48"/>
                  </a:moveTo>
                  <a:lnTo>
                    <a:pt x="115" y="167"/>
                  </a:lnTo>
                  <a:lnTo>
                    <a:pt x="3" y="167"/>
                  </a:lnTo>
                  <a:lnTo>
                    <a:pt x="0" y="164"/>
                  </a:lnTo>
                  <a:lnTo>
                    <a:pt x="164" y="0"/>
                  </a:lnTo>
                  <a:lnTo>
                    <a:pt x="279" y="0"/>
                  </a:lnTo>
                  <a:lnTo>
                    <a:pt x="231" y="48"/>
                  </a:lnTo>
                  <a:close/>
                </a:path>
              </a:pathLst>
            </a:custGeom>
            <a:solidFill>
              <a:srgbClr val="D5EDE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2" name="Freeform 56"/>
            <p:cNvSpPr>
              <a:spLocks/>
            </p:cNvSpPr>
            <p:nvPr/>
          </p:nvSpPr>
          <p:spPr bwMode="auto">
            <a:xfrm>
              <a:off x="3849688" y="3646488"/>
              <a:ext cx="544513" cy="539750"/>
            </a:xfrm>
            <a:custGeom>
              <a:avLst/>
              <a:gdLst/>
              <a:ahLst/>
              <a:cxnLst>
                <a:cxn ang="0">
                  <a:pos x="343" y="0"/>
                </a:cxn>
                <a:cxn ang="0">
                  <a:pos x="343" y="340"/>
                </a:cxn>
                <a:cxn ang="0">
                  <a:pos x="0" y="340"/>
                </a:cxn>
                <a:cxn ang="0">
                  <a:pos x="0" y="0"/>
                </a:cxn>
                <a:cxn ang="0">
                  <a:pos x="343" y="0"/>
                </a:cxn>
                <a:cxn ang="0">
                  <a:pos x="343" y="0"/>
                </a:cxn>
                <a:cxn ang="0">
                  <a:pos x="343" y="0"/>
                </a:cxn>
              </a:cxnLst>
              <a:rect l="0" t="0" r="r" b="b"/>
              <a:pathLst>
                <a:path w="343" h="340">
                  <a:moveTo>
                    <a:pt x="343" y="0"/>
                  </a:moveTo>
                  <a:lnTo>
                    <a:pt x="343" y="340"/>
                  </a:lnTo>
                  <a:lnTo>
                    <a:pt x="0" y="340"/>
                  </a:lnTo>
                  <a:lnTo>
                    <a:pt x="0" y="0"/>
                  </a:lnTo>
                  <a:lnTo>
                    <a:pt x="343" y="0"/>
                  </a:lnTo>
                  <a:lnTo>
                    <a:pt x="343" y="0"/>
                  </a:lnTo>
                  <a:lnTo>
                    <a:pt x="343" y="0"/>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3" name="Freeform 57"/>
            <p:cNvSpPr>
              <a:spLocks/>
            </p:cNvSpPr>
            <p:nvPr/>
          </p:nvSpPr>
          <p:spPr bwMode="auto">
            <a:xfrm>
              <a:off x="3849688" y="3265488"/>
              <a:ext cx="1403350" cy="920750"/>
            </a:xfrm>
            <a:custGeom>
              <a:avLst/>
              <a:gdLst/>
              <a:ahLst/>
              <a:cxnLst>
                <a:cxn ang="0">
                  <a:pos x="349" y="0"/>
                </a:cxn>
                <a:cxn ang="0">
                  <a:pos x="234" y="0"/>
                </a:cxn>
                <a:cxn ang="0">
                  <a:pos x="70" y="164"/>
                </a:cxn>
                <a:cxn ang="0">
                  <a:pos x="0" y="240"/>
                </a:cxn>
                <a:cxn ang="0">
                  <a:pos x="0" y="580"/>
                </a:cxn>
                <a:cxn ang="0">
                  <a:pos x="343" y="580"/>
                </a:cxn>
                <a:cxn ang="0">
                  <a:pos x="650" y="580"/>
                </a:cxn>
                <a:cxn ang="0">
                  <a:pos x="838" y="392"/>
                </a:cxn>
                <a:cxn ang="0">
                  <a:pos x="884" y="343"/>
                </a:cxn>
                <a:cxn ang="0">
                  <a:pos x="884" y="0"/>
                </a:cxn>
                <a:cxn ang="0">
                  <a:pos x="577" y="0"/>
                </a:cxn>
                <a:cxn ang="0">
                  <a:pos x="349" y="0"/>
                </a:cxn>
              </a:cxnLst>
              <a:rect l="0" t="0" r="r" b="b"/>
              <a:pathLst>
                <a:path w="884" h="580">
                  <a:moveTo>
                    <a:pt x="349" y="0"/>
                  </a:moveTo>
                  <a:lnTo>
                    <a:pt x="234" y="0"/>
                  </a:lnTo>
                  <a:lnTo>
                    <a:pt x="70" y="164"/>
                  </a:lnTo>
                  <a:lnTo>
                    <a:pt x="0" y="240"/>
                  </a:lnTo>
                  <a:lnTo>
                    <a:pt x="0" y="580"/>
                  </a:lnTo>
                  <a:lnTo>
                    <a:pt x="343" y="580"/>
                  </a:lnTo>
                  <a:lnTo>
                    <a:pt x="650" y="580"/>
                  </a:lnTo>
                  <a:lnTo>
                    <a:pt x="838" y="392"/>
                  </a:lnTo>
                  <a:lnTo>
                    <a:pt x="884" y="343"/>
                  </a:lnTo>
                  <a:lnTo>
                    <a:pt x="884" y="0"/>
                  </a:lnTo>
                  <a:lnTo>
                    <a:pt x="577" y="0"/>
                  </a:lnTo>
                  <a:lnTo>
                    <a:pt x="349" y="0"/>
                  </a:lnTo>
                  <a:close/>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4" name="Freeform 58"/>
            <p:cNvSpPr>
              <a:spLocks/>
            </p:cNvSpPr>
            <p:nvPr/>
          </p:nvSpPr>
          <p:spPr bwMode="auto">
            <a:xfrm>
              <a:off x="3849688" y="3265488"/>
              <a:ext cx="1403350" cy="381000"/>
            </a:xfrm>
            <a:custGeom>
              <a:avLst/>
              <a:gdLst/>
              <a:ahLst/>
              <a:cxnLst>
                <a:cxn ang="0">
                  <a:pos x="884" y="0"/>
                </a:cxn>
                <a:cxn ang="0">
                  <a:pos x="838" y="48"/>
                </a:cxn>
                <a:cxn ang="0">
                  <a:pos x="838" y="48"/>
                </a:cxn>
                <a:cxn ang="0">
                  <a:pos x="650" y="240"/>
                </a:cxn>
                <a:cxn ang="0">
                  <a:pos x="343" y="240"/>
                </a:cxn>
                <a:cxn ang="0">
                  <a:pos x="343" y="240"/>
                </a:cxn>
                <a:cxn ang="0">
                  <a:pos x="0" y="240"/>
                </a:cxn>
              </a:cxnLst>
              <a:rect l="0" t="0" r="r" b="b"/>
              <a:pathLst>
                <a:path w="884" h="240">
                  <a:moveTo>
                    <a:pt x="884" y="0"/>
                  </a:moveTo>
                  <a:lnTo>
                    <a:pt x="838" y="48"/>
                  </a:lnTo>
                  <a:lnTo>
                    <a:pt x="838" y="48"/>
                  </a:lnTo>
                  <a:lnTo>
                    <a:pt x="650" y="240"/>
                  </a:lnTo>
                  <a:lnTo>
                    <a:pt x="343" y="240"/>
                  </a:lnTo>
                  <a:lnTo>
                    <a:pt x="343" y="240"/>
                  </a:lnTo>
                  <a:lnTo>
                    <a:pt x="0" y="24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5" name="Freeform 59"/>
            <p:cNvSpPr>
              <a:spLocks/>
            </p:cNvSpPr>
            <p:nvPr/>
          </p:nvSpPr>
          <p:spPr bwMode="auto">
            <a:xfrm>
              <a:off x="3965575" y="3530600"/>
              <a:ext cx="544513" cy="1588"/>
            </a:xfrm>
            <a:custGeom>
              <a:avLst/>
              <a:gdLst/>
              <a:ahLst/>
              <a:cxnLst>
                <a:cxn ang="0">
                  <a:pos x="343" y="0"/>
                </a:cxn>
                <a:cxn ang="0">
                  <a:pos x="112" y="0"/>
                </a:cxn>
                <a:cxn ang="0">
                  <a:pos x="0" y="0"/>
                </a:cxn>
              </a:cxnLst>
              <a:rect l="0" t="0" r="r" b="b"/>
              <a:pathLst>
                <a:path w="343">
                  <a:moveTo>
                    <a:pt x="343" y="0"/>
                  </a:moveTo>
                  <a:lnTo>
                    <a:pt x="112" y="0"/>
                  </a:lnTo>
                  <a:lnTo>
                    <a:pt x="0" y="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6" name="Freeform 60"/>
            <p:cNvSpPr>
              <a:spLocks/>
            </p:cNvSpPr>
            <p:nvPr/>
          </p:nvSpPr>
          <p:spPr bwMode="auto">
            <a:xfrm>
              <a:off x="4327525" y="3341688"/>
              <a:ext cx="852488" cy="1588"/>
            </a:xfrm>
            <a:custGeom>
              <a:avLst/>
              <a:gdLst/>
              <a:ahLst/>
              <a:cxnLst>
                <a:cxn ang="0">
                  <a:pos x="537" y="0"/>
                </a:cxn>
                <a:cxn ang="0">
                  <a:pos x="537" y="0"/>
                </a:cxn>
                <a:cxn ang="0">
                  <a:pos x="228" y="0"/>
                </a:cxn>
                <a:cxn ang="0">
                  <a:pos x="0" y="0"/>
                </a:cxn>
                <a:cxn ang="0">
                  <a:pos x="0" y="0"/>
                </a:cxn>
              </a:cxnLst>
              <a:rect l="0" t="0" r="r" b="b"/>
              <a:pathLst>
                <a:path w="537">
                  <a:moveTo>
                    <a:pt x="537" y="0"/>
                  </a:moveTo>
                  <a:lnTo>
                    <a:pt x="537" y="0"/>
                  </a:lnTo>
                  <a:lnTo>
                    <a:pt x="228" y="0"/>
                  </a:lnTo>
                  <a:lnTo>
                    <a:pt x="0" y="0"/>
                  </a:lnTo>
                  <a:lnTo>
                    <a:pt x="0" y="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7" name="Freeform 61"/>
            <p:cNvSpPr>
              <a:spLocks/>
            </p:cNvSpPr>
            <p:nvPr/>
          </p:nvSpPr>
          <p:spPr bwMode="auto">
            <a:xfrm>
              <a:off x="4394200" y="3265488"/>
              <a:ext cx="371475" cy="381000"/>
            </a:xfrm>
            <a:custGeom>
              <a:avLst/>
              <a:gdLst/>
              <a:ahLst/>
              <a:cxnLst>
                <a:cxn ang="0">
                  <a:pos x="234" y="0"/>
                </a:cxn>
                <a:cxn ang="0">
                  <a:pos x="186" y="48"/>
                </a:cxn>
                <a:cxn ang="0">
                  <a:pos x="73" y="167"/>
                </a:cxn>
                <a:cxn ang="0">
                  <a:pos x="0" y="240"/>
                </a:cxn>
              </a:cxnLst>
              <a:rect l="0" t="0" r="r" b="b"/>
              <a:pathLst>
                <a:path w="234" h="240">
                  <a:moveTo>
                    <a:pt x="234" y="0"/>
                  </a:moveTo>
                  <a:lnTo>
                    <a:pt x="186" y="48"/>
                  </a:lnTo>
                  <a:lnTo>
                    <a:pt x="73" y="167"/>
                  </a:lnTo>
                  <a:lnTo>
                    <a:pt x="0" y="24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8" name="Freeform 62"/>
            <p:cNvSpPr>
              <a:spLocks/>
            </p:cNvSpPr>
            <p:nvPr/>
          </p:nvSpPr>
          <p:spPr bwMode="auto">
            <a:xfrm>
              <a:off x="4143375" y="3265488"/>
              <a:ext cx="260350" cy="265113"/>
            </a:xfrm>
            <a:custGeom>
              <a:avLst/>
              <a:gdLst/>
              <a:ahLst/>
              <a:cxnLst>
                <a:cxn ang="0">
                  <a:pos x="164" y="0"/>
                </a:cxn>
                <a:cxn ang="0">
                  <a:pos x="116" y="48"/>
                </a:cxn>
                <a:cxn ang="0">
                  <a:pos x="0" y="167"/>
                </a:cxn>
              </a:cxnLst>
              <a:rect l="0" t="0" r="r" b="b"/>
              <a:pathLst>
                <a:path w="164" h="167">
                  <a:moveTo>
                    <a:pt x="164" y="0"/>
                  </a:moveTo>
                  <a:lnTo>
                    <a:pt x="116" y="48"/>
                  </a:lnTo>
                  <a:lnTo>
                    <a:pt x="0" y="16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9" name="Line 63"/>
            <p:cNvSpPr>
              <a:spLocks noChangeShapeType="1"/>
            </p:cNvSpPr>
            <p:nvPr/>
          </p:nvSpPr>
          <p:spPr bwMode="auto">
            <a:xfrm>
              <a:off x="4881563" y="3646488"/>
              <a:ext cx="1588" cy="539750"/>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0" name="Freeform 64"/>
            <p:cNvSpPr>
              <a:spLocks/>
            </p:cNvSpPr>
            <p:nvPr/>
          </p:nvSpPr>
          <p:spPr bwMode="auto">
            <a:xfrm>
              <a:off x="5180013" y="3341688"/>
              <a:ext cx="1588" cy="541338"/>
            </a:xfrm>
            <a:custGeom>
              <a:avLst/>
              <a:gdLst/>
              <a:ahLst/>
              <a:cxnLst>
                <a:cxn ang="0">
                  <a:pos x="0" y="0"/>
                </a:cxn>
                <a:cxn ang="0">
                  <a:pos x="0" y="0"/>
                </a:cxn>
                <a:cxn ang="0">
                  <a:pos x="0" y="341"/>
                </a:cxn>
              </a:cxnLst>
              <a:rect l="0" t="0" r="r" b="b"/>
              <a:pathLst>
                <a:path h="341">
                  <a:moveTo>
                    <a:pt x="0" y="0"/>
                  </a:moveTo>
                  <a:lnTo>
                    <a:pt x="0" y="0"/>
                  </a:lnTo>
                  <a:lnTo>
                    <a:pt x="0" y="341"/>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1" name="Line 65"/>
            <p:cNvSpPr>
              <a:spLocks noChangeShapeType="1"/>
            </p:cNvSpPr>
            <p:nvPr/>
          </p:nvSpPr>
          <p:spPr bwMode="auto">
            <a:xfrm>
              <a:off x="4394200" y="3646488"/>
              <a:ext cx="1588" cy="539750"/>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7" name="Group 237"/>
          <p:cNvGrpSpPr/>
          <p:nvPr/>
        </p:nvGrpSpPr>
        <p:grpSpPr>
          <a:xfrm>
            <a:off x="98425" y="2806700"/>
            <a:ext cx="1427163" cy="1978026"/>
            <a:chOff x="98425" y="2806700"/>
            <a:chExt cx="1427163" cy="1978026"/>
          </a:xfrm>
        </p:grpSpPr>
        <p:sp>
          <p:nvSpPr>
            <p:cNvPr id="4162" name="Freeform 66"/>
            <p:cNvSpPr>
              <a:spLocks/>
            </p:cNvSpPr>
            <p:nvPr/>
          </p:nvSpPr>
          <p:spPr bwMode="auto">
            <a:xfrm>
              <a:off x="484188" y="2806700"/>
              <a:ext cx="1036638" cy="1587500"/>
            </a:xfrm>
            <a:custGeom>
              <a:avLst/>
              <a:gdLst/>
              <a:ahLst/>
              <a:cxnLst>
                <a:cxn ang="0">
                  <a:pos x="1" y="1"/>
                </a:cxn>
                <a:cxn ang="0">
                  <a:pos x="1" y="329"/>
                </a:cxn>
                <a:cxn ang="0">
                  <a:pos x="215" y="329"/>
                </a:cxn>
                <a:cxn ang="0">
                  <a:pos x="215" y="0"/>
                </a:cxn>
                <a:cxn ang="0">
                  <a:pos x="1" y="0"/>
                </a:cxn>
                <a:cxn ang="0">
                  <a:pos x="0" y="0"/>
                </a:cxn>
              </a:cxnLst>
              <a:rect l="0" t="0" r="r" b="b"/>
              <a:pathLst>
                <a:path w="215" h="329">
                  <a:moveTo>
                    <a:pt x="1" y="1"/>
                  </a:moveTo>
                  <a:cubicBezTo>
                    <a:pt x="1" y="329"/>
                    <a:pt x="1" y="329"/>
                    <a:pt x="1" y="329"/>
                  </a:cubicBezTo>
                  <a:cubicBezTo>
                    <a:pt x="215" y="329"/>
                    <a:pt x="215" y="329"/>
                    <a:pt x="215" y="329"/>
                  </a:cubicBezTo>
                  <a:cubicBezTo>
                    <a:pt x="215" y="0"/>
                    <a:pt x="215" y="0"/>
                    <a:pt x="215" y="0"/>
                  </a:cubicBezTo>
                  <a:cubicBezTo>
                    <a:pt x="1" y="0"/>
                    <a:pt x="1" y="0"/>
                    <a:pt x="1" y="0"/>
                  </a:cubicBezTo>
                  <a:cubicBezTo>
                    <a:pt x="1" y="0"/>
                    <a:pt x="1" y="0"/>
                    <a:pt x="0" y="0"/>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3" name="Line 67"/>
            <p:cNvSpPr>
              <a:spLocks noChangeShapeType="1"/>
            </p:cNvSpPr>
            <p:nvPr/>
          </p:nvSpPr>
          <p:spPr bwMode="auto">
            <a:xfrm flipV="1">
              <a:off x="103188" y="4394200"/>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4" name="Freeform 68"/>
            <p:cNvSpPr>
              <a:spLocks/>
            </p:cNvSpPr>
            <p:nvPr/>
          </p:nvSpPr>
          <p:spPr bwMode="auto">
            <a:xfrm>
              <a:off x="112713" y="4224338"/>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5" name="Freeform 69"/>
            <p:cNvSpPr>
              <a:spLocks/>
            </p:cNvSpPr>
            <p:nvPr/>
          </p:nvSpPr>
          <p:spPr bwMode="auto">
            <a:xfrm>
              <a:off x="112713" y="4022725"/>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6" name="Freeform 70"/>
            <p:cNvSpPr>
              <a:spLocks/>
            </p:cNvSpPr>
            <p:nvPr/>
          </p:nvSpPr>
          <p:spPr bwMode="auto">
            <a:xfrm>
              <a:off x="112713" y="3819525"/>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7" name="Freeform 71"/>
            <p:cNvSpPr>
              <a:spLocks/>
            </p:cNvSpPr>
            <p:nvPr/>
          </p:nvSpPr>
          <p:spPr bwMode="auto">
            <a:xfrm>
              <a:off x="112713" y="3617913"/>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8" name="Freeform 72"/>
            <p:cNvSpPr>
              <a:spLocks/>
            </p:cNvSpPr>
            <p:nvPr/>
          </p:nvSpPr>
          <p:spPr bwMode="auto">
            <a:xfrm>
              <a:off x="112713" y="3414713"/>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9" name="Freeform 73"/>
            <p:cNvSpPr>
              <a:spLocks/>
            </p:cNvSpPr>
            <p:nvPr/>
          </p:nvSpPr>
          <p:spPr bwMode="auto">
            <a:xfrm>
              <a:off x="112713" y="3211513"/>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0" name="Freeform 74"/>
            <p:cNvSpPr>
              <a:spLocks/>
            </p:cNvSpPr>
            <p:nvPr/>
          </p:nvSpPr>
          <p:spPr bwMode="auto">
            <a:xfrm>
              <a:off x="112713" y="3009900"/>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1" name="Freeform 75"/>
            <p:cNvSpPr>
              <a:spLocks/>
            </p:cNvSpPr>
            <p:nvPr/>
          </p:nvSpPr>
          <p:spPr bwMode="auto">
            <a:xfrm>
              <a:off x="98425" y="3187700"/>
              <a:ext cx="1036638" cy="1592263"/>
            </a:xfrm>
            <a:custGeom>
              <a:avLst/>
              <a:gdLst/>
              <a:ahLst/>
              <a:cxnLst>
                <a:cxn ang="0">
                  <a:pos x="1" y="0"/>
                </a:cxn>
                <a:cxn ang="0">
                  <a:pos x="0" y="1"/>
                </a:cxn>
                <a:cxn ang="0">
                  <a:pos x="0" y="329"/>
                </a:cxn>
                <a:cxn ang="0">
                  <a:pos x="0" y="330"/>
                </a:cxn>
                <a:cxn ang="0">
                  <a:pos x="215" y="330"/>
                </a:cxn>
                <a:cxn ang="0">
                  <a:pos x="215" y="1"/>
                </a:cxn>
                <a:cxn ang="0">
                  <a:pos x="0" y="1"/>
                </a:cxn>
              </a:cxnLst>
              <a:rect l="0" t="0" r="r" b="b"/>
              <a:pathLst>
                <a:path w="215" h="330">
                  <a:moveTo>
                    <a:pt x="1" y="0"/>
                  </a:moveTo>
                  <a:cubicBezTo>
                    <a:pt x="1" y="1"/>
                    <a:pt x="0" y="1"/>
                    <a:pt x="0" y="1"/>
                  </a:cubicBezTo>
                  <a:cubicBezTo>
                    <a:pt x="0" y="329"/>
                    <a:pt x="0" y="329"/>
                    <a:pt x="0" y="329"/>
                  </a:cubicBezTo>
                  <a:cubicBezTo>
                    <a:pt x="0" y="330"/>
                    <a:pt x="0" y="330"/>
                    <a:pt x="0" y="330"/>
                  </a:cubicBezTo>
                  <a:cubicBezTo>
                    <a:pt x="215" y="330"/>
                    <a:pt x="215" y="330"/>
                    <a:pt x="215" y="330"/>
                  </a:cubicBezTo>
                  <a:cubicBezTo>
                    <a:pt x="215" y="1"/>
                    <a:pt x="215" y="1"/>
                    <a:pt x="215" y="1"/>
                  </a:cubicBezTo>
                  <a:cubicBezTo>
                    <a:pt x="215" y="1"/>
                    <a:pt x="0" y="1"/>
                    <a:pt x="0" y="1"/>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2" name="Freeform 76"/>
            <p:cNvSpPr>
              <a:spLocks/>
            </p:cNvSpPr>
            <p:nvPr/>
          </p:nvSpPr>
          <p:spPr bwMode="auto">
            <a:xfrm>
              <a:off x="103188" y="2806700"/>
              <a:ext cx="385763" cy="381000"/>
            </a:xfrm>
            <a:custGeom>
              <a:avLst/>
              <a:gdLst/>
              <a:ahLst/>
              <a:cxnLst>
                <a:cxn ang="0">
                  <a:pos x="80" y="0"/>
                </a:cxn>
                <a:cxn ang="0">
                  <a:pos x="0" y="79"/>
                </a:cxn>
              </a:cxnLst>
              <a:rect l="0" t="0" r="r" b="b"/>
              <a:pathLst>
                <a:path w="80" h="79">
                  <a:moveTo>
                    <a:pt x="80" y="0"/>
                  </a:moveTo>
                  <a:cubicBezTo>
                    <a:pt x="75" y="4"/>
                    <a:pt x="6" y="74"/>
                    <a:pt x="0" y="79"/>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3" name="Line 77"/>
            <p:cNvSpPr>
              <a:spLocks noChangeShapeType="1"/>
            </p:cNvSpPr>
            <p:nvPr/>
          </p:nvSpPr>
          <p:spPr bwMode="auto">
            <a:xfrm flipV="1">
              <a:off x="1139825" y="4398963"/>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4" name="Line 78"/>
            <p:cNvSpPr>
              <a:spLocks noChangeShapeType="1"/>
            </p:cNvSpPr>
            <p:nvPr/>
          </p:nvSpPr>
          <p:spPr bwMode="auto">
            <a:xfrm flipV="1">
              <a:off x="1135063" y="2806700"/>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8" name="Group 239"/>
          <p:cNvGrpSpPr/>
          <p:nvPr/>
        </p:nvGrpSpPr>
        <p:grpSpPr>
          <a:xfrm>
            <a:off x="5522913" y="2806700"/>
            <a:ext cx="1614488" cy="1978026"/>
            <a:chOff x="5522913" y="2806700"/>
            <a:chExt cx="1614488" cy="1978026"/>
          </a:xfrm>
        </p:grpSpPr>
        <p:sp>
          <p:nvSpPr>
            <p:cNvPr id="4133" name="Freeform 37"/>
            <p:cNvSpPr>
              <a:spLocks/>
            </p:cNvSpPr>
            <p:nvPr/>
          </p:nvSpPr>
          <p:spPr bwMode="auto">
            <a:xfrm>
              <a:off x="5522913" y="3549650"/>
              <a:ext cx="101600" cy="111125"/>
            </a:xfrm>
            <a:custGeom>
              <a:avLst/>
              <a:gdLst/>
              <a:ahLst/>
              <a:cxnLst>
                <a:cxn ang="0">
                  <a:pos x="21" y="11"/>
                </a:cxn>
                <a:cxn ang="0">
                  <a:pos x="0" y="23"/>
                </a:cxn>
                <a:cxn ang="0">
                  <a:pos x="5" y="11"/>
                </a:cxn>
                <a:cxn ang="0">
                  <a:pos x="0" y="0"/>
                </a:cxn>
                <a:cxn ang="0">
                  <a:pos x="21" y="11"/>
                </a:cxn>
              </a:cxnLst>
              <a:rect l="0" t="0" r="r" b="b"/>
              <a:pathLst>
                <a:path w="21" h="23">
                  <a:moveTo>
                    <a:pt x="21" y="11"/>
                  </a:moveTo>
                  <a:cubicBezTo>
                    <a:pt x="14" y="14"/>
                    <a:pt x="6" y="18"/>
                    <a:pt x="0" y="23"/>
                  </a:cubicBezTo>
                  <a:cubicBezTo>
                    <a:pt x="5" y="11"/>
                    <a:pt x="5" y="11"/>
                    <a:pt x="5" y="11"/>
                  </a:cubicBezTo>
                  <a:cubicBezTo>
                    <a:pt x="0" y="0"/>
                    <a:pt x="0" y="0"/>
                    <a:pt x="0" y="0"/>
                  </a:cubicBezTo>
                  <a:cubicBezTo>
                    <a:pt x="6" y="4"/>
                    <a:pt x="14" y="9"/>
                    <a:pt x="21" y="11"/>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75" name="Line 79"/>
            <p:cNvSpPr>
              <a:spLocks noChangeShapeType="1"/>
            </p:cNvSpPr>
            <p:nvPr/>
          </p:nvSpPr>
          <p:spPr bwMode="auto">
            <a:xfrm flipV="1">
              <a:off x="6751638" y="4398963"/>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6" name="Freeform 80"/>
            <p:cNvSpPr>
              <a:spLocks/>
            </p:cNvSpPr>
            <p:nvPr/>
          </p:nvSpPr>
          <p:spPr bwMode="auto">
            <a:xfrm>
              <a:off x="6096000" y="2806700"/>
              <a:ext cx="1036638" cy="1587500"/>
            </a:xfrm>
            <a:custGeom>
              <a:avLst/>
              <a:gdLst/>
              <a:ahLst/>
              <a:cxnLst>
                <a:cxn ang="0">
                  <a:pos x="0" y="1"/>
                </a:cxn>
                <a:cxn ang="0">
                  <a:pos x="0" y="329"/>
                </a:cxn>
                <a:cxn ang="0">
                  <a:pos x="215" y="329"/>
                </a:cxn>
                <a:cxn ang="0">
                  <a:pos x="215" y="0"/>
                </a:cxn>
                <a:cxn ang="0">
                  <a:pos x="0" y="0"/>
                </a:cxn>
                <a:cxn ang="0">
                  <a:pos x="0" y="0"/>
                </a:cxn>
              </a:cxnLst>
              <a:rect l="0" t="0" r="r" b="b"/>
              <a:pathLst>
                <a:path w="215" h="329">
                  <a:moveTo>
                    <a:pt x="0" y="1"/>
                  </a:moveTo>
                  <a:cubicBezTo>
                    <a:pt x="0" y="329"/>
                    <a:pt x="0" y="329"/>
                    <a:pt x="0" y="329"/>
                  </a:cubicBezTo>
                  <a:cubicBezTo>
                    <a:pt x="215" y="329"/>
                    <a:pt x="215" y="329"/>
                    <a:pt x="215" y="329"/>
                  </a:cubicBezTo>
                  <a:cubicBezTo>
                    <a:pt x="215" y="0"/>
                    <a:pt x="215" y="0"/>
                    <a:pt x="215" y="0"/>
                  </a:cubicBezTo>
                  <a:cubicBezTo>
                    <a:pt x="0" y="0"/>
                    <a:pt x="0" y="0"/>
                    <a:pt x="0" y="0"/>
                  </a:cubicBezTo>
                  <a:cubicBezTo>
                    <a:pt x="0" y="0"/>
                    <a:pt x="0" y="0"/>
                    <a:pt x="0" y="0"/>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7" name="Line 81"/>
            <p:cNvSpPr>
              <a:spLocks noChangeShapeType="1"/>
            </p:cNvSpPr>
            <p:nvPr/>
          </p:nvSpPr>
          <p:spPr bwMode="auto">
            <a:xfrm flipV="1">
              <a:off x="5710238" y="4394200"/>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8" name="Freeform 82"/>
            <p:cNvSpPr>
              <a:spLocks/>
            </p:cNvSpPr>
            <p:nvPr/>
          </p:nvSpPr>
          <p:spPr bwMode="auto">
            <a:xfrm>
              <a:off x="5710238" y="2806700"/>
              <a:ext cx="385763" cy="381000"/>
            </a:xfrm>
            <a:custGeom>
              <a:avLst/>
              <a:gdLst/>
              <a:ahLst/>
              <a:cxnLst>
                <a:cxn ang="0">
                  <a:pos x="80" y="0"/>
                </a:cxn>
                <a:cxn ang="0">
                  <a:pos x="0" y="79"/>
                </a:cxn>
              </a:cxnLst>
              <a:rect l="0" t="0" r="r" b="b"/>
              <a:pathLst>
                <a:path w="80" h="79">
                  <a:moveTo>
                    <a:pt x="80" y="0"/>
                  </a:moveTo>
                  <a:cubicBezTo>
                    <a:pt x="76" y="4"/>
                    <a:pt x="6" y="74"/>
                    <a:pt x="0" y="79"/>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9" name="Freeform 83"/>
            <p:cNvSpPr>
              <a:spLocks noEditPoints="1"/>
            </p:cNvSpPr>
            <p:nvPr/>
          </p:nvSpPr>
          <p:spPr bwMode="auto">
            <a:xfrm>
              <a:off x="6034088" y="2913063"/>
              <a:ext cx="66675" cy="1635125"/>
            </a:xfrm>
            <a:custGeom>
              <a:avLst/>
              <a:gdLst/>
              <a:ahLst/>
              <a:cxnLst>
                <a:cxn ang="0">
                  <a:pos x="7" y="4"/>
                </a:cxn>
                <a:cxn ang="0">
                  <a:pos x="7" y="334"/>
                </a:cxn>
                <a:cxn ang="0">
                  <a:pos x="7" y="0"/>
                </a:cxn>
                <a:cxn ang="0">
                  <a:pos x="1" y="5"/>
                </a:cxn>
                <a:cxn ang="0">
                  <a:pos x="7" y="10"/>
                </a:cxn>
                <a:cxn ang="0">
                  <a:pos x="14" y="5"/>
                </a:cxn>
                <a:cxn ang="0">
                  <a:pos x="7" y="0"/>
                </a:cxn>
                <a:cxn ang="0">
                  <a:pos x="6" y="329"/>
                </a:cxn>
                <a:cxn ang="0">
                  <a:pos x="0" y="334"/>
                </a:cxn>
                <a:cxn ang="0">
                  <a:pos x="6" y="339"/>
                </a:cxn>
                <a:cxn ang="0">
                  <a:pos x="13" y="334"/>
                </a:cxn>
                <a:cxn ang="0">
                  <a:pos x="6" y="329"/>
                </a:cxn>
              </a:cxnLst>
              <a:rect l="0" t="0" r="r" b="b"/>
              <a:pathLst>
                <a:path w="14" h="339">
                  <a:moveTo>
                    <a:pt x="7" y="4"/>
                  </a:moveTo>
                  <a:cubicBezTo>
                    <a:pt x="7" y="334"/>
                    <a:pt x="7" y="334"/>
                    <a:pt x="7" y="334"/>
                  </a:cubicBezTo>
                  <a:moveTo>
                    <a:pt x="7" y="0"/>
                  </a:moveTo>
                  <a:cubicBezTo>
                    <a:pt x="4" y="0"/>
                    <a:pt x="1" y="2"/>
                    <a:pt x="1" y="5"/>
                  </a:cubicBezTo>
                  <a:cubicBezTo>
                    <a:pt x="1" y="8"/>
                    <a:pt x="4" y="10"/>
                    <a:pt x="7" y="10"/>
                  </a:cubicBezTo>
                  <a:cubicBezTo>
                    <a:pt x="11" y="10"/>
                    <a:pt x="14" y="8"/>
                    <a:pt x="14" y="5"/>
                  </a:cubicBezTo>
                  <a:cubicBezTo>
                    <a:pt x="14" y="2"/>
                    <a:pt x="11" y="0"/>
                    <a:pt x="7" y="0"/>
                  </a:cubicBezTo>
                  <a:close/>
                  <a:moveTo>
                    <a:pt x="6" y="329"/>
                  </a:moveTo>
                  <a:cubicBezTo>
                    <a:pt x="3" y="329"/>
                    <a:pt x="0" y="331"/>
                    <a:pt x="0" y="334"/>
                  </a:cubicBezTo>
                  <a:cubicBezTo>
                    <a:pt x="0" y="337"/>
                    <a:pt x="3" y="339"/>
                    <a:pt x="6" y="339"/>
                  </a:cubicBezTo>
                  <a:cubicBezTo>
                    <a:pt x="10" y="339"/>
                    <a:pt x="13" y="337"/>
                    <a:pt x="13" y="334"/>
                  </a:cubicBezTo>
                  <a:cubicBezTo>
                    <a:pt x="13" y="331"/>
                    <a:pt x="10" y="329"/>
                    <a:pt x="6" y="329"/>
                  </a:cubicBezTo>
                  <a:close/>
                </a:path>
              </a:pathLst>
            </a:custGeom>
            <a:solidFill>
              <a:srgbClr val="29AAE2"/>
            </a:solidFill>
            <a:ln w="13" cap="flat">
              <a:solidFill>
                <a:srgbClr val="29AAE2"/>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0" name="Freeform 84"/>
            <p:cNvSpPr>
              <a:spLocks noEditPoints="1"/>
            </p:cNvSpPr>
            <p:nvPr/>
          </p:nvSpPr>
          <p:spPr bwMode="auto">
            <a:xfrm>
              <a:off x="6149975" y="3100388"/>
              <a:ext cx="71438" cy="1635125"/>
            </a:xfrm>
            <a:custGeom>
              <a:avLst/>
              <a:gdLst/>
              <a:ahLst/>
              <a:cxnLst>
                <a:cxn ang="0">
                  <a:pos x="8" y="5"/>
                </a:cxn>
                <a:cxn ang="0">
                  <a:pos x="8" y="335"/>
                </a:cxn>
                <a:cxn ang="0">
                  <a:pos x="8" y="0"/>
                </a:cxn>
                <a:cxn ang="0">
                  <a:pos x="1" y="5"/>
                </a:cxn>
                <a:cxn ang="0">
                  <a:pos x="8" y="10"/>
                </a:cxn>
                <a:cxn ang="0">
                  <a:pos x="15" y="5"/>
                </a:cxn>
                <a:cxn ang="0">
                  <a:pos x="8" y="0"/>
                </a:cxn>
                <a:cxn ang="0">
                  <a:pos x="7" y="329"/>
                </a:cxn>
                <a:cxn ang="0">
                  <a:pos x="0" y="334"/>
                </a:cxn>
                <a:cxn ang="0">
                  <a:pos x="7" y="339"/>
                </a:cxn>
                <a:cxn ang="0">
                  <a:pos x="14" y="334"/>
                </a:cxn>
                <a:cxn ang="0">
                  <a:pos x="7" y="329"/>
                </a:cxn>
              </a:cxnLst>
              <a:rect l="0" t="0" r="r" b="b"/>
              <a:pathLst>
                <a:path w="15" h="339">
                  <a:moveTo>
                    <a:pt x="8" y="5"/>
                  </a:moveTo>
                  <a:cubicBezTo>
                    <a:pt x="8" y="335"/>
                    <a:pt x="8" y="335"/>
                    <a:pt x="8" y="335"/>
                  </a:cubicBezTo>
                  <a:moveTo>
                    <a:pt x="8" y="0"/>
                  </a:moveTo>
                  <a:cubicBezTo>
                    <a:pt x="4" y="0"/>
                    <a:pt x="1" y="2"/>
                    <a:pt x="1" y="5"/>
                  </a:cubicBezTo>
                  <a:cubicBezTo>
                    <a:pt x="1" y="8"/>
                    <a:pt x="4" y="10"/>
                    <a:pt x="8" y="10"/>
                  </a:cubicBezTo>
                  <a:cubicBezTo>
                    <a:pt x="12" y="10"/>
                    <a:pt x="15" y="8"/>
                    <a:pt x="15" y="5"/>
                  </a:cubicBezTo>
                  <a:cubicBezTo>
                    <a:pt x="15" y="2"/>
                    <a:pt x="12" y="0"/>
                    <a:pt x="8" y="0"/>
                  </a:cubicBezTo>
                  <a:close/>
                  <a:moveTo>
                    <a:pt x="7" y="329"/>
                  </a:moveTo>
                  <a:cubicBezTo>
                    <a:pt x="3" y="329"/>
                    <a:pt x="0" y="331"/>
                    <a:pt x="0" y="334"/>
                  </a:cubicBezTo>
                  <a:cubicBezTo>
                    <a:pt x="0" y="337"/>
                    <a:pt x="3" y="339"/>
                    <a:pt x="7" y="339"/>
                  </a:cubicBezTo>
                  <a:cubicBezTo>
                    <a:pt x="11" y="339"/>
                    <a:pt x="14" y="337"/>
                    <a:pt x="14" y="334"/>
                  </a:cubicBezTo>
                  <a:cubicBezTo>
                    <a:pt x="14" y="331"/>
                    <a:pt x="11" y="329"/>
                    <a:pt x="7" y="329"/>
                  </a:cubicBezTo>
                  <a:close/>
                </a:path>
              </a:pathLst>
            </a:custGeom>
            <a:solidFill>
              <a:srgbClr val="ED1C24"/>
            </a:solidFill>
            <a:ln w="13" cap="flat">
              <a:solidFill>
                <a:srgbClr val="ED1C24"/>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1" name="Freeform 85"/>
            <p:cNvSpPr>
              <a:spLocks noEditPoints="1"/>
            </p:cNvSpPr>
            <p:nvPr/>
          </p:nvSpPr>
          <p:spPr bwMode="auto">
            <a:xfrm>
              <a:off x="6275388" y="2820988"/>
              <a:ext cx="71438" cy="1635125"/>
            </a:xfrm>
            <a:custGeom>
              <a:avLst/>
              <a:gdLst/>
              <a:ahLst/>
              <a:cxnLst>
                <a:cxn ang="0">
                  <a:pos x="8" y="5"/>
                </a:cxn>
                <a:cxn ang="0">
                  <a:pos x="8" y="335"/>
                </a:cxn>
                <a:cxn ang="0">
                  <a:pos x="8" y="0"/>
                </a:cxn>
                <a:cxn ang="0">
                  <a:pos x="1" y="5"/>
                </a:cxn>
                <a:cxn ang="0">
                  <a:pos x="8" y="10"/>
                </a:cxn>
                <a:cxn ang="0">
                  <a:pos x="15" y="5"/>
                </a:cxn>
                <a:cxn ang="0">
                  <a:pos x="8" y="0"/>
                </a:cxn>
                <a:cxn ang="0">
                  <a:pos x="7" y="329"/>
                </a:cxn>
                <a:cxn ang="0">
                  <a:pos x="0" y="334"/>
                </a:cxn>
                <a:cxn ang="0">
                  <a:pos x="7" y="339"/>
                </a:cxn>
                <a:cxn ang="0">
                  <a:pos x="14" y="334"/>
                </a:cxn>
                <a:cxn ang="0">
                  <a:pos x="7" y="329"/>
                </a:cxn>
              </a:cxnLst>
              <a:rect l="0" t="0" r="r" b="b"/>
              <a:pathLst>
                <a:path w="15" h="339">
                  <a:moveTo>
                    <a:pt x="8" y="5"/>
                  </a:moveTo>
                  <a:cubicBezTo>
                    <a:pt x="8" y="335"/>
                    <a:pt x="8" y="335"/>
                    <a:pt x="8" y="335"/>
                  </a:cubicBezTo>
                  <a:moveTo>
                    <a:pt x="8" y="0"/>
                  </a:moveTo>
                  <a:cubicBezTo>
                    <a:pt x="4" y="0"/>
                    <a:pt x="1" y="2"/>
                    <a:pt x="1" y="5"/>
                  </a:cubicBezTo>
                  <a:cubicBezTo>
                    <a:pt x="1" y="8"/>
                    <a:pt x="4" y="10"/>
                    <a:pt x="8" y="10"/>
                  </a:cubicBezTo>
                  <a:cubicBezTo>
                    <a:pt x="12" y="10"/>
                    <a:pt x="15" y="8"/>
                    <a:pt x="15" y="5"/>
                  </a:cubicBezTo>
                  <a:cubicBezTo>
                    <a:pt x="15" y="2"/>
                    <a:pt x="12" y="0"/>
                    <a:pt x="8" y="0"/>
                  </a:cubicBezTo>
                  <a:close/>
                  <a:moveTo>
                    <a:pt x="7" y="329"/>
                  </a:moveTo>
                  <a:cubicBezTo>
                    <a:pt x="3" y="329"/>
                    <a:pt x="0" y="331"/>
                    <a:pt x="0" y="334"/>
                  </a:cubicBezTo>
                  <a:cubicBezTo>
                    <a:pt x="0" y="337"/>
                    <a:pt x="3" y="339"/>
                    <a:pt x="7" y="339"/>
                  </a:cubicBezTo>
                  <a:cubicBezTo>
                    <a:pt x="11" y="339"/>
                    <a:pt x="14" y="337"/>
                    <a:pt x="14" y="334"/>
                  </a:cubicBezTo>
                  <a:cubicBezTo>
                    <a:pt x="14" y="331"/>
                    <a:pt x="11" y="329"/>
                    <a:pt x="7" y="329"/>
                  </a:cubicBezTo>
                  <a:close/>
                </a:path>
              </a:pathLst>
            </a:custGeom>
            <a:solidFill>
              <a:srgbClr val="39B54A"/>
            </a:solidFill>
            <a:ln w="13" cap="flat">
              <a:solidFill>
                <a:srgbClr val="39B54A"/>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2" name="Freeform 86"/>
            <p:cNvSpPr>
              <a:spLocks noEditPoints="1"/>
            </p:cNvSpPr>
            <p:nvPr/>
          </p:nvSpPr>
          <p:spPr bwMode="auto">
            <a:xfrm>
              <a:off x="6372225" y="2922588"/>
              <a:ext cx="66675" cy="1635125"/>
            </a:xfrm>
            <a:custGeom>
              <a:avLst/>
              <a:gdLst/>
              <a:ahLst/>
              <a:cxnLst>
                <a:cxn ang="0">
                  <a:pos x="7" y="4"/>
                </a:cxn>
                <a:cxn ang="0">
                  <a:pos x="7" y="334"/>
                </a:cxn>
                <a:cxn ang="0">
                  <a:pos x="7" y="0"/>
                </a:cxn>
                <a:cxn ang="0">
                  <a:pos x="1" y="5"/>
                </a:cxn>
                <a:cxn ang="0">
                  <a:pos x="7" y="10"/>
                </a:cxn>
                <a:cxn ang="0">
                  <a:pos x="14" y="5"/>
                </a:cxn>
                <a:cxn ang="0">
                  <a:pos x="7" y="0"/>
                </a:cxn>
                <a:cxn ang="0">
                  <a:pos x="6" y="329"/>
                </a:cxn>
                <a:cxn ang="0">
                  <a:pos x="0" y="334"/>
                </a:cxn>
                <a:cxn ang="0">
                  <a:pos x="6" y="339"/>
                </a:cxn>
                <a:cxn ang="0">
                  <a:pos x="13" y="334"/>
                </a:cxn>
                <a:cxn ang="0">
                  <a:pos x="6" y="329"/>
                </a:cxn>
              </a:cxnLst>
              <a:rect l="0" t="0" r="r" b="b"/>
              <a:pathLst>
                <a:path w="14" h="339">
                  <a:moveTo>
                    <a:pt x="7" y="4"/>
                  </a:moveTo>
                  <a:cubicBezTo>
                    <a:pt x="7" y="334"/>
                    <a:pt x="7" y="334"/>
                    <a:pt x="7" y="334"/>
                  </a:cubicBezTo>
                  <a:moveTo>
                    <a:pt x="7" y="0"/>
                  </a:moveTo>
                  <a:cubicBezTo>
                    <a:pt x="4" y="0"/>
                    <a:pt x="1" y="2"/>
                    <a:pt x="1" y="5"/>
                  </a:cubicBezTo>
                  <a:cubicBezTo>
                    <a:pt x="1" y="8"/>
                    <a:pt x="4" y="10"/>
                    <a:pt x="7" y="10"/>
                  </a:cubicBezTo>
                  <a:cubicBezTo>
                    <a:pt x="11" y="10"/>
                    <a:pt x="14" y="8"/>
                    <a:pt x="14" y="5"/>
                  </a:cubicBezTo>
                  <a:cubicBezTo>
                    <a:pt x="14" y="2"/>
                    <a:pt x="11" y="0"/>
                    <a:pt x="7" y="0"/>
                  </a:cubicBezTo>
                  <a:close/>
                  <a:moveTo>
                    <a:pt x="6" y="329"/>
                  </a:moveTo>
                  <a:cubicBezTo>
                    <a:pt x="3" y="329"/>
                    <a:pt x="0" y="331"/>
                    <a:pt x="0" y="334"/>
                  </a:cubicBezTo>
                  <a:cubicBezTo>
                    <a:pt x="0" y="337"/>
                    <a:pt x="3" y="339"/>
                    <a:pt x="6" y="339"/>
                  </a:cubicBezTo>
                  <a:cubicBezTo>
                    <a:pt x="10" y="339"/>
                    <a:pt x="13" y="337"/>
                    <a:pt x="13" y="334"/>
                  </a:cubicBezTo>
                  <a:cubicBezTo>
                    <a:pt x="13" y="331"/>
                    <a:pt x="10" y="329"/>
                    <a:pt x="6" y="329"/>
                  </a:cubicBezTo>
                  <a:close/>
                </a:path>
              </a:pathLst>
            </a:custGeom>
            <a:solidFill>
              <a:srgbClr val="FBB040"/>
            </a:solidFill>
            <a:ln w="13" cap="flat">
              <a:solidFill>
                <a:srgbClr val="FBB04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3" name="Freeform 87"/>
            <p:cNvSpPr>
              <a:spLocks noEditPoints="1"/>
            </p:cNvSpPr>
            <p:nvPr/>
          </p:nvSpPr>
          <p:spPr bwMode="auto">
            <a:xfrm>
              <a:off x="6632575" y="3014663"/>
              <a:ext cx="66675" cy="1635125"/>
            </a:xfrm>
            <a:custGeom>
              <a:avLst/>
              <a:gdLst/>
              <a:ahLst/>
              <a:cxnLst>
                <a:cxn ang="0">
                  <a:pos x="7" y="5"/>
                </a:cxn>
                <a:cxn ang="0">
                  <a:pos x="7" y="335"/>
                </a:cxn>
                <a:cxn ang="0">
                  <a:pos x="7" y="0"/>
                </a:cxn>
                <a:cxn ang="0">
                  <a:pos x="1" y="5"/>
                </a:cxn>
                <a:cxn ang="0">
                  <a:pos x="7" y="10"/>
                </a:cxn>
                <a:cxn ang="0">
                  <a:pos x="14" y="5"/>
                </a:cxn>
                <a:cxn ang="0">
                  <a:pos x="7" y="0"/>
                </a:cxn>
                <a:cxn ang="0">
                  <a:pos x="6" y="329"/>
                </a:cxn>
                <a:cxn ang="0">
                  <a:pos x="0" y="334"/>
                </a:cxn>
                <a:cxn ang="0">
                  <a:pos x="6" y="339"/>
                </a:cxn>
                <a:cxn ang="0">
                  <a:pos x="13" y="334"/>
                </a:cxn>
                <a:cxn ang="0">
                  <a:pos x="6" y="329"/>
                </a:cxn>
              </a:cxnLst>
              <a:rect l="0" t="0" r="r" b="b"/>
              <a:pathLst>
                <a:path w="14" h="339">
                  <a:moveTo>
                    <a:pt x="7" y="5"/>
                  </a:moveTo>
                  <a:cubicBezTo>
                    <a:pt x="7" y="335"/>
                    <a:pt x="7" y="335"/>
                    <a:pt x="7" y="335"/>
                  </a:cubicBezTo>
                  <a:moveTo>
                    <a:pt x="7" y="0"/>
                  </a:moveTo>
                  <a:cubicBezTo>
                    <a:pt x="4" y="0"/>
                    <a:pt x="1" y="2"/>
                    <a:pt x="1" y="5"/>
                  </a:cubicBezTo>
                  <a:cubicBezTo>
                    <a:pt x="1" y="8"/>
                    <a:pt x="4" y="10"/>
                    <a:pt x="7" y="10"/>
                  </a:cubicBezTo>
                  <a:cubicBezTo>
                    <a:pt x="11" y="10"/>
                    <a:pt x="14" y="8"/>
                    <a:pt x="14" y="5"/>
                  </a:cubicBezTo>
                  <a:cubicBezTo>
                    <a:pt x="14" y="2"/>
                    <a:pt x="11" y="0"/>
                    <a:pt x="7" y="0"/>
                  </a:cubicBezTo>
                  <a:close/>
                  <a:moveTo>
                    <a:pt x="6" y="329"/>
                  </a:moveTo>
                  <a:cubicBezTo>
                    <a:pt x="3" y="329"/>
                    <a:pt x="0" y="331"/>
                    <a:pt x="0" y="334"/>
                  </a:cubicBezTo>
                  <a:cubicBezTo>
                    <a:pt x="0" y="337"/>
                    <a:pt x="3" y="339"/>
                    <a:pt x="6" y="339"/>
                  </a:cubicBezTo>
                  <a:cubicBezTo>
                    <a:pt x="10" y="339"/>
                    <a:pt x="13" y="337"/>
                    <a:pt x="13" y="334"/>
                  </a:cubicBezTo>
                  <a:cubicBezTo>
                    <a:pt x="13" y="331"/>
                    <a:pt x="10" y="329"/>
                    <a:pt x="6" y="329"/>
                  </a:cubicBezTo>
                  <a:close/>
                </a:path>
              </a:pathLst>
            </a:custGeom>
            <a:solidFill>
              <a:srgbClr val="A97C50"/>
            </a:solidFill>
            <a:ln w="13" cap="flat">
              <a:solidFill>
                <a:srgbClr val="A97C5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4" name="Freeform 88"/>
            <p:cNvSpPr>
              <a:spLocks noEditPoints="1"/>
            </p:cNvSpPr>
            <p:nvPr/>
          </p:nvSpPr>
          <p:spPr bwMode="auto">
            <a:xfrm>
              <a:off x="6858000" y="2820988"/>
              <a:ext cx="68263" cy="1635125"/>
            </a:xfrm>
            <a:custGeom>
              <a:avLst/>
              <a:gdLst/>
              <a:ahLst/>
              <a:cxnLst>
                <a:cxn ang="0">
                  <a:pos x="7" y="5"/>
                </a:cxn>
                <a:cxn ang="0">
                  <a:pos x="7" y="335"/>
                </a:cxn>
                <a:cxn ang="0">
                  <a:pos x="8" y="0"/>
                </a:cxn>
                <a:cxn ang="0">
                  <a:pos x="1" y="5"/>
                </a:cxn>
                <a:cxn ang="0">
                  <a:pos x="8" y="10"/>
                </a:cxn>
                <a:cxn ang="0">
                  <a:pos x="14" y="5"/>
                </a:cxn>
                <a:cxn ang="0">
                  <a:pos x="8" y="0"/>
                </a:cxn>
                <a:cxn ang="0">
                  <a:pos x="7" y="329"/>
                </a:cxn>
                <a:cxn ang="0">
                  <a:pos x="0" y="334"/>
                </a:cxn>
                <a:cxn ang="0">
                  <a:pos x="7" y="339"/>
                </a:cxn>
                <a:cxn ang="0">
                  <a:pos x="13" y="334"/>
                </a:cxn>
                <a:cxn ang="0">
                  <a:pos x="7" y="329"/>
                </a:cxn>
              </a:cxnLst>
              <a:rect l="0" t="0" r="r" b="b"/>
              <a:pathLst>
                <a:path w="14" h="339">
                  <a:moveTo>
                    <a:pt x="7" y="5"/>
                  </a:moveTo>
                  <a:cubicBezTo>
                    <a:pt x="7" y="335"/>
                    <a:pt x="7" y="335"/>
                    <a:pt x="7" y="335"/>
                  </a:cubicBezTo>
                  <a:moveTo>
                    <a:pt x="8" y="0"/>
                  </a:moveTo>
                  <a:cubicBezTo>
                    <a:pt x="4" y="0"/>
                    <a:pt x="1" y="2"/>
                    <a:pt x="1" y="5"/>
                  </a:cubicBezTo>
                  <a:cubicBezTo>
                    <a:pt x="1" y="8"/>
                    <a:pt x="4" y="10"/>
                    <a:pt x="8" y="10"/>
                  </a:cubicBezTo>
                  <a:cubicBezTo>
                    <a:pt x="11" y="10"/>
                    <a:pt x="14" y="8"/>
                    <a:pt x="14" y="5"/>
                  </a:cubicBezTo>
                  <a:cubicBezTo>
                    <a:pt x="14" y="2"/>
                    <a:pt x="11" y="0"/>
                    <a:pt x="8" y="0"/>
                  </a:cubicBezTo>
                  <a:close/>
                  <a:moveTo>
                    <a:pt x="7" y="329"/>
                  </a:moveTo>
                  <a:cubicBezTo>
                    <a:pt x="3" y="329"/>
                    <a:pt x="0" y="331"/>
                    <a:pt x="0" y="334"/>
                  </a:cubicBezTo>
                  <a:cubicBezTo>
                    <a:pt x="0" y="337"/>
                    <a:pt x="3" y="339"/>
                    <a:pt x="7" y="339"/>
                  </a:cubicBezTo>
                  <a:cubicBezTo>
                    <a:pt x="10" y="339"/>
                    <a:pt x="13" y="337"/>
                    <a:pt x="13" y="334"/>
                  </a:cubicBezTo>
                  <a:cubicBezTo>
                    <a:pt x="13" y="331"/>
                    <a:pt x="10" y="329"/>
                    <a:pt x="7" y="329"/>
                  </a:cubicBezTo>
                  <a:close/>
                </a:path>
              </a:pathLst>
            </a:custGeom>
            <a:solidFill>
              <a:srgbClr val="662D91"/>
            </a:solidFill>
            <a:ln w="13" cap="flat">
              <a:solidFill>
                <a:srgbClr val="662D9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5" name="Freeform 89"/>
            <p:cNvSpPr>
              <a:spLocks/>
            </p:cNvSpPr>
            <p:nvPr/>
          </p:nvSpPr>
          <p:spPr bwMode="auto">
            <a:xfrm>
              <a:off x="5710238" y="3187700"/>
              <a:ext cx="1036638" cy="1592263"/>
            </a:xfrm>
            <a:custGeom>
              <a:avLst/>
              <a:gdLst/>
              <a:ahLst/>
              <a:cxnLst>
                <a:cxn ang="0">
                  <a:pos x="0" y="0"/>
                </a:cxn>
                <a:cxn ang="0">
                  <a:pos x="0" y="1"/>
                </a:cxn>
                <a:cxn ang="0">
                  <a:pos x="0" y="329"/>
                </a:cxn>
                <a:cxn ang="0">
                  <a:pos x="0" y="330"/>
                </a:cxn>
                <a:cxn ang="0">
                  <a:pos x="215" y="330"/>
                </a:cxn>
                <a:cxn ang="0">
                  <a:pos x="215" y="1"/>
                </a:cxn>
                <a:cxn ang="0">
                  <a:pos x="0" y="1"/>
                </a:cxn>
              </a:cxnLst>
              <a:rect l="0" t="0" r="r" b="b"/>
              <a:pathLst>
                <a:path w="215" h="330">
                  <a:moveTo>
                    <a:pt x="0" y="0"/>
                  </a:moveTo>
                  <a:cubicBezTo>
                    <a:pt x="0" y="1"/>
                    <a:pt x="0" y="1"/>
                    <a:pt x="0" y="1"/>
                  </a:cubicBezTo>
                  <a:cubicBezTo>
                    <a:pt x="0" y="329"/>
                    <a:pt x="0" y="329"/>
                    <a:pt x="0" y="329"/>
                  </a:cubicBezTo>
                  <a:cubicBezTo>
                    <a:pt x="0" y="330"/>
                    <a:pt x="0" y="330"/>
                    <a:pt x="0" y="330"/>
                  </a:cubicBezTo>
                  <a:cubicBezTo>
                    <a:pt x="215" y="330"/>
                    <a:pt x="215" y="330"/>
                    <a:pt x="215" y="330"/>
                  </a:cubicBezTo>
                  <a:cubicBezTo>
                    <a:pt x="215" y="1"/>
                    <a:pt x="215" y="1"/>
                    <a:pt x="215" y="1"/>
                  </a:cubicBezTo>
                  <a:cubicBezTo>
                    <a:pt x="215" y="1"/>
                    <a:pt x="0" y="1"/>
                    <a:pt x="0" y="1"/>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6" name="Line 90"/>
            <p:cNvSpPr>
              <a:spLocks noChangeShapeType="1"/>
            </p:cNvSpPr>
            <p:nvPr/>
          </p:nvSpPr>
          <p:spPr bwMode="auto">
            <a:xfrm flipV="1">
              <a:off x="6746875" y="2806700"/>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7" name="Line 91"/>
            <p:cNvSpPr>
              <a:spLocks noChangeShapeType="1"/>
            </p:cNvSpPr>
            <p:nvPr/>
          </p:nvSpPr>
          <p:spPr bwMode="auto">
            <a:xfrm flipH="1" flipV="1">
              <a:off x="6197600" y="2884488"/>
              <a:ext cx="854075" cy="4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8" name="Line 92"/>
            <p:cNvSpPr>
              <a:spLocks noChangeShapeType="1"/>
            </p:cNvSpPr>
            <p:nvPr/>
          </p:nvSpPr>
          <p:spPr bwMode="auto">
            <a:xfrm flipH="1">
              <a:off x="6265863" y="2806700"/>
              <a:ext cx="371475" cy="381000"/>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9" name="Line 93"/>
            <p:cNvSpPr>
              <a:spLocks noChangeShapeType="1"/>
            </p:cNvSpPr>
            <p:nvPr/>
          </p:nvSpPr>
          <p:spPr bwMode="auto">
            <a:xfrm flipH="1">
              <a:off x="5835650" y="3071813"/>
              <a:ext cx="550863" cy="1588"/>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90" name="Line 94"/>
            <p:cNvSpPr>
              <a:spLocks noChangeShapeType="1"/>
            </p:cNvSpPr>
            <p:nvPr/>
          </p:nvSpPr>
          <p:spPr bwMode="auto">
            <a:xfrm flipH="1">
              <a:off x="6015038" y="2806700"/>
              <a:ext cx="260350" cy="26511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14" name="TextBox 213"/>
          <p:cNvSpPr txBox="1"/>
          <p:nvPr/>
        </p:nvSpPr>
        <p:spPr>
          <a:xfrm>
            <a:off x="3200400" y="5486400"/>
            <a:ext cx="2438400" cy="381000"/>
          </a:xfrm>
          <a:prstGeom prst="rect">
            <a:avLst/>
          </a:prstGeom>
          <a:noFill/>
        </p:spPr>
        <p:txBody>
          <a:bodyPr wrap="square" rtlCol="0">
            <a:spAutoFit/>
          </a:bodyPr>
          <a:lstStyle/>
          <a:p>
            <a:r>
              <a:rPr lang="en-US" dirty="0" smtClean="0"/>
              <a:t>Rectangular clustering</a:t>
            </a:r>
            <a:endParaRPr lang="en-US" dirty="0"/>
          </a:p>
        </p:txBody>
      </p:sp>
      <p:cxnSp>
        <p:nvCxnSpPr>
          <p:cNvPr id="216" name="Straight Arrow Connector 215"/>
          <p:cNvCxnSpPr/>
          <p:nvPr/>
        </p:nvCxnSpPr>
        <p:spPr>
          <a:xfrm rot="5400000" flipH="1" flipV="1">
            <a:off x="4000500" y="4914900"/>
            <a:ext cx="838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Reconstruction</a:t>
            </a:r>
            <a:endParaRPr lang="en-US" dirty="0"/>
          </a:p>
        </p:txBody>
      </p:sp>
      <p:sp>
        <p:nvSpPr>
          <p:cNvPr id="3" name="Content Placeholder 2"/>
          <p:cNvSpPr>
            <a:spLocks noGrp="1"/>
          </p:cNvSpPr>
          <p:nvPr>
            <p:ph idx="1"/>
          </p:nvPr>
        </p:nvSpPr>
        <p:spPr>
          <a:xfrm>
            <a:off x="457200" y="1676400"/>
            <a:ext cx="8229600" cy="4625609"/>
          </a:xfrm>
        </p:spPr>
        <p:txBody>
          <a:bodyPr/>
          <a:lstStyle/>
          <a:p>
            <a:r>
              <a:rPr lang="en-US" dirty="0" smtClean="0"/>
              <a:t>For every cluster:</a:t>
            </a:r>
          </a:p>
          <a:p>
            <a:pPr lvl="1"/>
            <a:r>
              <a:rPr lang="en-US" dirty="0" smtClean="0"/>
              <a:t>Choose representative</a:t>
            </a:r>
          </a:p>
          <a:p>
            <a:pPr lvl="1"/>
            <a:r>
              <a:rPr lang="en-US" dirty="0" smtClean="0"/>
              <a:t>Approximate other columns in cluster as scaled versions of representative</a:t>
            </a:r>
          </a:p>
        </p:txBody>
      </p:sp>
      <p:grpSp>
        <p:nvGrpSpPr>
          <p:cNvPr id="5" name="Group 4"/>
          <p:cNvGrpSpPr/>
          <p:nvPr/>
        </p:nvGrpSpPr>
        <p:grpSpPr>
          <a:xfrm>
            <a:off x="5794375" y="3962400"/>
            <a:ext cx="1408113" cy="1973263"/>
            <a:chOff x="7586663" y="2806700"/>
            <a:chExt cx="1408113" cy="1973263"/>
          </a:xfrm>
        </p:grpSpPr>
        <p:sp>
          <p:nvSpPr>
            <p:cNvPr id="6" name="Freeform 7"/>
            <p:cNvSpPr>
              <a:spLocks/>
            </p:cNvSpPr>
            <p:nvPr/>
          </p:nvSpPr>
          <p:spPr bwMode="auto">
            <a:xfrm>
              <a:off x="8916988" y="2806700"/>
              <a:ext cx="77788" cy="1673225"/>
            </a:xfrm>
            <a:custGeom>
              <a:avLst/>
              <a:gdLst/>
              <a:ahLst/>
              <a:cxnLst>
                <a:cxn ang="0">
                  <a:pos x="0" y="49"/>
                </a:cxn>
                <a:cxn ang="0">
                  <a:pos x="49" y="0"/>
                </a:cxn>
                <a:cxn ang="0">
                  <a:pos x="49" y="1006"/>
                </a:cxn>
                <a:cxn ang="0">
                  <a:pos x="0" y="1054"/>
                </a:cxn>
                <a:cxn ang="0">
                  <a:pos x="0" y="1051"/>
                </a:cxn>
                <a:cxn ang="0">
                  <a:pos x="0" y="49"/>
                </a:cxn>
                <a:cxn ang="0">
                  <a:pos x="0" y="49"/>
                </a:cxn>
              </a:cxnLst>
              <a:rect l="0" t="0" r="r" b="b"/>
              <a:pathLst>
                <a:path w="49" h="1054">
                  <a:moveTo>
                    <a:pt x="0" y="49"/>
                  </a:moveTo>
                  <a:lnTo>
                    <a:pt x="49" y="0"/>
                  </a:lnTo>
                  <a:lnTo>
                    <a:pt x="49" y="1006"/>
                  </a:lnTo>
                  <a:lnTo>
                    <a:pt x="0" y="1054"/>
                  </a:lnTo>
                  <a:lnTo>
                    <a:pt x="0" y="1051"/>
                  </a:lnTo>
                  <a:lnTo>
                    <a:pt x="0" y="49"/>
                  </a:lnTo>
                  <a:lnTo>
                    <a:pt x="0" y="49"/>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p:cNvSpPr>
            <p:nvPr/>
          </p:nvSpPr>
          <p:spPr bwMode="auto">
            <a:xfrm>
              <a:off x="8429625" y="2806700"/>
              <a:ext cx="565150" cy="77788"/>
            </a:xfrm>
            <a:custGeom>
              <a:avLst/>
              <a:gdLst/>
              <a:ahLst/>
              <a:cxnLst>
                <a:cxn ang="0">
                  <a:pos x="356" y="0"/>
                </a:cxn>
                <a:cxn ang="0">
                  <a:pos x="307" y="49"/>
                </a:cxn>
                <a:cxn ang="0">
                  <a:pos x="0" y="49"/>
                </a:cxn>
                <a:cxn ang="0">
                  <a:pos x="49" y="0"/>
                </a:cxn>
                <a:cxn ang="0">
                  <a:pos x="356" y="0"/>
                </a:cxn>
              </a:cxnLst>
              <a:rect l="0" t="0" r="r" b="b"/>
              <a:pathLst>
                <a:path w="356" h="49">
                  <a:moveTo>
                    <a:pt x="356" y="0"/>
                  </a:moveTo>
                  <a:lnTo>
                    <a:pt x="307" y="49"/>
                  </a:lnTo>
                  <a:lnTo>
                    <a:pt x="0" y="49"/>
                  </a:lnTo>
                  <a:lnTo>
                    <a:pt x="49" y="0"/>
                  </a:lnTo>
                  <a:lnTo>
                    <a:pt x="356" y="0"/>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p:cNvSpPr>
            <p:nvPr/>
          </p:nvSpPr>
          <p:spPr bwMode="auto">
            <a:xfrm>
              <a:off x="8623300" y="2884488"/>
              <a:ext cx="293688" cy="1895475"/>
            </a:xfrm>
            <a:custGeom>
              <a:avLst/>
              <a:gdLst/>
              <a:ahLst/>
              <a:cxnLst>
                <a:cxn ang="0">
                  <a:pos x="185" y="1005"/>
                </a:cxn>
                <a:cxn ang="0">
                  <a:pos x="0" y="1194"/>
                </a:cxn>
                <a:cxn ang="0">
                  <a:pos x="0" y="191"/>
                </a:cxn>
                <a:cxn ang="0">
                  <a:pos x="0" y="188"/>
                </a:cxn>
                <a:cxn ang="0">
                  <a:pos x="185" y="0"/>
                </a:cxn>
                <a:cxn ang="0">
                  <a:pos x="185" y="1002"/>
                </a:cxn>
                <a:cxn ang="0">
                  <a:pos x="185" y="1005"/>
                </a:cxn>
              </a:cxnLst>
              <a:rect l="0" t="0" r="r" b="b"/>
              <a:pathLst>
                <a:path w="185" h="1194">
                  <a:moveTo>
                    <a:pt x="185" y="1005"/>
                  </a:moveTo>
                  <a:lnTo>
                    <a:pt x="0" y="1194"/>
                  </a:lnTo>
                  <a:lnTo>
                    <a:pt x="0" y="191"/>
                  </a:lnTo>
                  <a:lnTo>
                    <a:pt x="0" y="188"/>
                  </a:lnTo>
                  <a:lnTo>
                    <a:pt x="185" y="0"/>
                  </a:lnTo>
                  <a:lnTo>
                    <a:pt x="185" y="1002"/>
                  </a:lnTo>
                  <a:lnTo>
                    <a:pt x="185" y="1005"/>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p:cNvSpPr>
            <p:nvPr/>
          </p:nvSpPr>
          <p:spPr bwMode="auto">
            <a:xfrm>
              <a:off x="8135938" y="2884488"/>
              <a:ext cx="781050" cy="298450"/>
            </a:xfrm>
            <a:custGeom>
              <a:avLst/>
              <a:gdLst/>
              <a:ahLst/>
              <a:cxnLst>
                <a:cxn ang="0">
                  <a:pos x="492" y="0"/>
                </a:cxn>
                <a:cxn ang="0">
                  <a:pos x="307" y="188"/>
                </a:cxn>
                <a:cxn ang="0">
                  <a:pos x="0" y="188"/>
                </a:cxn>
                <a:cxn ang="0">
                  <a:pos x="0" y="188"/>
                </a:cxn>
                <a:cxn ang="0">
                  <a:pos x="70" y="115"/>
                </a:cxn>
                <a:cxn ang="0">
                  <a:pos x="185" y="0"/>
                </a:cxn>
                <a:cxn ang="0">
                  <a:pos x="492" y="0"/>
                </a:cxn>
                <a:cxn ang="0">
                  <a:pos x="492" y="0"/>
                </a:cxn>
              </a:cxnLst>
              <a:rect l="0" t="0" r="r" b="b"/>
              <a:pathLst>
                <a:path w="492" h="188">
                  <a:moveTo>
                    <a:pt x="492" y="0"/>
                  </a:moveTo>
                  <a:lnTo>
                    <a:pt x="307" y="188"/>
                  </a:lnTo>
                  <a:lnTo>
                    <a:pt x="0" y="188"/>
                  </a:lnTo>
                  <a:lnTo>
                    <a:pt x="0" y="188"/>
                  </a:lnTo>
                  <a:lnTo>
                    <a:pt x="70" y="115"/>
                  </a:lnTo>
                  <a:lnTo>
                    <a:pt x="185" y="0"/>
                  </a:lnTo>
                  <a:lnTo>
                    <a:pt x="492" y="0"/>
                  </a:lnTo>
                  <a:lnTo>
                    <a:pt x="492"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p:cNvSpPr>
            <p:nvPr/>
          </p:nvSpPr>
          <p:spPr bwMode="auto">
            <a:xfrm>
              <a:off x="8135938" y="3182938"/>
              <a:ext cx="487363" cy="1597025"/>
            </a:xfrm>
            <a:custGeom>
              <a:avLst/>
              <a:gdLst/>
              <a:ahLst/>
              <a:cxnLst>
                <a:cxn ang="0">
                  <a:pos x="307" y="3"/>
                </a:cxn>
                <a:cxn ang="0">
                  <a:pos x="307" y="1006"/>
                </a:cxn>
                <a:cxn ang="0">
                  <a:pos x="0" y="1006"/>
                </a:cxn>
                <a:cxn ang="0">
                  <a:pos x="0" y="3"/>
                </a:cxn>
                <a:cxn ang="0">
                  <a:pos x="0" y="0"/>
                </a:cxn>
                <a:cxn ang="0">
                  <a:pos x="307" y="0"/>
                </a:cxn>
                <a:cxn ang="0">
                  <a:pos x="307" y="3"/>
                </a:cxn>
              </a:cxnLst>
              <a:rect l="0" t="0" r="r" b="b"/>
              <a:pathLst>
                <a:path w="307" h="1006">
                  <a:moveTo>
                    <a:pt x="307" y="3"/>
                  </a:moveTo>
                  <a:lnTo>
                    <a:pt x="307" y="1006"/>
                  </a:lnTo>
                  <a:lnTo>
                    <a:pt x="0" y="1006"/>
                  </a:lnTo>
                  <a:lnTo>
                    <a:pt x="0" y="3"/>
                  </a:lnTo>
                  <a:lnTo>
                    <a:pt x="0" y="0"/>
                  </a:lnTo>
                  <a:lnTo>
                    <a:pt x="307" y="0"/>
                  </a:lnTo>
                  <a:lnTo>
                    <a:pt x="307" y="3"/>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p:cNvSpPr>
            <p:nvPr/>
          </p:nvSpPr>
          <p:spPr bwMode="auto">
            <a:xfrm>
              <a:off x="8069263" y="2806700"/>
              <a:ext cx="438150" cy="77788"/>
            </a:xfrm>
            <a:custGeom>
              <a:avLst/>
              <a:gdLst/>
              <a:ahLst/>
              <a:cxnLst>
                <a:cxn ang="0">
                  <a:pos x="276" y="0"/>
                </a:cxn>
                <a:cxn ang="0">
                  <a:pos x="227" y="49"/>
                </a:cxn>
                <a:cxn ang="0">
                  <a:pos x="0" y="49"/>
                </a:cxn>
                <a:cxn ang="0">
                  <a:pos x="45" y="0"/>
                </a:cxn>
                <a:cxn ang="0">
                  <a:pos x="276" y="0"/>
                </a:cxn>
              </a:cxnLst>
              <a:rect l="0" t="0" r="r" b="b"/>
              <a:pathLst>
                <a:path w="276" h="49">
                  <a:moveTo>
                    <a:pt x="276" y="0"/>
                  </a:moveTo>
                  <a:lnTo>
                    <a:pt x="227" y="49"/>
                  </a:lnTo>
                  <a:lnTo>
                    <a:pt x="0" y="49"/>
                  </a:lnTo>
                  <a:lnTo>
                    <a:pt x="45" y="0"/>
                  </a:lnTo>
                  <a:lnTo>
                    <a:pt x="276" y="0"/>
                  </a:lnTo>
                  <a:close/>
                </a:path>
              </a:pathLst>
            </a:custGeom>
            <a:solidFill>
              <a:srgbClr val="D2E6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p:cNvSpPr>
            <p:nvPr/>
          </p:nvSpPr>
          <p:spPr bwMode="auto">
            <a:xfrm>
              <a:off x="7885113" y="2884488"/>
              <a:ext cx="544513" cy="182563"/>
            </a:xfrm>
            <a:custGeom>
              <a:avLst/>
              <a:gdLst/>
              <a:ahLst/>
              <a:cxnLst>
                <a:cxn ang="0">
                  <a:pos x="343" y="0"/>
                </a:cxn>
                <a:cxn ang="0">
                  <a:pos x="228" y="115"/>
                </a:cxn>
                <a:cxn ang="0">
                  <a:pos x="0" y="115"/>
                </a:cxn>
                <a:cxn ang="0">
                  <a:pos x="116" y="0"/>
                </a:cxn>
                <a:cxn ang="0">
                  <a:pos x="343" y="0"/>
                </a:cxn>
              </a:cxnLst>
              <a:rect l="0" t="0" r="r" b="b"/>
              <a:pathLst>
                <a:path w="343" h="115">
                  <a:moveTo>
                    <a:pt x="343" y="0"/>
                  </a:moveTo>
                  <a:lnTo>
                    <a:pt x="228" y="115"/>
                  </a:lnTo>
                  <a:lnTo>
                    <a:pt x="0" y="115"/>
                  </a:lnTo>
                  <a:lnTo>
                    <a:pt x="116" y="0"/>
                  </a:lnTo>
                  <a:lnTo>
                    <a:pt x="343" y="0"/>
                  </a:lnTo>
                  <a:close/>
                </a:path>
              </a:pathLst>
            </a:custGeom>
            <a:solidFill>
              <a:srgbClr val="FDFAD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p:cNvSpPr>
            <p:nvPr/>
          </p:nvSpPr>
          <p:spPr bwMode="auto">
            <a:xfrm>
              <a:off x="7586663" y="3067050"/>
              <a:ext cx="660400" cy="115888"/>
            </a:xfrm>
            <a:custGeom>
              <a:avLst/>
              <a:gdLst/>
              <a:ahLst/>
              <a:cxnLst>
                <a:cxn ang="0">
                  <a:pos x="416" y="0"/>
                </a:cxn>
                <a:cxn ang="0">
                  <a:pos x="346" y="73"/>
                </a:cxn>
                <a:cxn ang="0">
                  <a:pos x="0" y="73"/>
                </a:cxn>
                <a:cxn ang="0">
                  <a:pos x="73" y="0"/>
                </a:cxn>
                <a:cxn ang="0">
                  <a:pos x="73" y="0"/>
                </a:cxn>
                <a:cxn ang="0">
                  <a:pos x="188" y="0"/>
                </a:cxn>
                <a:cxn ang="0">
                  <a:pos x="416" y="0"/>
                </a:cxn>
              </a:cxnLst>
              <a:rect l="0" t="0" r="r" b="b"/>
              <a:pathLst>
                <a:path w="416" h="73">
                  <a:moveTo>
                    <a:pt x="416" y="0"/>
                  </a:moveTo>
                  <a:lnTo>
                    <a:pt x="346" y="73"/>
                  </a:lnTo>
                  <a:lnTo>
                    <a:pt x="0" y="73"/>
                  </a:lnTo>
                  <a:lnTo>
                    <a:pt x="73" y="0"/>
                  </a:lnTo>
                  <a:lnTo>
                    <a:pt x="73" y="0"/>
                  </a:lnTo>
                  <a:lnTo>
                    <a:pt x="188" y="0"/>
                  </a:lnTo>
                  <a:lnTo>
                    <a:pt x="416" y="0"/>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5"/>
            <p:cNvSpPr>
              <a:spLocks/>
            </p:cNvSpPr>
            <p:nvPr/>
          </p:nvSpPr>
          <p:spPr bwMode="auto">
            <a:xfrm>
              <a:off x="7702550" y="2806700"/>
              <a:ext cx="438150" cy="260350"/>
            </a:xfrm>
            <a:custGeom>
              <a:avLst/>
              <a:gdLst/>
              <a:ahLst/>
              <a:cxnLst>
                <a:cxn ang="0">
                  <a:pos x="231" y="49"/>
                </a:cxn>
                <a:cxn ang="0">
                  <a:pos x="115" y="164"/>
                </a:cxn>
                <a:cxn ang="0">
                  <a:pos x="0" y="164"/>
                </a:cxn>
                <a:cxn ang="0">
                  <a:pos x="0" y="164"/>
                </a:cxn>
                <a:cxn ang="0">
                  <a:pos x="161" y="0"/>
                </a:cxn>
                <a:cxn ang="0">
                  <a:pos x="276" y="0"/>
                </a:cxn>
                <a:cxn ang="0">
                  <a:pos x="231" y="49"/>
                </a:cxn>
              </a:cxnLst>
              <a:rect l="0" t="0" r="r" b="b"/>
              <a:pathLst>
                <a:path w="276" h="164">
                  <a:moveTo>
                    <a:pt x="231" y="49"/>
                  </a:moveTo>
                  <a:lnTo>
                    <a:pt x="115" y="164"/>
                  </a:lnTo>
                  <a:lnTo>
                    <a:pt x="0" y="164"/>
                  </a:lnTo>
                  <a:lnTo>
                    <a:pt x="0" y="164"/>
                  </a:lnTo>
                  <a:lnTo>
                    <a:pt x="161" y="0"/>
                  </a:lnTo>
                  <a:lnTo>
                    <a:pt x="276" y="0"/>
                  </a:lnTo>
                  <a:lnTo>
                    <a:pt x="231" y="49"/>
                  </a:lnTo>
                  <a:close/>
                </a:path>
              </a:pathLst>
            </a:custGeom>
            <a:solidFill>
              <a:srgbClr val="D5EDE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p:nvSpPr>
          <p:spPr bwMode="auto">
            <a:xfrm>
              <a:off x="7586663" y="3182938"/>
              <a:ext cx="549275" cy="1597025"/>
            </a:xfrm>
            <a:custGeom>
              <a:avLst/>
              <a:gdLst/>
              <a:ahLst/>
              <a:cxnLst>
                <a:cxn ang="0">
                  <a:pos x="346" y="3"/>
                </a:cxn>
                <a:cxn ang="0">
                  <a:pos x="346" y="1006"/>
                </a:cxn>
                <a:cxn ang="0">
                  <a:pos x="0" y="1006"/>
                </a:cxn>
                <a:cxn ang="0">
                  <a:pos x="0" y="0"/>
                </a:cxn>
                <a:cxn ang="0">
                  <a:pos x="346" y="0"/>
                </a:cxn>
                <a:cxn ang="0">
                  <a:pos x="346" y="0"/>
                </a:cxn>
                <a:cxn ang="0">
                  <a:pos x="346" y="3"/>
                </a:cxn>
              </a:cxnLst>
              <a:rect l="0" t="0" r="r" b="b"/>
              <a:pathLst>
                <a:path w="346" h="1006">
                  <a:moveTo>
                    <a:pt x="346" y="3"/>
                  </a:moveTo>
                  <a:lnTo>
                    <a:pt x="346" y="1006"/>
                  </a:lnTo>
                  <a:lnTo>
                    <a:pt x="0" y="1006"/>
                  </a:lnTo>
                  <a:lnTo>
                    <a:pt x="0" y="0"/>
                  </a:lnTo>
                  <a:lnTo>
                    <a:pt x="346" y="0"/>
                  </a:lnTo>
                  <a:lnTo>
                    <a:pt x="346" y="0"/>
                  </a:lnTo>
                  <a:lnTo>
                    <a:pt x="346" y="3"/>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p:nvSpPr>
          <p:spPr bwMode="auto">
            <a:xfrm>
              <a:off x="7586663" y="2806700"/>
              <a:ext cx="1408113" cy="1973263"/>
            </a:xfrm>
            <a:custGeom>
              <a:avLst/>
              <a:gdLst/>
              <a:ahLst/>
              <a:cxnLst>
                <a:cxn ang="0">
                  <a:pos x="349" y="0"/>
                </a:cxn>
                <a:cxn ang="0">
                  <a:pos x="234" y="0"/>
                </a:cxn>
                <a:cxn ang="0">
                  <a:pos x="73" y="164"/>
                </a:cxn>
                <a:cxn ang="0">
                  <a:pos x="0" y="237"/>
                </a:cxn>
                <a:cxn ang="0">
                  <a:pos x="0" y="1243"/>
                </a:cxn>
                <a:cxn ang="0">
                  <a:pos x="346" y="1243"/>
                </a:cxn>
                <a:cxn ang="0">
                  <a:pos x="653" y="1243"/>
                </a:cxn>
                <a:cxn ang="0">
                  <a:pos x="838" y="1054"/>
                </a:cxn>
                <a:cxn ang="0">
                  <a:pos x="887" y="1006"/>
                </a:cxn>
                <a:cxn ang="0">
                  <a:pos x="887" y="0"/>
                </a:cxn>
                <a:cxn ang="0">
                  <a:pos x="580" y="0"/>
                </a:cxn>
                <a:cxn ang="0">
                  <a:pos x="349" y="0"/>
                </a:cxn>
              </a:cxnLst>
              <a:rect l="0" t="0" r="r" b="b"/>
              <a:pathLst>
                <a:path w="887" h="1243">
                  <a:moveTo>
                    <a:pt x="349" y="0"/>
                  </a:moveTo>
                  <a:lnTo>
                    <a:pt x="234" y="0"/>
                  </a:lnTo>
                  <a:lnTo>
                    <a:pt x="73" y="164"/>
                  </a:lnTo>
                  <a:lnTo>
                    <a:pt x="0" y="237"/>
                  </a:lnTo>
                  <a:lnTo>
                    <a:pt x="0" y="1243"/>
                  </a:lnTo>
                  <a:lnTo>
                    <a:pt x="346" y="1243"/>
                  </a:lnTo>
                  <a:lnTo>
                    <a:pt x="653" y="1243"/>
                  </a:lnTo>
                  <a:lnTo>
                    <a:pt x="838" y="1054"/>
                  </a:lnTo>
                  <a:lnTo>
                    <a:pt x="887" y="1006"/>
                  </a:lnTo>
                  <a:lnTo>
                    <a:pt x="887" y="0"/>
                  </a:lnTo>
                  <a:lnTo>
                    <a:pt x="580" y="0"/>
                  </a:lnTo>
                  <a:lnTo>
                    <a:pt x="349" y="0"/>
                  </a:lnTo>
                  <a:close/>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auto">
            <a:xfrm>
              <a:off x="7586663" y="2806700"/>
              <a:ext cx="1408113" cy="376238"/>
            </a:xfrm>
            <a:custGeom>
              <a:avLst/>
              <a:gdLst/>
              <a:ahLst/>
              <a:cxnLst>
                <a:cxn ang="0">
                  <a:pos x="887" y="0"/>
                </a:cxn>
                <a:cxn ang="0">
                  <a:pos x="838" y="49"/>
                </a:cxn>
                <a:cxn ang="0">
                  <a:pos x="838" y="49"/>
                </a:cxn>
                <a:cxn ang="0">
                  <a:pos x="653" y="237"/>
                </a:cxn>
                <a:cxn ang="0">
                  <a:pos x="346" y="237"/>
                </a:cxn>
                <a:cxn ang="0">
                  <a:pos x="346" y="237"/>
                </a:cxn>
                <a:cxn ang="0">
                  <a:pos x="0" y="237"/>
                </a:cxn>
              </a:cxnLst>
              <a:rect l="0" t="0" r="r" b="b"/>
              <a:pathLst>
                <a:path w="887" h="237">
                  <a:moveTo>
                    <a:pt x="887" y="0"/>
                  </a:moveTo>
                  <a:lnTo>
                    <a:pt x="838" y="49"/>
                  </a:lnTo>
                  <a:lnTo>
                    <a:pt x="838" y="49"/>
                  </a:lnTo>
                  <a:lnTo>
                    <a:pt x="653" y="237"/>
                  </a:lnTo>
                  <a:lnTo>
                    <a:pt x="346" y="237"/>
                  </a:lnTo>
                  <a:lnTo>
                    <a:pt x="346" y="237"/>
                  </a:lnTo>
                  <a:lnTo>
                    <a:pt x="0" y="23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p:cNvSpPr>
            <p:nvPr/>
          </p:nvSpPr>
          <p:spPr bwMode="auto">
            <a:xfrm>
              <a:off x="7702550" y="3067050"/>
              <a:ext cx="544513" cy="1588"/>
            </a:xfrm>
            <a:custGeom>
              <a:avLst/>
              <a:gdLst/>
              <a:ahLst/>
              <a:cxnLst>
                <a:cxn ang="0">
                  <a:pos x="343" y="0"/>
                </a:cxn>
                <a:cxn ang="0">
                  <a:pos x="115" y="0"/>
                </a:cxn>
                <a:cxn ang="0">
                  <a:pos x="0" y="0"/>
                </a:cxn>
              </a:cxnLst>
              <a:rect l="0" t="0" r="r" b="b"/>
              <a:pathLst>
                <a:path w="343">
                  <a:moveTo>
                    <a:pt x="343" y="0"/>
                  </a:moveTo>
                  <a:lnTo>
                    <a:pt x="115" y="0"/>
                  </a:lnTo>
                  <a:lnTo>
                    <a:pt x="0" y="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0"/>
            <p:cNvSpPr>
              <a:spLocks/>
            </p:cNvSpPr>
            <p:nvPr/>
          </p:nvSpPr>
          <p:spPr bwMode="auto">
            <a:xfrm>
              <a:off x="8064500" y="2884488"/>
              <a:ext cx="857250" cy="1588"/>
            </a:xfrm>
            <a:custGeom>
              <a:avLst/>
              <a:gdLst/>
              <a:ahLst/>
              <a:cxnLst>
                <a:cxn ang="0">
                  <a:pos x="540" y="0"/>
                </a:cxn>
                <a:cxn ang="0">
                  <a:pos x="537" y="0"/>
                </a:cxn>
                <a:cxn ang="0">
                  <a:pos x="230" y="0"/>
                </a:cxn>
                <a:cxn ang="0">
                  <a:pos x="3" y="0"/>
                </a:cxn>
                <a:cxn ang="0">
                  <a:pos x="0" y="0"/>
                </a:cxn>
              </a:cxnLst>
              <a:rect l="0" t="0" r="r" b="b"/>
              <a:pathLst>
                <a:path w="540">
                  <a:moveTo>
                    <a:pt x="540" y="0"/>
                  </a:moveTo>
                  <a:lnTo>
                    <a:pt x="537" y="0"/>
                  </a:lnTo>
                  <a:lnTo>
                    <a:pt x="230" y="0"/>
                  </a:lnTo>
                  <a:lnTo>
                    <a:pt x="3" y="0"/>
                  </a:lnTo>
                  <a:lnTo>
                    <a:pt x="0" y="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1"/>
            <p:cNvSpPr>
              <a:spLocks/>
            </p:cNvSpPr>
            <p:nvPr/>
          </p:nvSpPr>
          <p:spPr bwMode="auto">
            <a:xfrm>
              <a:off x="8135938" y="2806700"/>
              <a:ext cx="371475" cy="376238"/>
            </a:xfrm>
            <a:custGeom>
              <a:avLst/>
              <a:gdLst/>
              <a:ahLst/>
              <a:cxnLst>
                <a:cxn ang="0">
                  <a:pos x="234" y="0"/>
                </a:cxn>
                <a:cxn ang="0">
                  <a:pos x="185" y="49"/>
                </a:cxn>
                <a:cxn ang="0">
                  <a:pos x="70" y="164"/>
                </a:cxn>
                <a:cxn ang="0">
                  <a:pos x="0" y="237"/>
                </a:cxn>
              </a:cxnLst>
              <a:rect l="0" t="0" r="r" b="b"/>
              <a:pathLst>
                <a:path w="234" h="237">
                  <a:moveTo>
                    <a:pt x="234" y="0"/>
                  </a:moveTo>
                  <a:lnTo>
                    <a:pt x="185" y="49"/>
                  </a:lnTo>
                  <a:lnTo>
                    <a:pt x="70" y="164"/>
                  </a:lnTo>
                  <a:lnTo>
                    <a:pt x="0" y="23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22"/>
            <p:cNvSpPr>
              <a:spLocks/>
            </p:cNvSpPr>
            <p:nvPr/>
          </p:nvSpPr>
          <p:spPr bwMode="auto">
            <a:xfrm>
              <a:off x="7885113" y="2806700"/>
              <a:ext cx="255588" cy="260350"/>
            </a:xfrm>
            <a:custGeom>
              <a:avLst/>
              <a:gdLst/>
              <a:ahLst/>
              <a:cxnLst>
                <a:cxn ang="0">
                  <a:pos x="161" y="0"/>
                </a:cxn>
                <a:cxn ang="0">
                  <a:pos x="116" y="49"/>
                </a:cxn>
                <a:cxn ang="0">
                  <a:pos x="0" y="164"/>
                </a:cxn>
              </a:cxnLst>
              <a:rect l="0" t="0" r="r" b="b"/>
              <a:pathLst>
                <a:path w="161" h="164">
                  <a:moveTo>
                    <a:pt x="161" y="0"/>
                  </a:moveTo>
                  <a:lnTo>
                    <a:pt x="116" y="49"/>
                  </a:lnTo>
                  <a:lnTo>
                    <a:pt x="0" y="164"/>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 name="Line 23"/>
            <p:cNvSpPr>
              <a:spLocks noChangeShapeType="1"/>
            </p:cNvSpPr>
            <p:nvPr/>
          </p:nvSpPr>
          <p:spPr bwMode="auto">
            <a:xfrm>
              <a:off x="8623300" y="3187700"/>
              <a:ext cx="1588" cy="15922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24"/>
            <p:cNvSpPr>
              <a:spLocks/>
            </p:cNvSpPr>
            <p:nvPr/>
          </p:nvSpPr>
          <p:spPr bwMode="auto">
            <a:xfrm>
              <a:off x="8916988" y="2884488"/>
              <a:ext cx="1588" cy="1590675"/>
            </a:xfrm>
            <a:custGeom>
              <a:avLst/>
              <a:gdLst/>
              <a:ahLst/>
              <a:cxnLst>
                <a:cxn ang="0">
                  <a:pos x="0" y="0"/>
                </a:cxn>
                <a:cxn ang="0">
                  <a:pos x="0" y="0"/>
                </a:cxn>
                <a:cxn ang="0">
                  <a:pos x="0" y="1002"/>
                </a:cxn>
              </a:cxnLst>
              <a:rect l="0" t="0" r="r" b="b"/>
              <a:pathLst>
                <a:path h="1002">
                  <a:moveTo>
                    <a:pt x="0" y="0"/>
                  </a:moveTo>
                  <a:lnTo>
                    <a:pt x="0" y="0"/>
                  </a:lnTo>
                  <a:lnTo>
                    <a:pt x="0" y="1002"/>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Line 25"/>
            <p:cNvSpPr>
              <a:spLocks noChangeShapeType="1"/>
            </p:cNvSpPr>
            <p:nvPr/>
          </p:nvSpPr>
          <p:spPr bwMode="auto">
            <a:xfrm>
              <a:off x="8135938" y="3187700"/>
              <a:ext cx="1588" cy="15922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Oval 26"/>
            <p:cNvSpPr>
              <a:spLocks noChangeArrowheads="1"/>
            </p:cNvSpPr>
            <p:nvPr/>
          </p:nvSpPr>
          <p:spPr bwMode="auto">
            <a:xfrm>
              <a:off x="7899400" y="2903538"/>
              <a:ext cx="68263" cy="47625"/>
            </a:xfrm>
            <a:prstGeom prst="ellipse">
              <a:avLst/>
            </a:prstGeom>
            <a:solidFill>
              <a:srgbClr val="29AAE2"/>
            </a:solidFill>
            <a:ln w="13" cap="flat">
              <a:solidFill>
                <a:srgbClr val="29AAE2"/>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Oval 27"/>
            <p:cNvSpPr>
              <a:spLocks noChangeArrowheads="1"/>
            </p:cNvSpPr>
            <p:nvPr/>
          </p:nvSpPr>
          <p:spPr bwMode="auto">
            <a:xfrm>
              <a:off x="8024813" y="3095625"/>
              <a:ext cx="68263" cy="49213"/>
            </a:xfrm>
            <a:prstGeom prst="ellipse">
              <a:avLst/>
            </a:prstGeom>
            <a:solidFill>
              <a:srgbClr val="ED1C24"/>
            </a:solidFill>
            <a:ln w="13" cap="flat">
              <a:solidFill>
                <a:srgbClr val="ED1C24"/>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Oval 28"/>
            <p:cNvSpPr>
              <a:spLocks noChangeArrowheads="1"/>
            </p:cNvSpPr>
            <p:nvPr/>
          </p:nvSpPr>
          <p:spPr bwMode="auto">
            <a:xfrm>
              <a:off x="8237538" y="2927350"/>
              <a:ext cx="66675" cy="47625"/>
            </a:xfrm>
            <a:prstGeom prst="ellipse">
              <a:avLst/>
            </a:prstGeom>
            <a:solidFill>
              <a:srgbClr val="FBB040"/>
            </a:solidFill>
            <a:ln w="13" cap="flat">
              <a:solidFill>
                <a:srgbClr val="FBB04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Oval 29"/>
            <p:cNvSpPr>
              <a:spLocks noChangeArrowheads="1"/>
            </p:cNvSpPr>
            <p:nvPr/>
          </p:nvSpPr>
          <p:spPr bwMode="auto">
            <a:xfrm>
              <a:off x="8150225" y="2820988"/>
              <a:ext cx="63500" cy="49213"/>
            </a:xfrm>
            <a:prstGeom prst="ellipse">
              <a:avLst/>
            </a:prstGeom>
            <a:solidFill>
              <a:srgbClr val="39B54A"/>
            </a:solidFill>
            <a:ln w="13" cap="flat">
              <a:solidFill>
                <a:srgbClr val="39B54A"/>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 name="Oval 30"/>
            <p:cNvSpPr>
              <a:spLocks noChangeArrowheads="1"/>
            </p:cNvSpPr>
            <p:nvPr/>
          </p:nvSpPr>
          <p:spPr bwMode="auto">
            <a:xfrm>
              <a:off x="8512175" y="3009900"/>
              <a:ext cx="61913" cy="47625"/>
            </a:xfrm>
            <a:prstGeom prst="ellipse">
              <a:avLst/>
            </a:prstGeom>
            <a:solidFill>
              <a:srgbClr val="A97C50"/>
            </a:solidFill>
            <a:ln w="13" cap="flat">
              <a:solidFill>
                <a:srgbClr val="A97C5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Oval 31"/>
            <p:cNvSpPr>
              <a:spLocks noChangeArrowheads="1"/>
            </p:cNvSpPr>
            <p:nvPr/>
          </p:nvSpPr>
          <p:spPr bwMode="auto">
            <a:xfrm>
              <a:off x="8734425" y="2820988"/>
              <a:ext cx="61913" cy="49213"/>
            </a:xfrm>
            <a:prstGeom prst="ellipse">
              <a:avLst/>
            </a:prstGeom>
            <a:solidFill>
              <a:srgbClr val="662D91"/>
            </a:solidFill>
            <a:ln w="13" cap="flat">
              <a:solidFill>
                <a:srgbClr val="662D9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31" name="Line 36"/>
          <p:cNvSpPr>
            <a:spLocks noChangeShapeType="1"/>
          </p:cNvSpPr>
          <p:nvPr/>
        </p:nvSpPr>
        <p:spPr bwMode="auto">
          <a:xfrm>
            <a:off x="3586162" y="4757738"/>
            <a:ext cx="173038" cy="1588"/>
          </a:xfrm>
          <a:prstGeom prst="line">
            <a:avLst/>
          </a:prstGeom>
          <a:noFill/>
          <a:ln w="25"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 name="Line 38"/>
          <p:cNvSpPr>
            <a:spLocks noChangeShapeType="1"/>
          </p:cNvSpPr>
          <p:nvPr/>
        </p:nvSpPr>
        <p:spPr bwMode="auto">
          <a:xfrm>
            <a:off x="5456237" y="4743450"/>
            <a:ext cx="174625" cy="1588"/>
          </a:xfrm>
          <a:prstGeom prst="line">
            <a:avLst/>
          </a:prstGeom>
          <a:noFill/>
          <a:ln w="25"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39"/>
          <p:cNvSpPr>
            <a:spLocks/>
          </p:cNvSpPr>
          <p:nvPr/>
        </p:nvSpPr>
        <p:spPr bwMode="auto">
          <a:xfrm>
            <a:off x="5600700" y="4691063"/>
            <a:ext cx="101600" cy="106363"/>
          </a:xfrm>
          <a:custGeom>
            <a:avLst/>
            <a:gdLst/>
            <a:ahLst/>
            <a:cxnLst>
              <a:cxn ang="0">
                <a:pos x="21" y="11"/>
              </a:cxn>
              <a:cxn ang="0">
                <a:pos x="0" y="22"/>
              </a:cxn>
              <a:cxn ang="0">
                <a:pos x="4" y="11"/>
              </a:cxn>
              <a:cxn ang="0">
                <a:pos x="0" y="0"/>
              </a:cxn>
              <a:cxn ang="0">
                <a:pos x="21" y="11"/>
              </a:cxn>
            </a:cxnLst>
            <a:rect l="0" t="0" r="r" b="b"/>
            <a:pathLst>
              <a:path w="21" h="22">
                <a:moveTo>
                  <a:pt x="21" y="11"/>
                </a:moveTo>
                <a:cubicBezTo>
                  <a:pt x="14" y="14"/>
                  <a:pt x="5" y="18"/>
                  <a:pt x="0" y="22"/>
                </a:cubicBezTo>
                <a:cubicBezTo>
                  <a:pt x="4" y="11"/>
                  <a:pt x="4" y="11"/>
                  <a:pt x="4" y="11"/>
                </a:cubicBezTo>
                <a:cubicBezTo>
                  <a:pt x="0" y="0"/>
                  <a:pt x="0" y="0"/>
                  <a:pt x="0" y="0"/>
                </a:cubicBezTo>
                <a:cubicBezTo>
                  <a:pt x="5" y="4"/>
                  <a:pt x="14" y="8"/>
                  <a:pt x="21" y="11"/>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34" name="Group 33"/>
          <p:cNvGrpSpPr/>
          <p:nvPr/>
        </p:nvGrpSpPr>
        <p:grpSpPr>
          <a:xfrm>
            <a:off x="2057400" y="4421188"/>
            <a:ext cx="1403350" cy="920750"/>
            <a:chOff x="3849688" y="3265488"/>
            <a:chExt cx="1403350" cy="920750"/>
          </a:xfrm>
        </p:grpSpPr>
        <p:sp>
          <p:nvSpPr>
            <p:cNvPr id="35" name="Freeform 47"/>
            <p:cNvSpPr>
              <a:spLocks/>
            </p:cNvSpPr>
            <p:nvPr/>
          </p:nvSpPr>
          <p:spPr bwMode="auto">
            <a:xfrm>
              <a:off x="5180013" y="3265488"/>
              <a:ext cx="73025" cy="622300"/>
            </a:xfrm>
            <a:custGeom>
              <a:avLst/>
              <a:gdLst/>
              <a:ahLst/>
              <a:cxnLst>
                <a:cxn ang="0">
                  <a:pos x="0" y="48"/>
                </a:cxn>
                <a:cxn ang="0">
                  <a:pos x="46" y="0"/>
                </a:cxn>
                <a:cxn ang="0">
                  <a:pos x="46" y="343"/>
                </a:cxn>
                <a:cxn ang="0">
                  <a:pos x="0" y="392"/>
                </a:cxn>
                <a:cxn ang="0">
                  <a:pos x="0" y="389"/>
                </a:cxn>
                <a:cxn ang="0">
                  <a:pos x="0" y="48"/>
                </a:cxn>
                <a:cxn ang="0">
                  <a:pos x="0" y="48"/>
                </a:cxn>
              </a:cxnLst>
              <a:rect l="0" t="0" r="r" b="b"/>
              <a:pathLst>
                <a:path w="46" h="392">
                  <a:moveTo>
                    <a:pt x="0" y="48"/>
                  </a:moveTo>
                  <a:lnTo>
                    <a:pt x="46" y="0"/>
                  </a:lnTo>
                  <a:lnTo>
                    <a:pt x="46" y="343"/>
                  </a:lnTo>
                  <a:lnTo>
                    <a:pt x="0" y="392"/>
                  </a:lnTo>
                  <a:lnTo>
                    <a:pt x="0" y="389"/>
                  </a:lnTo>
                  <a:lnTo>
                    <a:pt x="0" y="48"/>
                  </a:lnTo>
                  <a:lnTo>
                    <a:pt x="0" y="48"/>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48"/>
            <p:cNvSpPr>
              <a:spLocks/>
            </p:cNvSpPr>
            <p:nvPr/>
          </p:nvSpPr>
          <p:spPr bwMode="auto">
            <a:xfrm>
              <a:off x="4689475" y="3265488"/>
              <a:ext cx="563563" cy="76200"/>
            </a:xfrm>
            <a:custGeom>
              <a:avLst/>
              <a:gdLst/>
              <a:ahLst/>
              <a:cxnLst>
                <a:cxn ang="0">
                  <a:pos x="355" y="0"/>
                </a:cxn>
                <a:cxn ang="0">
                  <a:pos x="309" y="48"/>
                </a:cxn>
                <a:cxn ang="0">
                  <a:pos x="0" y="48"/>
                </a:cxn>
                <a:cxn ang="0">
                  <a:pos x="48" y="0"/>
                </a:cxn>
                <a:cxn ang="0">
                  <a:pos x="355" y="0"/>
                </a:cxn>
              </a:cxnLst>
              <a:rect l="0" t="0" r="r" b="b"/>
              <a:pathLst>
                <a:path w="355" h="48">
                  <a:moveTo>
                    <a:pt x="355" y="0"/>
                  </a:moveTo>
                  <a:lnTo>
                    <a:pt x="309" y="48"/>
                  </a:lnTo>
                  <a:lnTo>
                    <a:pt x="0" y="48"/>
                  </a:lnTo>
                  <a:lnTo>
                    <a:pt x="48" y="0"/>
                  </a:lnTo>
                  <a:lnTo>
                    <a:pt x="355" y="0"/>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49"/>
            <p:cNvSpPr>
              <a:spLocks/>
            </p:cNvSpPr>
            <p:nvPr/>
          </p:nvSpPr>
          <p:spPr bwMode="auto">
            <a:xfrm>
              <a:off x="4881563" y="3341688"/>
              <a:ext cx="298450" cy="844550"/>
            </a:xfrm>
            <a:custGeom>
              <a:avLst/>
              <a:gdLst/>
              <a:ahLst/>
              <a:cxnLst>
                <a:cxn ang="0">
                  <a:pos x="188" y="344"/>
                </a:cxn>
                <a:cxn ang="0">
                  <a:pos x="0" y="532"/>
                </a:cxn>
                <a:cxn ang="0">
                  <a:pos x="0" y="192"/>
                </a:cxn>
                <a:cxn ang="0">
                  <a:pos x="0" y="192"/>
                </a:cxn>
                <a:cxn ang="0">
                  <a:pos x="188" y="0"/>
                </a:cxn>
                <a:cxn ang="0">
                  <a:pos x="188" y="341"/>
                </a:cxn>
                <a:cxn ang="0">
                  <a:pos x="188" y="344"/>
                </a:cxn>
              </a:cxnLst>
              <a:rect l="0" t="0" r="r" b="b"/>
              <a:pathLst>
                <a:path w="188" h="532">
                  <a:moveTo>
                    <a:pt x="188" y="344"/>
                  </a:moveTo>
                  <a:lnTo>
                    <a:pt x="0" y="532"/>
                  </a:lnTo>
                  <a:lnTo>
                    <a:pt x="0" y="192"/>
                  </a:lnTo>
                  <a:lnTo>
                    <a:pt x="0" y="192"/>
                  </a:lnTo>
                  <a:lnTo>
                    <a:pt x="188" y="0"/>
                  </a:lnTo>
                  <a:lnTo>
                    <a:pt x="188" y="341"/>
                  </a:lnTo>
                  <a:lnTo>
                    <a:pt x="188" y="344"/>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50"/>
            <p:cNvSpPr>
              <a:spLocks/>
            </p:cNvSpPr>
            <p:nvPr/>
          </p:nvSpPr>
          <p:spPr bwMode="auto">
            <a:xfrm>
              <a:off x="4394200" y="3341688"/>
              <a:ext cx="785813" cy="304800"/>
            </a:xfrm>
            <a:custGeom>
              <a:avLst/>
              <a:gdLst/>
              <a:ahLst/>
              <a:cxnLst>
                <a:cxn ang="0">
                  <a:pos x="495" y="0"/>
                </a:cxn>
                <a:cxn ang="0">
                  <a:pos x="307" y="192"/>
                </a:cxn>
                <a:cxn ang="0">
                  <a:pos x="0" y="192"/>
                </a:cxn>
                <a:cxn ang="0">
                  <a:pos x="0" y="192"/>
                </a:cxn>
                <a:cxn ang="0">
                  <a:pos x="73" y="119"/>
                </a:cxn>
                <a:cxn ang="0">
                  <a:pos x="186" y="0"/>
                </a:cxn>
                <a:cxn ang="0">
                  <a:pos x="495" y="0"/>
                </a:cxn>
                <a:cxn ang="0">
                  <a:pos x="495" y="0"/>
                </a:cxn>
              </a:cxnLst>
              <a:rect l="0" t="0" r="r" b="b"/>
              <a:pathLst>
                <a:path w="495" h="192">
                  <a:moveTo>
                    <a:pt x="495" y="0"/>
                  </a:moveTo>
                  <a:lnTo>
                    <a:pt x="307" y="192"/>
                  </a:lnTo>
                  <a:lnTo>
                    <a:pt x="0" y="192"/>
                  </a:lnTo>
                  <a:lnTo>
                    <a:pt x="0" y="192"/>
                  </a:lnTo>
                  <a:lnTo>
                    <a:pt x="73" y="119"/>
                  </a:lnTo>
                  <a:lnTo>
                    <a:pt x="186" y="0"/>
                  </a:lnTo>
                  <a:lnTo>
                    <a:pt x="495" y="0"/>
                  </a:lnTo>
                  <a:lnTo>
                    <a:pt x="495"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51"/>
            <p:cNvSpPr>
              <a:spLocks/>
            </p:cNvSpPr>
            <p:nvPr/>
          </p:nvSpPr>
          <p:spPr bwMode="auto">
            <a:xfrm>
              <a:off x="4394200" y="3646488"/>
              <a:ext cx="487363" cy="539750"/>
            </a:xfrm>
            <a:custGeom>
              <a:avLst/>
              <a:gdLst/>
              <a:ahLst/>
              <a:cxnLst>
                <a:cxn ang="0">
                  <a:pos x="307" y="0"/>
                </a:cxn>
                <a:cxn ang="0">
                  <a:pos x="307" y="340"/>
                </a:cxn>
                <a:cxn ang="0">
                  <a:pos x="0" y="340"/>
                </a:cxn>
                <a:cxn ang="0">
                  <a:pos x="0" y="0"/>
                </a:cxn>
                <a:cxn ang="0">
                  <a:pos x="0" y="0"/>
                </a:cxn>
                <a:cxn ang="0">
                  <a:pos x="307" y="0"/>
                </a:cxn>
                <a:cxn ang="0">
                  <a:pos x="307" y="0"/>
                </a:cxn>
              </a:cxnLst>
              <a:rect l="0" t="0" r="r" b="b"/>
              <a:pathLst>
                <a:path w="307" h="340">
                  <a:moveTo>
                    <a:pt x="307" y="0"/>
                  </a:moveTo>
                  <a:lnTo>
                    <a:pt x="307" y="340"/>
                  </a:lnTo>
                  <a:lnTo>
                    <a:pt x="0" y="340"/>
                  </a:lnTo>
                  <a:lnTo>
                    <a:pt x="0" y="0"/>
                  </a:lnTo>
                  <a:lnTo>
                    <a:pt x="0" y="0"/>
                  </a:lnTo>
                  <a:lnTo>
                    <a:pt x="307" y="0"/>
                  </a:lnTo>
                  <a:lnTo>
                    <a:pt x="307"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52"/>
            <p:cNvSpPr>
              <a:spLocks/>
            </p:cNvSpPr>
            <p:nvPr/>
          </p:nvSpPr>
          <p:spPr bwMode="auto">
            <a:xfrm>
              <a:off x="4327525" y="3265488"/>
              <a:ext cx="438150" cy="76200"/>
            </a:xfrm>
            <a:custGeom>
              <a:avLst/>
              <a:gdLst/>
              <a:ahLst/>
              <a:cxnLst>
                <a:cxn ang="0">
                  <a:pos x="276" y="0"/>
                </a:cxn>
                <a:cxn ang="0">
                  <a:pos x="228" y="48"/>
                </a:cxn>
                <a:cxn ang="0">
                  <a:pos x="0" y="48"/>
                </a:cxn>
                <a:cxn ang="0">
                  <a:pos x="48" y="0"/>
                </a:cxn>
                <a:cxn ang="0">
                  <a:pos x="276" y="0"/>
                </a:cxn>
              </a:cxnLst>
              <a:rect l="0" t="0" r="r" b="b"/>
              <a:pathLst>
                <a:path w="276" h="48">
                  <a:moveTo>
                    <a:pt x="276" y="0"/>
                  </a:moveTo>
                  <a:lnTo>
                    <a:pt x="228" y="48"/>
                  </a:lnTo>
                  <a:lnTo>
                    <a:pt x="0" y="48"/>
                  </a:lnTo>
                  <a:lnTo>
                    <a:pt x="48" y="0"/>
                  </a:lnTo>
                  <a:lnTo>
                    <a:pt x="276" y="0"/>
                  </a:lnTo>
                  <a:close/>
                </a:path>
              </a:pathLst>
            </a:custGeom>
            <a:solidFill>
              <a:srgbClr val="D2E6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53"/>
            <p:cNvSpPr>
              <a:spLocks/>
            </p:cNvSpPr>
            <p:nvPr/>
          </p:nvSpPr>
          <p:spPr bwMode="auto">
            <a:xfrm>
              <a:off x="4143375" y="3341688"/>
              <a:ext cx="546100" cy="188913"/>
            </a:xfrm>
            <a:custGeom>
              <a:avLst/>
              <a:gdLst/>
              <a:ahLst/>
              <a:cxnLst>
                <a:cxn ang="0">
                  <a:pos x="344" y="0"/>
                </a:cxn>
                <a:cxn ang="0">
                  <a:pos x="231" y="119"/>
                </a:cxn>
                <a:cxn ang="0">
                  <a:pos x="0" y="119"/>
                </a:cxn>
                <a:cxn ang="0">
                  <a:pos x="116" y="0"/>
                </a:cxn>
                <a:cxn ang="0">
                  <a:pos x="344" y="0"/>
                </a:cxn>
              </a:cxnLst>
              <a:rect l="0" t="0" r="r" b="b"/>
              <a:pathLst>
                <a:path w="344" h="119">
                  <a:moveTo>
                    <a:pt x="344" y="0"/>
                  </a:moveTo>
                  <a:lnTo>
                    <a:pt x="231" y="119"/>
                  </a:lnTo>
                  <a:lnTo>
                    <a:pt x="0" y="119"/>
                  </a:lnTo>
                  <a:lnTo>
                    <a:pt x="116" y="0"/>
                  </a:lnTo>
                  <a:lnTo>
                    <a:pt x="344" y="0"/>
                  </a:lnTo>
                  <a:close/>
                </a:path>
              </a:pathLst>
            </a:custGeom>
            <a:solidFill>
              <a:srgbClr val="FDFAD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54"/>
            <p:cNvSpPr>
              <a:spLocks/>
            </p:cNvSpPr>
            <p:nvPr/>
          </p:nvSpPr>
          <p:spPr bwMode="auto">
            <a:xfrm>
              <a:off x="3849688" y="3525838"/>
              <a:ext cx="660400" cy="120650"/>
            </a:xfrm>
            <a:custGeom>
              <a:avLst/>
              <a:gdLst/>
              <a:ahLst/>
              <a:cxnLst>
                <a:cxn ang="0">
                  <a:pos x="416" y="3"/>
                </a:cxn>
                <a:cxn ang="0">
                  <a:pos x="343" y="76"/>
                </a:cxn>
                <a:cxn ang="0">
                  <a:pos x="0" y="76"/>
                </a:cxn>
                <a:cxn ang="0">
                  <a:pos x="70" y="0"/>
                </a:cxn>
                <a:cxn ang="0">
                  <a:pos x="73" y="3"/>
                </a:cxn>
                <a:cxn ang="0">
                  <a:pos x="185" y="3"/>
                </a:cxn>
                <a:cxn ang="0">
                  <a:pos x="416" y="3"/>
                </a:cxn>
              </a:cxnLst>
              <a:rect l="0" t="0" r="r" b="b"/>
              <a:pathLst>
                <a:path w="416" h="76">
                  <a:moveTo>
                    <a:pt x="416" y="3"/>
                  </a:moveTo>
                  <a:lnTo>
                    <a:pt x="343" y="76"/>
                  </a:lnTo>
                  <a:lnTo>
                    <a:pt x="0" y="76"/>
                  </a:lnTo>
                  <a:lnTo>
                    <a:pt x="70" y="0"/>
                  </a:lnTo>
                  <a:lnTo>
                    <a:pt x="73" y="3"/>
                  </a:lnTo>
                  <a:lnTo>
                    <a:pt x="185" y="3"/>
                  </a:lnTo>
                  <a:lnTo>
                    <a:pt x="416" y="3"/>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55"/>
            <p:cNvSpPr>
              <a:spLocks/>
            </p:cNvSpPr>
            <p:nvPr/>
          </p:nvSpPr>
          <p:spPr bwMode="auto">
            <a:xfrm>
              <a:off x="3960813" y="3265488"/>
              <a:ext cx="442913" cy="265113"/>
            </a:xfrm>
            <a:custGeom>
              <a:avLst/>
              <a:gdLst/>
              <a:ahLst/>
              <a:cxnLst>
                <a:cxn ang="0">
                  <a:pos x="231" y="48"/>
                </a:cxn>
                <a:cxn ang="0">
                  <a:pos x="115" y="167"/>
                </a:cxn>
                <a:cxn ang="0">
                  <a:pos x="3" y="167"/>
                </a:cxn>
                <a:cxn ang="0">
                  <a:pos x="0" y="164"/>
                </a:cxn>
                <a:cxn ang="0">
                  <a:pos x="164" y="0"/>
                </a:cxn>
                <a:cxn ang="0">
                  <a:pos x="279" y="0"/>
                </a:cxn>
                <a:cxn ang="0">
                  <a:pos x="231" y="48"/>
                </a:cxn>
              </a:cxnLst>
              <a:rect l="0" t="0" r="r" b="b"/>
              <a:pathLst>
                <a:path w="279" h="167">
                  <a:moveTo>
                    <a:pt x="231" y="48"/>
                  </a:moveTo>
                  <a:lnTo>
                    <a:pt x="115" y="167"/>
                  </a:lnTo>
                  <a:lnTo>
                    <a:pt x="3" y="167"/>
                  </a:lnTo>
                  <a:lnTo>
                    <a:pt x="0" y="164"/>
                  </a:lnTo>
                  <a:lnTo>
                    <a:pt x="164" y="0"/>
                  </a:lnTo>
                  <a:lnTo>
                    <a:pt x="279" y="0"/>
                  </a:lnTo>
                  <a:lnTo>
                    <a:pt x="231" y="48"/>
                  </a:lnTo>
                  <a:close/>
                </a:path>
              </a:pathLst>
            </a:custGeom>
            <a:solidFill>
              <a:srgbClr val="D5EDE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56"/>
            <p:cNvSpPr>
              <a:spLocks/>
            </p:cNvSpPr>
            <p:nvPr/>
          </p:nvSpPr>
          <p:spPr bwMode="auto">
            <a:xfrm>
              <a:off x="3849688" y="3646488"/>
              <a:ext cx="544513" cy="539750"/>
            </a:xfrm>
            <a:custGeom>
              <a:avLst/>
              <a:gdLst/>
              <a:ahLst/>
              <a:cxnLst>
                <a:cxn ang="0">
                  <a:pos x="343" y="0"/>
                </a:cxn>
                <a:cxn ang="0">
                  <a:pos x="343" y="340"/>
                </a:cxn>
                <a:cxn ang="0">
                  <a:pos x="0" y="340"/>
                </a:cxn>
                <a:cxn ang="0">
                  <a:pos x="0" y="0"/>
                </a:cxn>
                <a:cxn ang="0">
                  <a:pos x="343" y="0"/>
                </a:cxn>
                <a:cxn ang="0">
                  <a:pos x="343" y="0"/>
                </a:cxn>
                <a:cxn ang="0">
                  <a:pos x="343" y="0"/>
                </a:cxn>
              </a:cxnLst>
              <a:rect l="0" t="0" r="r" b="b"/>
              <a:pathLst>
                <a:path w="343" h="340">
                  <a:moveTo>
                    <a:pt x="343" y="0"/>
                  </a:moveTo>
                  <a:lnTo>
                    <a:pt x="343" y="340"/>
                  </a:lnTo>
                  <a:lnTo>
                    <a:pt x="0" y="340"/>
                  </a:lnTo>
                  <a:lnTo>
                    <a:pt x="0" y="0"/>
                  </a:lnTo>
                  <a:lnTo>
                    <a:pt x="343" y="0"/>
                  </a:lnTo>
                  <a:lnTo>
                    <a:pt x="343" y="0"/>
                  </a:lnTo>
                  <a:lnTo>
                    <a:pt x="343" y="0"/>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57"/>
            <p:cNvSpPr>
              <a:spLocks/>
            </p:cNvSpPr>
            <p:nvPr/>
          </p:nvSpPr>
          <p:spPr bwMode="auto">
            <a:xfrm>
              <a:off x="3849688" y="3265488"/>
              <a:ext cx="1403350" cy="920750"/>
            </a:xfrm>
            <a:custGeom>
              <a:avLst/>
              <a:gdLst/>
              <a:ahLst/>
              <a:cxnLst>
                <a:cxn ang="0">
                  <a:pos x="349" y="0"/>
                </a:cxn>
                <a:cxn ang="0">
                  <a:pos x="234" y="0"/>
                </a:cxn>
                <a:cxn ang="0">
                  <a:pos x="70" y="164"/>
                </a:cxn>
                <a:cxn ang="0">
                  <a:pos x="0" y="240"/>
                </a:cxn>
                <a:cxn ang="0">
                  <a:pos x="0" y="580"/>
                </a:cxn>
                <a:cxn ang="0">
                  <a:pos x="343" y="580"/>
                </a:cxn>
                <a:cxn ang="0">
                  <a:pos x="650" y="580"/>
                </a:cxn>
                <a:cxn ang="0">
                  <a:pos x="838" y="392"/>
                </a:cxn>
                <a:cxn ang="0">
                  <a:pos x="884" y="343"/>
                </a:cxn>
                <a:cxn ang="0">
                  <a:pos x="884" y="0"/>
                </a:cxn>
                <a:cxn ang="0">
                  <a:pos x="577" y="0"/>
                </a:cxn>
                <a:cxn ang="0">
                  <a:pos x="349" y="0"/>
                </a:cxn>
              </a:cxnLst>
              <a:rect l="0" t="0" r="r" b="b"/>
              <a:pathLst>
                <a:path w="884" h="580">
                  <a:moveTo>
                    <a:pt x="349" y="0"/>
                  </a:moveTo>
                  <a:lnTo>
                    <a:pt x="234" y="0"/>
                  </a:lnTo>
                  <a:lnTo>
                    <a:pt x="70" y="164"/>
                  </a:lnTo>
                  <a:lnTo>
                    <a:pt x="0" y="240"/>
                  </a:lnTo>
                  <a:lnTo>
                    <a:pt x="0" y="580"/>
                  </a:lnTo>
                  <a:lnTo>
                    <a:pt x="343" y="580"/>
                  </a:lnTo>
                  <a:lnTo>
                    <a:pt x="650" y="580"/>
                  </a:lnTo>
                  <a:lnTo>
                    <a:pt x="838" y="392"/>
                  </a:lnTo>
                  <a:lnTo>
                    <a:pt x="884" y="343"/>
                  </a:lnTo>
                  <a:lnTo>
                    <a:pt x="884" y="0"/>
                  </a:lnTo>
                  <a:lnTo>
                    <a:pt x="577" y="0"/>
                  </a:lnTo>
                  <a:lnTo>
                    <a:pt x="349" y="0"/>
                  </a:lnTo>
                  <a:close/>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58"/>
            <p:cNvSpPr>
              <a:spLocks/>
            </p:cNvSpPr>
            <p:nvPr/>
          </p:nvSpPr>
          <p:spPr bwMode="auto">
            <a:xfrm>
              <a:off x="3849688" y="3265488"/>
              <a:ext cx="1403350" cy="381000"/>
            </a:xfrm>
            <a:custGeom>
              <a:avLst/>
              <a:gdLst/>
              <a:ahLst/>
              <a:cxnLst>
                <a:cxn ang="0">
                  <a:pos x="884" y="0"/>
                </a:cxn>
                <a:cxn ang="0">
                  <a:pos x="838" y="48"/>
                </a:cxn>
                <a:cxn ang="0">
                  <a:pos x="838" y="48"/>
                </a:cxn>
                <a:cxn ang="0">
                  <a:pos x="650" y="240"/>
                </a:cxn>
                <a:cxn ang="0">
                  <a:pos x="343" y="240"/>
                </a:cxn>
                <a:cxn ang="0">
                  <a:pos x="343" y="240"/>
                </a:cxn>
                <a:cxn ang="0">
                  <a:pos x="0" y="240"/>
                </a:cxn>
              </a:cxnLst>
              <a:rect l="0" t="0" r="r" b="b"/>
              <a:pathLst>
                <a:path w="884" h="240">
                  <a:moveTo>
                    <a:pt x="884" y="0"/>
                  </a:moveTo>
                  <a:lnTo>
                    <a:pt x="838" y="48"/>
                  </a:lnTo>
                  <a:lnTo>
                    <a:pt x="838" y="48"/>
                  </a:lnTo>
                  <a:lnTo>
                    <a:pt x="650" y="240"/>
                  </a:lnTo>
                  <a:lnTo>
                    <a:pt x="343" y="240"/>
                  </a:lnTo>
                  <a:lnTo>
                    <a:pt x="343" y="240"/>
                  </a:lnTo>
                  <a:lnTo>
                    <a:pt x="0" y="24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59"/>
            <p:cNvSpPr>
              <a:spLocks/>
            </p:cNvSpPr>
            <p:nvPr/>
          </p:nvSpPr>
          <p:spPr bwMode="auto">
            <a:xfrm>
              <a:off x="3965575" y="3530600"/>
              <a:ext cx="544513" cy="1588"/>
            </a:xfrm>
            <a:custGeom>
              <a:avLst/>
              <a:gdLst/>
              <a:ahLst/>
              <a:cxnLst>
                <a:cxn ang="0">
                  <a:pos x="343" y="0"/>
                </a:cxn>
                <a:cxn ang="0">
                  <a:pos x="112" y="0"/>
                </a:cxn>
                <a:cxn ang="0">
                  <a:pos x="0" y="0"/>
                </a:cxn>
              </a:cxnLst>
              <a:rect l="0" t="0" r="r" b="b"/>
              <a:pathLst>
                <a:path w="343">
                  <a:moveTo>
                    <a:pt x="343" y="0"/>
                  </a:moveTo>
                  <a:lnTo>
                    <a:pt x="112" y="0"/>
                  </a:lnTo>
                  <a:lnTo>
                    <a:pt x="0" y="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60"/>
            <p:cNvSpPr>
              <a:spLocks/>
            </p:cNvSpPr>
            <p:nvPr/>
          </p:nvSpPr>
          <p:spPr bwMode="auto">
            <a:xfrm>
              <a:off x="4327525" y="3341688"/>
              <a:ext cx="852488" cy="1588"/>
            </a:xfrm>
            <a:custGeom>
              <a:avLst/>
              <a:gdLst/>
              <a:ahLst/>
              <a:cxnLst>
                <a:cxn ang="0">
                  <a:pos x="537" y="0"/>
                </a:cxn>
                <a:cxn ang="0">
                  <a:pos x="537" y="0"/>
                </a:cxn>
                <a:cxn ang="0">
                  <a:pos x="228" y="0"/>
                </a:cxn>
                <a:cxn ang="0">
                  <a:pos x="0" y="0"/>
                </a:cxn>
                <a:cxn ang="0">
                  <a:pos x="0" y="0"/>
                </a:cxn>
              </a:cxnLst>
              <a:rect l="0" t="0" r="r" b="b"/>
              <a:pathLst>
                <a:path w="537">
                  <a:moveTo>
                    <a:pt x="537" y="0"/>
                  </a:moveTo>
                  <a:lnTo>
                    <a:pt x="537" y="0"/>
                  </a:lnTo>
                  <a:lnTo>
                    <a:pt x="228" y="0"/>
                  </a:lnTo>
                  <a:lnTo>
                    <a:pt x="0" y="0"/>
                  </a:lnTo>
                  <a:lnTo>
                    <a:pt x="0" y="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61"/>
            <p:cNvSpPr>
              <a:spLocks/>
            </p:cNvSpPr>
            <p:nvPr/>
          </p:nvSpPr>
          <p:spPr bwMode="auto">
            <a:xfrm>
              <a:off x="4394200" y="3265488"/>
              <a:ext cx="371475" cy="381000"/>
            </a:xfrm>
            <a:custGeom>
              <a:avLst/>
              <a:gdLst/>
              <a:ahLst/>
              <a:cxnLst>
                <a:cxn ang="0">
                  <a:pos x="234" y="0"/>
                </a:cxn>
                <a:cxn ang="0">
                  <a:pos x="186" y="48"/>
                </a:cxn>
                <a:cxn ang="0">
                  <a:pos x="73" y="167"/>
                </a:cxn>
                <a:cxn ang="0">
                  <a:pos x="0" y="240"/>
                </a:cxn>
              </a:cxnLst>
              <a:rect l="0" t="0" r="r" b="b"/>
              <a:pathLst>
                <a:path w="234" h="240">
                  <a:moveTo>
                    <a:pt x="234" y="0"/>
                  </a:moveTo>
                  <a:lnTo>
                    <a:pt x="186" y="48"/>
                  </a:lnTo>
                  <a:lnTo>
                    <a:pt x="73" y="167"/>
                  </a:lnTo>
                  <a:lnTo>
                    <a:pt x="0" y="24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62"/>
            <p:cNvSpPr>
              <a:spLocks/>
            </p:cNvSpPr>
            <p:nvPr/>
          </p:nvSpPr>
          <p:spPr bwMode="auto">
            <a:xfrm>
              <a:off x="4143375" y="3265488"/>
              <a:ext cx="260350" cy="265113"/>
            </a:xfrm>
            <a:custGeom>
              <a:avLst/>
              <a:gdLst/>
              <a:ahLst/>
              <a:cxnLst>
                <a:cxn ang="0">
                  <a:pos x="164" y="0"/>
                </a:cxn>
                <a:cxn ang="0">
                  <a:pos x="116" y="48"/>
                </a:cxn>
                <a:cxn ang="0">
                  <a:pos x="0" y="167"/>
                </a:cxn>
              </a:cxnLst>
              <a:rect l="0" t="0" r="r" b="b"/>
              <a:pathLst>
                <a:path w="164" h="167">
                  <a:moveTo>
                    <a:pt x="164" y="0"/>
                  </a:moveTo>
                  <a:lnTo>
                    <a:pt x="116" y="48"/>
                  </a:lnTo>
                  <a:lnTo>
                    <a:pt x="0" y="16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 name="Line 63"/>
            <p:cNvSpPr>
              <a:spLocks noChangeShapeType="1"/>
            </p:cNvSpPr>
            <p:nvPr/>
          </p:nvSpPr>
          <p:spPr bwMode="auto">
            <a:xfrm>
              <a:off x="4881563" y="3646488"/>
              <a:ext cx="1588" cy="539750"/>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64"/>
            <p:cNvSpPr>
              <a:spLocks/>
            </p:cNvSpPr>
            <p:nvPr/>
          </p:nvSpPr>
          <p:spPr bwMode="auto">
            <a:xfrm>
              <a:off x="5180013" y="3341688"/>
              <a:ext cx="1588" cy="541338"/>
            </a:xfrm>
            <a:custGeom>
              <a:avLst/>
              <a:gdLst/>
              <a:ahLst/>
              <a:cxnLst>
                <a:cxn ang="0">
                  <a:pos x="0" y="0"/>
                </a:cxn>
                <a:cxn ang="0">
                  <a:pos x="0" y="0"/>
                </a:cxn>
                <a:cxn ang="0">
                  <a:pos x="0" y="341"/>
                </a:cxn>
              </a:cxnLst>
              <a:rect l="0" t="0" r="r" b="b"/>
              <a:pathLst>
                <a:path h="341">
                  <a:moveTo>
                    <a:pt x="0" y="0"/>
                  </a:moveTo>
                  <a:lnTo>
                    <a:pt x="0" y="0"/>
                  </a:lnTo>
                  <a:lnTo>
                    <a:pt x="0" y="341"/>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3" name="Line 65"/>
            <p:cNvSpPr>
              <a:spLocks noChangeShapeType="1"/>
            </p:cNvSpPr>
            <p:nvPr/>
          </p:nvSpPr>
          <p:spPr bwMode="auto">
            <a:xfrm>
              <a:off x="4394200" y="3646488"/>
              <a:ext cx="1588" cy="539750"/>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4" name="Group 53"/>
          <p:cNvGrpSpPr/>
          <p:nvPr/>
        </p:nvGrpSpPr>
        <p:grpSpPr>
          <a:xfrm>
            <a:off x="3730625" y="3962400"/>
            <a:ext cx="1614488" cy="1978026"/>
            <a:chOff x="5522913" y="2806700"/>
            <a:chExt cx="1614488" cy="1978026"/>
          </a:xfrm>
        </p:grpSpPr>
        <p:sp>
          <p:nvSpPr>
            <p:cNvPr id="55" name="Freeform 37"/>
            <p:cNvSpPr>
              <a:spLocks/>
            </p:cNvSpPr>
            <p:nvPr/>
          </p:nvSpPr>
          <p:spPr bwMode="auto">
            <a:xfrm>
              <a:off x="5522913" y="3549650"/>
              <a:ext cx="101600" cy="111125"/>
            </a:xfrm>
            <a:custGeom>
              <a:avLst/>
              <a:gdLst/>
              <a:ahLst/>
              <a:cxnLst>
                <a:cxn ang="0">
                  <a:pos x="21" y="11"/>
                </a:cxn>
                <a:cxn ang="0">
                  <a:pos x="0" y="23"/>
                </a:cxn>
                <a:cxn ang="0">
                  <a:pos x="5" y="11"/>
                </a:cxn>
                <a:cxn ang="0">
                  <a:pos x="0" y="0"/>
                </a:cxn>
                <a:cxn ang="0">
                  <a:pos x="21" y="11"/>
                </a:cxn>
              </a:cxnLst>
              <a:rect l="0" t="0" r="r" b="b"/>
              <a:pathLst>
                <a:path w="21" h="23">
                  <a:moveTo>
                    <a:pt x="21" y="11"/>
                  </a:moveTo>
                  <a:cubicBezTo>
                    <a:pt x="14" y="14"/>
                    <a:pt x="6" y="18"/>
                    <a:pt x="0" y="23"/>
                  </a:cubicBezTo>
                  <a:cubicBezTo>
                    <a:pt x="5" y="11"/>
                    <a:pt x="5" y="11"/>
                    <a:pt x="5" y="11"/>
                  </a:cubicBezTo>
                  <a:cubicBezTo>
                    <a:pt x="0" y="0"/>
                    <a:pt x="0" y="0"/>
                    <a:pt x="0" y="0"/>
                  </a:cubicBezTo>
                  <a:cubicBezTo>
                    <a:pt x="6" y="4"/>
                    <a:pt x="14" y="9"/>
                    <a:pt x="21" y="11"/>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Line 79"/>
            <p:cNvSpPr>
              <a:spLocks noChangeShapeType="1"/>
            </p:cNvSpPr>
            <p:nvPr/>
          </p:nvSpPr>
          <p:spPr bwMode="auto">
            <a:xfrm flipV="1">
              <a:off x="6751638" y="4398963"/>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80"/>
            <p:cNvSpPr>
              <a:spLocks/>
            </p:cNvSpPr>
            <p:nvPr/>
          </p:nvSpPr>
          <p:spPr bwMode="auto">
            <a:xfrm>
              <a:off x="6096000" y="2806700"/>
              <a:ext cx="1036638" cy="1587500"/>
            </a:xfrm>
            <a:custGeom>
              <a:avLst/>
              <a:gdLst/>
              <a:ahLst/>
              <a:cxnLst>
                <a:cxn ang="0">
                  <a:pos x="0" y="1"/>
                </a:cxn>
                <a:cxn ang="0">
                  <a:pos x="0" y="329"/>
                </a:cxn>
                <a:cxn ang="0">
                  <a:pos x="215" y="329"/>
                </a:cxn>
                <a:cxn ang="0">
                  <a:pos x="215" y="0"/>
                </a:cxn>
                <a:cxn ang="0">
                  <a:pos x="0" y="0"/>
                </a:cxn>
                <a:cxn ang="0">
                  <a:pos x="0" y="0"/>
                </a:cxn>
              </a:cxnLst>
              <a:rect l="0" t="0" r="r" b="b"/>
              <a:pathLst>
                <a:path w="215" h="329">
                  <a:moveTo>
                    <a:pt x="0" y="1"/>
                  </a:moveTo>
                  <a:cubicBezTo>
                    <a:pt x="0" y="329"/>
                    <a:pt x="0" y="329"/>
                    <a:pt x="0" y="329"/>
                  </a:cubicBezTo>
                  <a:cubicBezTo>
                    <a:pt x="215" y="329"/>
                    <a:pt x="215" y="329"/>
                    <a:pt x="215" y="329"/>
                  </a:cubicBezTo>
                  <a:cubicBezTo>
                    <a:pt x="215" y="0"/>
                    <a:pt x="215" y="0"/>
                    <a:pt x="215" y="0"/>
                  </a:cubicBezTo>
                  <a:cubicBezTo>
                    <a:pt x="0" y="0"/>
                    <a:pt x="0" y="0"/>
                    <a:pt x="0" y="0"/>
                  </a:cubicBezTo>
                  <a:cubicBezTo>
                    <a:pt x="0" y="0"/>
                    <a:pt x="0" y="0"/>
                    <a:pt x="0" y="0"/>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8" name="Line 81"/>
            <p:cNvSpPr>
              <a:spLocks noChangeShapeType="1"/>
            </p:cNvSpPr>
            <p:nvPr/>
          </p:nvSpPr>
          <p:spPr bwMode="auto">
            <a:xfrm flipV="1">
              <a:off x="5710238" y="4394200"/>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82"/>
            <p:cNvSpPr>
              <a:spLocks/>
            </p:cNvSpPr>
            <p:nvPr/>
          </p:nvSpPr>
          <p:spPr bwMode="auto">
            <a:xfrm>
              <a:off x="5710238" y="2806700"/>
              <a:ext cx="385763" cy="381000"/>
            </a:xfrm>
            <a:custGeom>
              <a:avLst/>
              <a:gdLst/>
              <a:ahLst/>
              <a:cxnLst>
                <a:cxn ang="0">
                  <a:pos x="80" y="0"/>
                </a:cxn>
                <a:cxn ang="0">
                  <a:pos x="0" y="79"/>
                </a:cxn>
              </a:cxnLst>
              <a:rect l="0" t="0" r="r" b="b"/>
              <a:pathLst>
                <a:path w="80" h="79">
                  <a:moveTo>
                    <a:pt x="80" y="0"/>
                  </a:moveTo>
                  <a:cubicBezTo>
                    <a:pt x="76" y="4"/>
                    <a:pt x="6" y="74"/>
                    <a:pt x="0" y="79"/>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83"/>
            <p:cNvSpPr>
              <a:spLocks noEditPoints="1"/>
            </p:cNvSpPr>
            <p:nvPr/>
          </p:nvSpPr>
          <p:spPr bwMode="auto">
            <a:xfrm>
              <a:off x="6034088" y="2913063"/>
              <a:ext cx="66675" cy="1635125"/>
            </a:xfrm>
            <a:custGeom>
              <a:avLst/>
              <a:gdLst/>
              <a:ahLst/>
              <a:cxnLst>
                <a:cxn ang="0">
                  <a:pos x="7" y="4"/>
                </a:cxn>
                <a:cxn ang="0">
                  <a:pos x="7" y="334"/>
                </a:cxn>
                <a:cxn ang="0">
                  <a:pos x="7" y="0"/>
                </a:cxn>
                <a:cxn ang="0">
                  <a:pos x="1" y="5"/>
                </a:cxn>
                <a:cxn ang="0">
                  <a:pos x="7" y="10"/>
                </a:cxn>
                <a:cxn ang="0">
                  <a:pos x="14" y="5"/>
                </a:cxn>
                <a:cxn ang="0">
                  <a:pos x="7" y="0"/>
                </a:cxn>
                <a:cxn ang="0">
                  <a:pos x="6" y="329"/>
                </a:cxn>
                <a:cxn ang="0">
                  <a:pos x="0" y="334"/>
                </a:cxn>
                <a:cxn ang="0">
                  <a:pos x="6" y="339"/>
                </a:cxn>
                <a:cxn ang="0">
                  <a:pos x="13" y="334"/>
                </a:cxn>
                <a:cxn ang="0">
                  <a:pos x="6" y="329"/>
                </a:cxn>
              </a:cxnLst>
              <a:rect l="0" t="0" r="r" b="b"/>
              <a:pathLst>
                <a:path w="14" h="339">
                  <a:moveTo>
                    <a:pt x="7" y="4"/>
                  </a:moveTo>
                  <a:cubicBezTo>
                    <a:pt x="7" y="334"/>
                    <a:pt x="7" y="334"/>
                    <a:pt x="7" y="334"/>
                  </a:cubicBezTo>
                  <a:moveTo>
                    <a:pt x="7" y="0"/>
                  </a:moveTo>
                  <a:cubicBezTo>
                    <a:pt x="4" y="0"/>
                    <a:pt x="1" y="2"/>
                    <a:pt x="1" y="5"/>
                  </a:cubicBezTo>
                  <a:cubicBezTo>
                    <a:pt x="1" y="8"/>
                    <a:pt x="4" y="10"/>
                    <a:pt x="7" y="10"/>
                  </a:cubicBezTo>
                  <a:cubicBezTo>
                    <a:pt x="11" y="10"/>
                    <a:pt x="14" y="8"/>
                    <a:pt x="14" y="5"/>
                  </a:cubicBezTo>
                  <a:cubicBezTo>
                    <a:pt x="14" y="2"/>
                    <a:pt x="11" y="0"/>
                    <a:pt x="7" y="0"/>
                  </a:cubicBezTo>
                  <a:close/>
                  <a:moveTo>
                    <a:pt x="6" y="329"/>
                  </a:moveTo>
                  <a:cubicBezTo>
                    <a:pt x="3" y="329"/>
                    <a:pt x="0" y="331"/>
                    <a:pt x="0" y="334"/>
                  </a:cubicBezTo>
                  <a:cubicBezTo>
                    <a:pt x="0" y="337"/>
                    <a:pt x="3" y="339"/>
                    <a:pt x="6" y="339"/>
                  </a:cubicBezTo>
                  <a:cubicBezTo>
                    <a:pt x="10" y="339"/>
                    <a:pt x="13" y="337"/>
                    <a:pt x="13" y="334"/>
                  </a:cubicBezTo>
                  <a:cubicBezTo>
                    <a:pt x="13" y="331"/>
                    <a:pt x="10" y="329"/>
                    <a:pt x="6" y="329"/>
                  </a:cubicBezTo>
                  <a:close/>
                </a:path>
              </a:pathLst>
            </a:custGeom>
            <a:solidFill>
              <a:srgbClr val="29AAE2"/>
            </a:solidFill>
            <a:ln w="13" cap="flat">
              <a:solidFill>
                <a:srgbClr val="29AAE2"/>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84"/>
            <p:cNvSpPr>
              <a:spLocks noEditPoints="1"/>
            </p:cNvSpPr>
            <p:nvPr/>
          </p:nvSpPr>
          <p:spPr bwMode="auto">
            <a:xfrm>
              <a:off x="6149975" y="3100388"/>
              <a:ext cx="71438" cy="1635125"/>
            </a:xfrm>
            <a:custGeom>
              <a:avLst/>
              <a:gdLst/>
              <a:ahLst/>
              <a:cxnLst>
                <a:cxn ang="0">
                  <a:pos x="8" y="5"/>
                </a:cxn>
                <a:cxn ang="0">
                  <a:pos x="8" y="335"/>
                </a:cxn>
                <a:cxn ang="0">
                  <a:pos x="8" y="0"/>
                </a:cxn>
                <a:cxn ang="0">
                  <a:pos x="1" y="5"/>
                </a:cxn>
                <a:cxn ang="0">
                  <a:pos x="8" y="10"/>
                </a:cxn>
                <a:cxn ang="0">
                  <a:pos x="15" y="5"/>
                </a:cxn>
                <a:cxn ang="0">
                  <a:pos x="8" y="0"/>
                </a:cxn>
                <a:cxn ang="0">
                  <a:pos x="7" y="329"/>
                </a:cxn>
                <a:cxn ang="0">
                  <a:pos x="0" y="334"/>
                </a:cxn>
                <a:cxn ang="0">
                  <a:pos x="7" y="339"/>
                </a:cxn>
                <a:cxn ang="0">
                  <a:pos x="14" y="334"/>
                </a:cxn>
                <a:cxn ang="0">
                  <a:pos x="7" y="329"/>
                </a:cxn>
              </a:cxnLst>
              <a:rect l="0" t="0" r="r" b="b"/>
              <a:pathLst>
                <a:path w="15" h="339">
                  <a:moveTo>
                    <a:pt x="8" y="5"/>
                  </a:moveTo>
                  <a:cubicBezTo>
                    <a:pt x="8" y="335"/>
                    <a:pt x="8" y="335"/>
                    <a:pt x="8" y="335"/>
                  </a:cubicBezTo>
                  <a:moveTo>
                    <a:pt x="8" y="0"/>
                  </a:moveTo>
                  <a:cubicBezTo>
                    <a:pt x="4" y="0"/>
                    <a:pt x="1" y="2"/>
                    <a:pt x="1" y="5"/>
                  </a:cubicBezTo>
                  <a:cubicBezTo>
                    <a:pt x="1" y="8"/>
                    <a:pt x="4" y="10"/>
                    <a:pt x="8" y="10"/>
                  </a:cubicBezTo>
                  <a:cubicBezTo>
                    <a:pt x="12" y="10"/>
                    <a:pt x="15" y="8"/>
                    <a:pt x="15" y="5"/>
                  </a:cubicBezTo>
                  <a:cubicBezTo>
                    <a:pt x="15" y="2"/>
                    <a:pt x="12" y="0"/>
                    <a:pt x="8" y="0"/>
                  </a:cubicBezTo>
                  <a:close/>
                  <a:moveTo>
                    <a:pt x="7" y="329"/>
                  </a:moveTo>
                  <a:cubicBezTo>
                    <a:pt x="3" y="329"/>
                    <a:pt x="0" y="331"/>
                    <a:pt x="0" y="334"/>
                  </a:cubicBezTo>
                  <a:cubicBezTo>
                    <a:pt x="0" y="337"/>
                    <a:pt x="3" y="339"/>
                    <a:pt x="7" y="339"/>
                  </a:cubicBezTo>
                  <a:cubicBezTo>
                    <a:pt x="11" y="339"/>
                    <a:pt x="14" y="337"/>
                    <a:pt x="14" y="334"/>
                  </a:cubicBezTo>
                  <a:cubicBezTo>
                    <a:pt x="14" y="331"/>
                    <a:pt x="11" y="329"/>
                    <a:pt x="7" y="329"/>
                  </a:cubicBezTo>
                  <a:close/>
                </a:path>
              </a:pathLst>
            </a:custGeom>
            <a:solidFill>
              <a:srgbClr val="ED1C24"/>
            </a:solidFill>
            <a:ln w="13" cap="flat">
              <a:solidFill>
                <a:srgbClr val="ED1C24"/>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85"/>
            <p:cNvSpPr>
              <a:spLocks noEditPoints="1"/>
            </p:cNvSpPr>
            <p:nvPr/>
          </p:nvSpPr>
          <p:spPr bwMode="auto">
            <a:xfrm>
              <a:off x="6275388" y="2820988"/>
              <a:ext cx="71438" cy="1635125"/>
            </a:xfrm>
            <a:custGeom>
              <a:avLst/>
              <a:gdLst/>
              <a:ahLst/>
              <a:cxnLst>
                <a:cxn ang="0">
                  <a:pos x="8" y="5"/>
                </a:cxn>
                <a:cxn ang="0">
                  <a:pos x="8" y="335"/>
                </a:cxn>
                <a:cxn ang="0">
                  <a:pos x="8" y="0"/>
                </a:cxn>
                <a:cxn ang="0">
                  <a:pos x="1" y="5"/>
                </a:cxn>
                <a:cxn ang="0">
                  <a:pos x="8" y="10"/>
                </a:cxn>
                <a:cxn ang="0">
                  <a:pos x="15" y="5"/>
                </a:cxn>
                <a:cxn ang="0">
                  <a:pos x="8" y="0"/>
                </a:cxn>
                <a:cxn ang="0">
                  <a:pos x="7" y="329"/>
                </a:cxn>
                <a:cxn ang="0">
                  <a:pos x="0" y="334"/>
                </a:cxn>
                <a:cxn ang="0">
                  <a:pos x="7" y="339"/>
                </a:cxn>
                <a:cxn ang="0">
                  <a:pos x="14" y="334"/>
                </a:cxn>
                <a:cxn ang="0">
                  <a:pos x="7" y="329"/>
                </a:cxn>
              </a:cxnLst>
              <a:rect l="0" t="0" r="r" b="b"/>
              <a:pathLst>
                <a:path w="15" h="339">
                  <a:moveTo>
                    <a:pt x="8" y="5"/>
                  </a:moveTo>
                  <a:cubicBezTo>
                    <a:pt x="8" y="335"/>
                    <a:pt x="8" y="335"/>
                    <a:pt x="8" y="335"/>
                  </a:cubicBezTo>
                  <a:moveTo>
                    <a:pt x="8" y="0"/>
                  </a:moveTo>
                  <a:cubicBezTo>
                    <a:pt x="4" y="0"/>
                    <a:pt x="1" y="2"/>
                    <a:pt x="1" y="5"/>
                  </a:cubicBezTo>
                  <a:cubicBezTo>
                    <a:pt x="1" y="8"/>
                    <a:pt x="4" y="10"/>
                    <a:pt x="8" y="10"/>
                  </a:cubicBezTo>
                  <a:cubicBezTo>
                    <a:pt x="12" y="10"/>
                    <a:pt x="15" y="8"/>
                    <a:pt x="15" y="5"/>
                  </a:cubicBezTo>
                  <a:cubicBezTo>
                    <a:pt x="15" y="2"/>
                    <a:pt x="12" y="0"/>
                    <a:pt x="8" y="0"/>
                  </a:cubicBezTo>
                  <a:close/>
                  <a:moveTo>
                    <a:pt x="7" y="329"/>
                  </a:moveTo>
                  <a:cubicBezTo>
                    <a:pt x="3" y="329"/>
                    <a:pt x="0" y="331"/>
                    <a:pt x="0" y="334"/>
                  </a:cubicBezTo>
                  <a:cubicBezTo>
                    <a:pt x="0" y="337"/>
                    <a:pt x="3" y="339"/>
                    <a:pt x="7" y="339"/>
                  </a:cubicBezTo>
                  <a:cubicBezTo>
                    <a:pt x="11" y="339"/>
                    <a:pt x="14" y="337"/>
                    <a:pt x="14" y="334"/>
                  </a:cubicBezTo>
                  <a:cubicBezTo>
                    <a:pt x="14" y="331"/>
                    <a:pt x="11" y="329"/>
                    <a:pt x="7" y="329"/>
                  </a:cubicBezTo>
                  <a:close/>
                </a:path>
              </a:pathLst>
            </a:custGeom>
            <a:solidFill>
              <a:srgbClr val="39B54A"/>
            </a:solidFill>
            <a:ln w="13" cap="flat">
              <a:solidFill>
                <a:srgbClr val="39B54A"/>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86"/>
            <p:cNvSpPr>
              <a:spLocks noEditPoints="1"/>
            </p:cNvSpPr>
            <p:nvPr/>
          </p:nvSpPr>
          <p:spPr bwMode="auto">
            <a:xfrm>
              <a:off x="6372225" y="2922588"/>
              <a:ext cx="66675" cy="1635125"/>
            </a:xfrm>
            <a:custGeom>
              <a:avLst/>
              <a:gdLst/>
              <a:ahLst/>
              <a:cxnLst>
                <a:cxn ang="0">
                  <a:pos x="7" y="4"/>
                </a:cxn>
                <a:cxn ang="0">
                  <a:pos x="7" y="334"/>
                </a:cxn>
                <a:cxn ang="0">
                  <a:pos x="7" y="0"/>
                </a:cxn>
                <a:cxn ang="0">
                  <a:pos x="1" y="5"/>
                </a:cxn>
                <a:cxn ang="0">
                  <a:pos x="7" y="10"/>
                </a:cxn>
                <a:cxn ang="0">
                  <a:pos x="14" y="5"/>
                </a:cxn>
                <a:cxn ang="0">
                  <a:pos x="7" y="0"/>
                </a:cxn>
                <a:cxn ang="0">
                  <a:pos x="6" y="329"/>
                </a:cxn>
                <a:cxn ang="0">
                  <a:pos x="0" y="334"/>
                </a:cxn>
                <a:cxn ang="0">
                  <a:pos x="6" y="339"/>
                </a:cxn>
                <a:cxn ang="0">
                  <a:pos x="13" y="334"/>
                </a:cxn>
                <a:cxn ang="0">
                  <a:pos x="6" y="329"/>
                </a:cxn>
              </a:cxnLst>
              <a:rect l="0" t="0" r="r" b="b"/>
              <a:pathLst>
                <a:path w="14" h="339">
                  <a:moveTo>
                    <a:pt x="7" y="4"/>
                  </a:moveTo>
                  <a:cubicBezTo>
                    <a:pt x="7" y="334"/>
                    <a:pt x="7" y="334"/>
                    <a:pt x="7" y="334"/>
                  </a:cubicBezTo>
                  <a:moveTo>
                    <a:pt x="7" y="0"/>
                  </a:moveTo>
                  <a:cubicBezTo>
                    <a:pt x="4" y="0"/>
                    <a:pt x="1" y="2"/>
                    <a:pt x="1" y="5"/>
                  </a:cubicBezTo>
                  <a:cubicBezTo>
                    <a:pt x="1" y="8"/>
                    <a:pt x="4" y="10"/>
                    <a:pt x="7" y="10"/>
                  </a:cubicBezTo>
                  <a:cubicBezTo>
                    <a:pt x="11" y="10"/>
                    <a:pt x="14" y="8"/>
                    <a:pt x="14" y="5"/>
                  </a:cubicBezTo>
                  <a:cubicBezTo>
                    <a:pt x="14" y="2"/>
                    <a:pt x="11" y="0"/>
                    <a:pt x="7" y="0"/>
                  </a:cubicBezTo>
                  <a:close/>
                  <a:moveTo>
                    <a:pt x="6" y="329"/>
                  </a:moveTo>
                  <a:cubicBezTo>
                    <a:pt x="3" y="329"/>
                    <a:pt x="0" y="331"/>
                    <a:pt x="0" y="334"/>
                  </a:cubicBezTo>
                  <a:cubicBezTo>
                    <a:pt x="0" y="337"/>
                    <a:pt x="3" y="339"/>
                    <a:pt x="6" y="339"/>
                  </a:cubicBezTo>
                  <a:cubicBezTo>
                    <a:pt x="10" y="339"/>
                    <a:pt x="13" y="337"/>
                    <a:pt x="13" y="334"/>
                  </a:cubicBezTo>
                  <a:cubicBezTo>
                    <a:pt x="13" y="331"/>
                    <a:pt x="10" y="329"/>
                    <a:pt x="6" y="329"/>
                  </a:cubicBezTo>
                  <a:close/>
                </a:path>
              </a:pathLst>
            </a:custGeom>
            <a:solidFill>
              <a:srgbClr val="FBB040"/>
            </a:solidFill>
            <a:ln w="13" cap="flat">
              <a:solidFill>
                <a:srgbClr val="FBB04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87"/>
            <p:cNvSpPr>
              <a:spLocks noEditPoints="1"/>
            </p:cNvSpPr>
            <p:nvPr/>
          </p:nvSpPr>
          <p:spPr bwMode="auto">
            <a:xfrm>
              <a:off x="6632575" y="3014663"/>
              <a:ext cx="66675" cy="1635125"/>
            </a:xfrm>
            <a:custGeom>
              <a:avLst/>
              <a:gdLst/>
              <a:ahLst/>
              <a:cxnLst>
                <a:cxn ang="0">
                  <a:pos x="7" y="5"/>
                </a:cxn>
                <a:cxn ang="0">
                  <a:pos x="7" y="335"/>
                </a:cxn>
                <a:cxn ang="0">
                  <a:pos x="7" y="0"/>
                </a:cxn>
                <a:cxn ang="0">
                  <a:pos x="1" y="5"/>
                </a:cxn>
                <a:cxn ang="0">
                  <a:pos x="7" y="10"/>
                </a:cxn>
                <a:cxn ang="0">
                  <a:pos x="14" y="5"/>
                </a:cxn>
                <a:cxn ang="0">
                  <a:pos x="7" y="0"/>
                </a:cxn>
                <a:cxn ang="0">
                  <a:pos x="6" y="329"/>
                </a:cxn>
                <a:cxn ang="0">
                  <a:pos x="0" y="334"/>
                </a:cxn>
                <a:cxn ang="0">
                  <a:pos x="6" y="339"/>
                </a:cxn>
                <a:cxn ang="0">
                  <a:pos x="13" y="334"/>
                </a:cxn>
                <a:cxn ang="0">
                  <a:pos x="6" y="329"/>
                </a:cxn>
              </a:cxnLst>
              <a:rect l="0" t="0" r="r" b="b"/>
              <a:pathLst>
                <a:path w="14" h="339">
                  <a:moveTo>
                    <a:pt x="7" y="5"/>
                  </a:moveTo>
                  <a:cubicBezTo>
                    <a:pt x="7" y="335"/>
                    <a:pt x="7" y="335"/>
                    <a:pt x="7" y="335"/>
                  </a:cubicBezTo>
                  <a:moveTo>
                    <a:pt x="7" y="0"/>
                  </a:moveTo>
                  <a:cubicBezTo>
                    <a:pt x="4" y="0"/>
                    <a:pt x="1" y="2"/>
                    <a:pt x="1" y="5"/>
                  </a:cubicBezTo>
                  <a:cubicBezTo>
                    <a:pt x="1" y="8"/>
                    <a:pt x="4" y="10"/>
                    <a:pt x="7" y="10"/>
                  </a:cubicBezTo>
                  <a:cubicBezTo>
                    <a:pt x="11" y="10"/>
                    <a:pt x="14" y="8"/>
                    <a:pt x="14" y="5"/>
                  </a:cubicBezTo>
                  <a:cubicBezTo>
                    <a:pt x="14" y="2"/>
                    <a:pt x="11" y="0"/>
                    <a:pt x="7" y="0"/>
                  </a:cubicBezTo>
                  <a:close/>
                  <a:moveTo>
                    <a:pt x="6" y="329"/>
                  </a:moveTo>
                  <a:cubicBezTo>
                    <a:pt x="3" y="329"/>
                    <a:pt x="0" y="331"/>
                    <a:pt x="0" y="334"/>
                  </a:cubicBezTo>
                  <a:cubicBezTo>
                    <a:pt x="0" y="337"/>
                    <a:pt x="3" y="339"/>
                    <a:pt x="6" y="339"/>
                  </a:cubicBezTo>
                  <a:cubicBezTo>
                    <a:pt x="10" y="339"/>
                    <a:pt x="13" y="337"/>
                    <a:pt x="13" y="334"/>
                  </a:cubicBezTo>
                  <a:cubicBezTo>
                    <a:pt x="13" y="331"/>
                    <a:pt x="10" y="329"/>
                    <a:pt x="6" y="329"/>
                  </a:cubicBezTo>
                  <a:close/>
                </a:path>
              </a:pathLst>
            </a:custGeom>
            <a:solidFill>
              <a:srgbClr val="A97C50"/>
            </a:solidFill>
            <a:ln w="13" cap="flat">
              <a:solidFill>
                <a:srgbClr val="A97C5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88"/>
            <p:cNvSpPr>
              <a:spLocks noEditPoints="1"/>
            </p:cNvSpPr>
            <p:nvPr/>
          </p:nvSpPr>
          <p:spPr bwMode="auto">
            <a:xfrm>
              <a:off x="6858000" y="2820988"/>
              <a:ext cx="68263" cy="1635125"/>
            </a:xfrm>
            <a:custGeom>
              <a:avLst/>
              <a:gdLst/>
              <a:ahLst/>
              <a:cxnLst>
                <a:cxn ang="0">
                  <a:pos x="7" y="5"/>
                </a:cxn>
                <a:cxn ang="0">
                  <a:pos x="7" y="335"/>
                </a:cxn>
                <a:cxn ang="0">
                  <a:pos x="8" y="0"/>
                </a:cxn>
                <a:cxn ang="0">
                  <a:pos x="1" y="5"/>
                </a:cxn>
                <a:cxn ang="0">
                  <a:pos x="8" y="10"/>
                </a:cxn>
                <a:cxn ang="0">
                  <a:pos x="14" y="5"/>
                </a:cxn>
                <a:cxn ang="0">
                  <a:pos x="8" y="0"/>
                </a:cxn>
                <a:cxn ang="0">
                  <a:pos x="7" y="329"/>
                </a:cxn>
                <a:cxn ang="0">
                  <a:pos x="0" y="334"/>
                </a:cxn>
                <a:cxn ang="0">
                  <a:pos x="7" y="339"/>
                </a:cxn>
                <a:cxn ang="0">
                  <a:pos x="13" y="334"/>
                </a:cxn>
                <a:cxn ang="0">
                  <a:pos x="7" y="329"/>
                </a:cxn>
              </a:cxnLst>
              <a:rect l="0" t="0" r="r" b="b"/>
              <a:pathLst>
                <a:path w="14" h="339">
                  <a:moveTo>
                    <a:pt x="7" y="5"/>
                  </a:moveTo>
                  <a:cubicBezTo>
                    <a:pt x="7" y="335"/>
                    <a:pt x="7" y="335"/>
                    <a:pt x="7" y="335"/>
                  </a:cubicBezTo>
                  <a:moveTo>
                    <a:pt x="8" y="0"/>
                  </a:moveTo>
                  <a:cubicBezTo>
                    <a:pt x="4" y="0"/>
                    <a:pt x="1" y="2"/>
                    <a:pt x="1" y="5"/>
                  </a:cubicBezTo>
                  <a:cubicBezTo>
                    <a:pt x="1" y="8"/>
                    <a:pt x="4" y="10"/>
                    <a:pt x="8" y="10"/>
                  </a:cubicBezTo>
                  <a:cubicBezTo>
                    <a:pt x="11" y="10"/>
                    <a:pt x="14" y="8"/>
                    <a:pt x="14" y="5"/>
                  </a:cubicBezTo>
                  <a:cubicBezTo>
                    <a:pt x="14" y="2"/>
                    <a:pt x="11" y="0"/>
                    <a:pt x="8" y="0"/>
                  </a:cubicBezTo>
                  <a:close/>
                  <a:moveTo>
                    <a:pt x="7" y="329"/>
                  </a:moveTo>
                  <a:cubicBezTo>
                    <a:pt x="3" y="329"/>
                    <a:pt x="0" y="331"/>
                    <a:pt x="0" y="334"/>
                  </a:cubicBezTo>
                  <a:cubicBezTo>
                    <a:pt x="0" y="337"/>
                    <a:pt x="3" y="339"/>
                    <a:pt x="7" y="339"/>
                  </a:cubicBezTo>
                  <a:cubicBezTo>
                    <a:pt x="10" y="339"/>
                    <a:pt x="13" y="337"/>
                    <a:pt x="13" y="334"/>
                  </a:cubicBezTo>
                  <a:cubicBezTo>
                    <a:pt x="13" y="331"/>
                    <a:pt x="10" y="329"/>
                    <a:pt x="7" y="329"/>
                  </a:cubicBezTo>
                  <a:close/>
                </a:path>
              </a:pathLst>
            </a:custGeom>
            <a:solidFill>
              <a:srgbClr val="662D91"/>
            </a:solidFill>
            <a:ln w="13" cap="flat">
              <a:solidFill>
                <a:srgbClr val="662D9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89"/>
            <p:cNvSpPr>
              <a:spLocks/>
            </p:cNvSpPr>
            <p:nvPr/>
          </p:nvSpPr>
          <p:spPr bwMode="auto">
            <a:xfrm>
              <a:off x="5710238" y="3187700"/>
              <a:ext cx="1036638" cy="1592263"/>
            </a:xfrm>
            <a:custGeom>
              <a:avLst/>
              <a:gdLst/>
              <a:ahLst/>
              <a:cxnLst>
                <a:cxn ang="0">
                  <a:pos x="0" y="0"/>
                </a:cxn>
                <a:cxn ang="0">
                  <a:pos x="0" y="1"/>
                </a:cxn>
                <a:cxn ang="0">
                  <a:pos x="0" y="329"/>
                </a:cxn>
                <a:cxn ang="0">
                  <a:pos x="0" y="330"/>
                </a:cxn>
                <a:cxn ang="0">
                  <a:pos x="215" y="330"/>
                </a:cxn>
                <a:cxn ang="0">
                  <a:pos x="215" y="1"/>
                </a:cxn>
                <a:cxn ang="0">
                  <a:pos x="0" y="1"/>
                </a:cxn>
              </a:cxnLst>
              <a:rect l="0" t="0" r="r" b="b"/>
              <a:pathLst>
                <a:path w="215" h="330">
                  <a:moveTo>
                    <a:pt x="0" y="0"/>
                  </a:moveTo>
                  <a:cubicBezTo>
                    <a:pt x="0" y="1"/>
                    <a:pt x="0" y="1"/>
                    <a:pt x="0" y="1"/>
                  </a:cubicBezTo>
                  <a:cubicBezTo>
                    <a:pt x="0" y="329"/>
                    <a:pt x="0" y="329"/>
                    <a:pt x="0" y="329"/>
                  </a:cubicBezTo>
                  <a:cubicBezTo>
                    <a:pt x="0" y="330"/>
                    <a:pt x="0" y="330"/>
                    <a:pt x="0" y="330"/>
                  </a:cubicBezTo>
                  <a:cubicBezTo>
                    <a:pt x="215" y="330"/>
                    <a:pt x="215" y="330"/>
                    <a:pt x="215" y="330"/>
                  </a:cubicBezTo>
                  <a:cubicBezTo>
                    <a:pt x="215" y="1"/>
                    <a:pt x="215" y="1"/>
                    <a:pt x="215" y="1"/>
                  </a:cubicBezTo>
                  <a:cubicBezTo>
                    <a:pt x="215" y="1"/>
                    <a:pt x="0" y="1"/>
                    <a:pt x="0" y="1"/>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Line 90"/>
            <p:cNvSpPr>
              <a:spLocks noChangeShapeType="1"/>
            </p:cNvSpPr>
            <p:nvPr/>
          </p:nvSpPr>
          <p:spPr bwMode="auto">
            <a:xfrm flipV="1">
              <a:off x="6746875" y="2806700"/>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 name="Line 91"/>
            <p:cNvSpPr>
              <a:spLocks noChangeShapeType="1"/>
            </p:cNvSpPr>
            <p:nvPr/>
          </p:nvSpPr>
          <p:spPr bwMode="auto">
            <a:xfrm flipH="1" flipV="1">
              <a:off x="6197600" y="2884488"/>
              <a:ext cx="854075" cy="4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9" name="Line 92"/>
            <p:cNvSpPr>
              <a:spLocks noChangeShapeType="1"/>
            </p:cNvSpPr>
            <p:nvPr/>
          </p:nvSpPr>
          <p:spPr bwMode="auto">
            <a:xfrm flipH="1">
              <a:off x="6265863" y="2806700"/>
              <a:ext cx="371475" cy="381000"/>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0" name="Line 93"/>
            <p:cNvSpPr>
              <a:spLocks noChangeShapeType="1"/>
            </p:cNvSpPr>
            <p:nvPr/>
          </p:nvSpPr>
          <p:spPr bwMode="auto">
            <a:xfrm flipH="1">
              <a:off x="5835650" y="3071813"/>
              <a:ext cx="550863" cy="1588"/>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 name="Line 94"/>
            <p:cNvSpPr>
              <a:spLocks noChangeShapeType="1"/>
            </p:cNvSpPr>
            <p:nvPr/>
          </p:nvSpPr>
          <p:spPr bwMode="auto">
            <a:xfrm flipH="1">
              <a:off x="6015038" y="2806700"/>
              <a:ext cx="260350" cy="26511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72" name="TextBox 71"/>
          <p:cNvSpPr txBox="1"/>
          <p:nvPr/>
        </p:nvSpPr>
        <p:spPr>
          <a:xfrm>
            <a:off x="1295400" y="6096000"/>
            <a:ext cx="4038600" cy="461665"/>
          </a:xfrm>
          <a:prstGeom prst="rect">
            <a:avLst/>
          </a:prstGeom>
          <a:noFill/>
        </p:spPr>
        <p:txBody>
          <a:bodyPr wrap="square" rtlCol="0">
            <a:spAutoFit/>
          </a:bodyPr>
          <a:lstStyle/>
          <a:p>
            <a:r>
              <a:rPr lang="en-US" sz="2400" dirty="0" smtClean="0"/>
              <a:t>How to jump between frames?</a:t>
            </a:r>
            <a:endParaRPr lang="en-US" sz="2400" dirty="0"/>
          </a:p>
        </p:txBody>
      </p:sp>
      <p:cxnSp>
        <p:nvCxnSpPr>
          <p:cNvPr id="74" name="Straight Connector 73"/>
          <p:cNvCxnSpPr/>
          <p:nvPr/>
        </p:nvCxnSpPr>
        <p:spPr>
          <a:xfrm>
            <a:off x="5486400" y="6324600"/>
            <a:ext cx="7620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5400000" flipH="1" flipV="1">
            <a:off x="6134100" y="6210300"/>
            <a:ext cx="22860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Pixel Mappings</a:t>
            </a:r>
            <a:endParaRPr lang="en-US" dirty="0"/>
          </a:p>
        </p:txBody>
      </p:sp>
      <p:grpSp>
        <p:nvGrpSpPr>
          <p:cNvPr id="31" name="Group 30"/>
          <p:cNvGrpSpPr/>
          <p:nvPr/>
        </p:nvGrpSpPr>
        <p:grpSpPr>
          <a:xfrm>
            <a:off x="5029200" y="2209800"/>
            <a:ext cx="3659188" cy="3659188"/>
            <a:chOff x="914400" y="2514600"/>
            <a:chExt cx="3659188" cy="3659188"/>
          </a:xfrm>
        </p:grpSpPr>
        <p:cxnSp>
          <p:nvCxnSpPr>
            <p:cNvPr id="7" name="Straight Connector 6"/>
            <p:cNvCxnSpPr/>
            <p:nvPr/>
          </p:nvCxnSpPr>
          <p:spPr>
            <a:xfrm rot="5400000">
              <a:off x="-913606"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914400" y="25146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7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9151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18295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27439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456406"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4579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13723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22867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14400" y="29718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914400" y="34290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914400" y="38862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914400" y="43434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914400" y="48006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914400" y="52578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14400" y="57150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914400" y="61722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30" name="Oval 29"/>
          <p:cNvSpPr/>
          <p:nvPr/>
        </p:nvSpPr>
        <p:spPr>
          <a:xfrm>
            <a:off x="6019800" y="36576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6477000" y="36576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5562600" y="2743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6019800" y="2743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6477000" y="2743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5562600" y="3200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6934200" y="36576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7391400" y="36576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5562600" y="36576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6934200" y="2743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7391400" y="2743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7391400" y="3200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6019800" y="3200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6477000" y="3200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6934200" y="3200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p:cNvGrpSpPr/>
          <p:nvPr/>
        </p:nvGrpSpPr>
        <p:grpSpPr>
          <a:xfrm>
            <a:off x="6019800" y="4114800"/>
            <a:ext cx="2133600" cy="1676400"/>
            <a:chOff x="2362200" y="4419600"/>
            <a:chExt cx="2133600" cy="1676400"/>
          </a:xfrm>
        </p:grpSpPr>
        <p:sp>
          <p:nvSpPr>
            <p:cNvPr id="63" name="Oval 62"/>
            <p:cNvSpPr/>
            <p:nvPr/>
          </p:nvSpPr>
          <p:spPr>
            <a:xfrm>
              <a:off x="2819400" y="44196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23622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28194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a:off x="32766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2819400" y="53340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3276600" y="53340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3276600" y="57912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3733800" y="53340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37338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3276600" y="44196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3733800" y="44196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41910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7" name="Oval 126"/>
          <p:cNvSpPr/>
          <p:nvPr/>
        </p:nvSpPr>
        <p:spPr>
          <a:xfrm>
            <a:off x="5562600" y="2286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Oval 127"/>
          <p:cNvSpPr/>
          <p:nvPr/>
        </p:nvSpPr>
        <p:spPr>
          <a:xfrm>
            <a:off x="6019800" y="2286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Oval 128"/>
          <p:cNvSpPr/>
          <p:nvPr/>
        </p:nvSpPr>
        <p:spPr>
          <a:xfrm>
            <a:off x="6477000" y="2286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Oval 129"/>
          <p:cNvSpPr/>
          <p:nvPr/>
        </p:nvSpPr>
        <p:spPr>
          <a:xfrm>
            <a:off x="6934200" y="2286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p:cNvSpPr/>
          <p:nvPr/>
        </p:nvSpPr>
        <p:spPr>
          <a:xfrm>
            <a:off x="7391400" y="2286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9" name="Group 138"/>
          <p:cNvGrpSpPr/>
          <p:nvPr/>
        </p:nvGrpSpPr>
        <p:grpSpPr>
          <a:xfrm>
            <a:off x="533400" y="2286000"/>
            <a:ext cx="3505200" cy="3505200"/>
            <a:chOff x="5105400" y="2590800"/>
            <a:chExt cx="3505200" cy="3505200"/>
          </a:xfrm>
        </p:grpSpPr>
        <p:grpSp>
          <p:nvGrpSpPr>
            <p:cNvPr id="97" name="Group 96"/>
            <p:cNvGrpSpPr/>
            <p:nvPr/>
          </p:nvGrpSpPr>
          <p:grpSpPr>
            <a:xfrm>
              <a:off x="5105400" y="2590800"/>
              <a:ext cx="2133600" cy="1219200"/>
              <a:chOff x="1447800" y="3048000"/>
              <a:chExt cx="2133600" cy="1219200"/>
            </a:xfrm>
          </p:grpSpPr>
          <p:sp>
            <p:nvSpPr>
              <p:cNvPr id="98" name="Oval 97"/>
              <p:cNvSpPr/>
              <p:nvPr/>
            </p:nvSpPr>
            <p:spPr>
              <a:xfrm>
                <a:off x="1905000" y="3962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p:cNvSpPr/>
              <p:nvPr/>
            </p:nvSpPr>
            <p:spPr>
              <a:xfrm>
                <a:off x="2362200" y="3962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p:cNvSpPr/>
              <p:nvPr/>
            </p:nvSpPr>
            <p:spPr>
              <a:xfrm>
                <a:off x="1447800" y="3048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p:cNvSpPr/>
              <p:nvPr/>
            </p:nvSpPr>
            <p:spPr>
              <a:xfrm>
                <a:off x="1905000" y="3048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p:cNvSpPr/>
              <p:nvPr/>
            </p:nvSpPr>
            <p:spPr>
              <a:xfrm>
                <a:off x="2362200" y="3048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p:cNvSpPr/>
              <p:nvPr/>
            </p:nvSpPr>
            <p:spPr>
              <a:xfrm>
                <a:off x="1447800" y="3505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p:cNvSpPr/>
              <p:nvPr/>
            </p:nvSpPr>
            <p:spPr>
              <a:xfrm>
                <a:off x="2819400" y="3962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p:cNvSpPr/>
              <p:nvPr/>
            </p:nvSpPr>
            <p:spPr>
              <a:xfrm>
                <a:off x="3276600" y="3962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p:cNvSpPr/>
              <p:nvPr/>
            </p:nvSpPr>
            <p:spPr>
              <a:xfrm>
                <a:off x="1447800" y="3962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p:cNvSpPr/>
              <p:nvPr/>
            </p:nvSpPr>
            <p:spPr>
              <a:xfrm>
                <a:off x="2819400" y="3048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p:cNvSpPr/>
              <p:nvPr/>
            </p:nvSpPr>
            <p:spPr>
              <a:xfrm>
                <a:off x="3276600" y="3048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p:cNvSpPr/>
              <p:nvPr/>
            </p:nvSpPr>
            <p:spPr>
              <a:xfrm>
                <a:off x="3276600" y="3505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p:cNvSpPr/>
              <p:nvPr/>
            </p:nvSpPr>
            <p:spPr>
              <a:xfrm>
                <a:off x="1905000" y="3505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p:cNvSpPr/>
              <p:nvPr/>
            </p:nvSpPr>
            <p:spPr>
              <a:xfrm>
                <a:off x="2362200" y="3505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p:cNvSpPr/>
              <p:nvPr/>
            </p:nvSpPr>
            <p:spPr>
              <a:xfrm>
                <a:off x="2819400" y="3505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4" name="Oval 113"/>
            <p:cNvSpPr/>
            <p:nvPr/>
          </p:nvSpPr>
          <p:spPr>
            <a:xfrm>
              <a:off x="6934200" y="44196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p:cNvSpPr/>
            <p:nvPr/>
          </p:nvSpPr>
          <p:spPr>
            <a:xfrm>
              <a:off x="64770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p:cNvSpPr/>
            <p:nvPr/>
          </p:nvSpPr>
          <p:spPr>
            <a:xfrm>
              <a:off x="69342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p:cNvSpPr/>
            <p:nvPr/>
          </p:nvSpPr>
          <p:spPr>
            <a:xfrm>
              <a:off x="73914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p:cNvSpPr/>
            <p:nvPr/>
          </p:nvSpPr>
          <p:spPr>
            <a:xfrm>
              <a:off x="6934200" y="53340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p:cNvSpPr/>
            <p:nvPr/>
          </p:nvSpPr>
          <p:spPr>
            <a:xfrm>
              <a:off x="7391400" y="53340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p:cNvSpPr/>
            <p:nvPr/>
          </p:nvSpPr>
          <p:spPr>
            <a:xfrm>
              <a:off x="7391400" y="57912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p:cNvSpPr/>
            <p:nvPr/>
          </p:nvSpPr>
          <p:spPr>
            <a:xfrm>
              <a:off x="7848600" y="53340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p:cNvSpPr/>
            <p:nvPr/>
          </p:nvSpPr>
          <p:spPr>
            <a:xfrm>
              <a:off x="78486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p:cNvSpPr/>
            <p:nvPr/>
          </p:nvSpPr>
          <p:spPr>
            <a:xfrm>
              <a:off x="7391400" y="44196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Oval 123"/>
            <p:cNvSpPr/>
            <p:nvPr/>
          </p:nvSpPr>
          <p:spPr>
            <a:xfrm>
              <a:off x="7848600" y="44196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p:cNvSpPr/>
            <p:nvPr/>
          </p:nvSpPr>
          <p:spPr>
            <a:xfrm>
              <a:off x="83058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Oval 125"/>
            <p:cNvSpPr/>
            <p:nvPr/>
          </p:nvSpPr>
          <p:spPr>
            <a:xfrm>
              <a:off x="7391400" y="39624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Oval 136"/>
            <p:cNvSpPr/>
            <p:nvPr/>
          </p:nvSpPr>
          <p:spPr>
            <a:xfrm>
              <a:off x="5105400" y="5791200"/>
              <a:ext cx="304800" cy="304800"/>
            </a:xfrm>
            <a:prstGeom prst="ellipse">
              <a:avLst/>
            </a:prstGeom>
            <a:solidFill>
              <a:schemeClr val="accent1"/>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Oval 137"/>
            <p:cNvSpPr/>
            <p:nvPr/>
          </p:nvSpPr>
          <p:spPr>
            <a:xfrm>
              <a:off x="5105400" y="5334000"/>
              <a:ext cx="304800" cy="304800"/>
            </a:xfrm>
            <a:prstGeom prst="ellipse">
              <a:avLst/>
            </a:prstGeom>
            <a:solidFill>
              <a:schemeClr val="accent1"/>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1" name="TextBox 140"/>
          <p:cNvSpPr txBox="1"/>
          <p:nvPr/>
        </p:nvSpPr>
        <p:spPr>
          <a:xfrm>
            <a:off x="1219200" y="5943600"/>
            <a:ext cx="2133600" cy="381000"/>
          </a:xfrm>
          <a:prstGeom prst="rect">
            <a:avLst/>
          </a:prstGeom>
          <a:noFill/>
        </p:spPr>
        <p:txBody>
          <a:bodyPr wrap="square" rtlCol="0">
            <a:spAutoFit/>
          </a:bodyPr>
          <a:lstStyle/>
          <a:p>
            <a:pPr algn="ctr"/>
            <a:r>
              <a:rPr lang="en-US" dirty="0" smtClean="0"/>
              <a:t>Deep frame-buffer </a:t>
            </a:r>
            <a:r>
              <a:rPr lang="en-US" dirty="0" smtClean="0"/>
              <a:t>1</a:t>
            </a:r>
            <a:endParaRPr lang="en-US" dirty="0"/>
          </a:p>
        </p:txBody>
      </p:sp>
      <p:sp>
        <p:nvSpPr>
          <p:cNvPr id="142" name="TextBox 141"/>
          <p:cNvSpPr txBox="1"/>
          <p:nvPr/>
        </p:nvSpPr>
        <p:spPr>
          <a:xfrm>
            <a:off x="5791200" y="5943600"/>
            <a:ext cx="2133600" cy="381000"/>
          </a:xfrm>
          <a:prstGeom prst="rect">
            <a:avLst/>
          </a:prstGeom>
          <a:noFill/>
        </p:spPr>
        <p:txBody>
          <a:bodyPr wrap="square" rtlCol="0">
            <a:spAutoFit/>
          </a:bodyPr>
          <a:lstStyle/>
          <a:p>
            <a:pPr algn="ctr"/>
            <a:r>
              <a:rPr lang="en-US" dirty="0" smtClean="0"/>
              <a:t>Deep frame-buffer </a:t>
            </a:r>
            <a:r>
              <a:rPr lang="en-US" dirty="0" smtClean="0"/>
              <a:t>2</a:t>
            </a:r>
            <a:endParaRPr lang="en-US" dirty="0"/>
          </a:p>
        </p:txBody>
      </p:sp>
      <p:grpSp>
        <p:nvGrpSpPr>
          <p:cNvPr id="147" name="Group 146"/>
          <p:cNvGrpSpPr/>
          <p:nvPr/>
        </p:nvGrpSpPr>
        <p:grpSpPr>
          <a:xfrm>
            <a:off x="990600" y="2286000"/>
            <a:ext cx="4876800" cy="304800"/>
            <a:chOff x="990600" y="2057400"/>
            <a:chExt cx="4876800" cy="304800"/>
          </a:xfrm>
        </p:grpSpPr>
        <p:sp>
          <p:nvSpPr>
            <p:cNvPr id="143" name="Oval 142"/>
            <p:cNvSpPr/>
            <p:nvPr/>
          </p:nvSpPr>
          <p:spPr>
            <a:xfrm>
              <a:off x="5562600" y="2057400"/>
              <a:ext cx="304800" cy="304800"/>
            </a:xfrm>
            <a:prstGeom prst="ellipse">
              <a:avLst/>
            </a:prstGeom>
            <a:solidFill>
              <a:schemeClr val="accent2">
                <a:lumMod val="60000"/>
                <a:lumOff val="40000"/>
              </a:schemeClr>
            </a:solidFill>
            <a:ln w="38100" cmpd="sng">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Oval 143"/>
            <p:cNvSpPr/>
            <p:nvPr/>
          </p:nvSpPr>
          <p:spPr>
            <a:xfrm>
              <a:off x="990600" y="2057400"/>
              <a:ext cx="304800" cy="304800"/>
            </a:xfrm>
            <a:prstGeom prst="ellipse">
              <a:avLst/>
            </a:prstGeom>
            <a:solidFill>
              <a:schemeClr val="accent2">
                <a:lumMod val="60000"/>
                <a:lumOff val="40000"/>
              </a:schemeClr>
            </a:solidFill>
            <a:ln w="38100" cmpd="sng">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6" name="Straight Arrow Connector 145"/>
            <p:cNvCxnSpPr/>
            <p:nvPr/>
          </p:nvCxnSpPr>
          <p:spPr>
            <a:xfrm rot="10800000">
              <a:off x="1371600" y="2209800"/>
              <a:ext cx="4114800" cy="1588"/>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nvGrpSpPr>
          <p:cNvPr id="148" name="Group 147"/>
          <p:cNvGrpSpPr/>
          <p:nvPr/>
        </p:nvGrpSpPr>
        <p:grpSpPr>
          <a:xfrm>
            <a:off x="990600" y="3200400"/>
            <a:ext cx="4876800" cy="762000"/>
            <a:chOff x="838200" y="3886200"/>
            <a:chExt cx="4876800" cy="762000"/>
          </a:xfrm>
        </p:grpSpPr>
        <p:sp>
          <p:nvSpPr>
            <p:cNvPr id="149" name="Oval 148"/>
            <p:cNvSpPr/>
            <p:nvPr/>
          </p:nvSpPr>
          <p:spPr>
            <a:xfrm>
              <a:off x="5410200" y="4343400"/>
              <a:ext cx="304800" cy="304800"/>
            </a:xfrm>
            <a:prstGeom prst="ellipse">
              <a:avLst/>
            </a:prstGeom>
            <a:solidFill>
              <a:schemeClr val="accent2">
                <a:lumMod val="60000"/>
                <a:lumOff val="40000"/>
              </a:schemeClr>
            </a:solidFill>
            <a:ln w="38100" cmpd="sng">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Oval 149"/>
            <p:cNvSpPr/>
            <p:nvPr/>
          </p:nvSpPr>
          <p:spPr>
            <a:xfrm>
              <a:off x="838200" y="3886200"/>
              <a:ext cx="304800" cy="304800"/>
            </a:xfrm>
            <a:prstGeom prst="ellipse">
              <a:avLst/>
            </a:prstGeom>
            <a:solidFill>
              <a:schemeClr val="accent2">
                <a:lumMod val="60000"/>
                <a:lumOff val="40000"/>
              </a:schemeClr>
            </a:solidFill>
            <a:ln w="38100" cmpd="sng">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1" name="Straight Arrow Connector 150"/>
            <p:cNvCxnSpPr/>
            <p:nvPr/>
          </p:nvCxnSpPr>
          <p:spPr>
            <a:xfrm rot="10800000">
              <a:off x="1219202" y="4038604"/>
              <a:ext cx="4114798" cy="457197"/>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nvGrpSpPr>
          <p:cNvPr id="158" name="Group 157"/>
          <p:cNvGrpSpPr/>
          <p:nvPr/>
        </p:nvGrpSpPr>
        <p:grpSpPr>
          <a:xfrm>
            <a:off x="2819400" y="3657600"/>
            <a:ext cx="4876800" cy="762000"/>
            <a:chOff x="990600" y="2057400"/>
            <a:chExt cx="4876800" cy="762000"/>
          </a:xfrm>
        </p:grpSpPr>
        <p:sp>
          <p:nvSpPr>
            <p:cNvPr id="159" name="Oval 158"/>
            <p:cNvSpPr/>
            <p:nvPr/>
          </p:nvSpPr>
          <p:spPr>
            <a:xfrm>
              <a:off x="5562600" y="2514600"/>
              <a:ext cx="304800" cy="304800"/>
            </a:xfrm>
            <a:prstGeom prst="ellipse">
              <a:avLst/>
            </a:prstGeom>
            <a:solidFill>
              <a:schemeClr val="accent4"/>
            </a:solidFill>
            <a:ln w="38100" cmpd="sng">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Oval 159"/>
            <p:cNvSpPr/>
            <p:nvPr/>
          </p:nvSpPr>
          <p:spPr>
            <a:xfrm>
              <a:off x="990600" y="2057400"/>
              <a:ext cx="304800" cy="304800"/>
            </a:xfrm>
            <a:prstGeom prst="ellipse">
              <a:avLst/>
            </a:prstGeom>
            <a:solidFill>
              <a:schemeClr val="accent4"/>
            </a:solidFill>
            <a:ln w="38100" cmpd="sng">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1" name="Straight Arrow Connector 160"/>
            <p:cNvCxnSpPr/>
            <p:nvPr/>
          </p:nvCxnSpPr>
          <p:spPr>
            <a:xfrm>
              <a:off x="1371600" y="2211388"/>
              <a:ext cx="4114800" cy="455612"/>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nvGrpSpPr>
          <p:cNvPr id="163" name="Group 162"/>
          <p:cNvGrpSpPr/>
          <p:nvPr/>
        </p:nvGrpSpPr>
        <p:grpSpPr>
          <a:xfrm>
            <a:off x="533400" y="4572000"/>
            <a:ext cx="5791200" cy="762000"/>
            <a:chOff x="990600" y="1600200"/>
            <a:chExt cx="5791200" cy="762000"/>
          </a:xfrm>
        </p:grpSpPr>
        <p:sp>
          <p:nvSpPr>
            <p:cNvPr id="164" name="Oval 163"/>
            <p:cNvSpPr/>
            <p:nvPr/>
          </p:nvSpPr>
          <p:spPr>
            <a:xfrm>
              <a:off x="6477000" y="1600200"/>
              <a:ext cx="304800" cy="304800"/>
            </a:xfrm>
            <a:prstGeom prst="ellipse">
              <a:avLst/>
            </a:prstGeom>
            <a:solidFill>
              <a:schemeClr val="accent4"/>
            </a:solidFill>
            <a:ln w="38100" cmpd="sng">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Oval 164"/>
            <p:cNvSpPr/>
            <p:nvPr/>
          </p:nvSpPr>
          <p:spPr>
            <a:xfrm>
              <a:off x="990600" y="2057400"/>
              <a:ext cx="304800" cy="304800"/>
            </a:xfrm>
            <a:prstGeom prst="ellipse">
              <a:avLst/>
            </a:prstGeom>
            <a:solidFill>
              <a:schemeClr val="accent1"/>
            </a:solidFill>
            <a:ln w="38100" cmpd="sng">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6" name="Straight Arrow Connector 165"/>
            <p:cNvCxnSpPr/>
            <p:nvPr/>
          </p:nvCxnSpPr>
          <p:spPr>
            <a:xfrm flipV="1">
              <a:off x="1371600" y="1752600"/>
              <a:ext cx="5029200" cy="458788"/>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nvGrpSpPr>
          <p:cNvPr id="168" name="Group 167"/>
          <p:cNvGrpSpPr/>
          <p:nvPr/>
        </p:nvGrpSpPr>
        <p:grpSpPr>
          <a:xfrm>
            <a:off x="457200" y="2209800"/>
            <a:ext cx="3659188" cy="3659188"/>
            <a:chOff x="914400" y="2514600"/>
            <a:chExt cx="3659188" cy="3659188"/>
          </a:xfrm>
        </p:grpSpPr>
        <p:cxnSp>
          <p:nvCxnSpPr>
            <p:cNvPr id="169" name="Straight Connector 168"/>
            <p:cNvCxnSpPr/>
            <p:nvPr/>
          </p:nvCxnSpPr>
          <p:spPr>
            <a:xfrm rot="5400000">
              <a:off x="-913606"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914400" y="25146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rot="5400000">
              <a:off x="7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rot="5400000">
              <a:off x="9151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295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rot="5400000">
              <a:off x="27439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rot="5400000">
              <a:off x="-456406"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rot="5400000">
              <a:off x="4579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5400000">
              <a:off x="13723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22867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914400" y="29718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914400" y="34290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914400" y="38862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a:off x="914400" y="43434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914400" y="48006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914400" y="52578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914400" y="57150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a:off x="914400" y="61722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47"/>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4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48"/>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5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58"/>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6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97" name="Rectangle 21"/>
          <p:cNvSpPr>
            <a:spLocks noGrp="1" noChangeArrowheads="1"/>
          </p:cNvSpPr>
          <p:nvPr>
            <p:ph type="title"/>
          </p:nvPr>
        </p:nvSpPr>
        <p:spPr/>
        <p:txBody>
          <a:bodyPr/>
          <a:lstStyle/>
          <a:p>
            <a:r>
              <a:rPr lang="en-US" dirty="0"/>
              <a:t>Pixel Mappings</a:t>
            </a:r>
          </a:p>
        </p:txBody>
      </p:sp>
      <p:sp>
        <p:nvSpPr>
          <p:cNvPr id="24598" name="Rectangle 22"/>
          <p:cNvSpPr>
            <a:spLocks noGrp="1" noChangeArrowheads="1"/>
          </p:cNvSpPr>
          <p:nvPr>
            <p:ph type="body" idx="1"/>
          </p:nvPr>
        </p:nvSpPr>
        <p:spPr>
          <a:xfrm>
            <a:off x="457200" y="1447800"/>
            <a:ext cx="8229600" cy="5105400"/>
          </a:xfrm>
        </p:spPr>
        <p:txBody>
          <a:bodyPr/>
          <a:lstStyle/>
          <a:p>
            <a:r>
              <a:rPr lang="en-US" dirty="0" smtClean="0"/>
              <a:t>Allow </a:t>
            </a:r>
            <a:r>
              <a:rPr lang="en-US" dirty="0"/>
              <a:t>for </a:t>
            </a:r>
            <a:r>
              <a:rPr lang="en-US" dirty="0">
                <a:latin typeface="Times New Roman"/>
              </a:rPr>
              <a:t>“</a:t>
            </a:r>
            <a:r>
              <a:rPr lang="en-US" dirty="0"/>
              <a:t>advection</a:t>
            </a:r>
            <a:r>
              <a:rPr lang="en-US" dirty="0">
                <a:latin typeface="Times New Roman"/>
              </a:rPr>
              <a:t>”</a:t>
            </a:r>
            <a:r>
              <a:rPr lang="en-US" dirty="0"/>
              <a:t> of </a:t>
            </a:r>
            <a:r>
              <a:rPr lang="en-US" dirty="0" smtClean="0"/>
              <a:t>shading</a:t>
            </a:r>
          </a:p>
          <a:p>
            <a:r>
              <a:rPr lang="en-US" dirty="0" smtClean="0"/>
              <a:t>Related work: </a:t>
            </a:r>
            <a:r>
              <a:rPr lang="en-US" dirty="0" err="1" smtClean="0"/>
              <a:t>Reprojection</a:t>
            </a:r>
            <a:endParaRPr lang="en-US" dirty="0" smtClean="0"/>
          </a:p>
          <a:p>
            <a:pPr lvl="1"/>
            <a:r>
              <a:rPr lang="en-US" dirty="0" smtClean="0"/>
              <a:t>McMillan 95, Mark 97, Walter 99</a:t>
            </a:r>
            <a:r>
              <a:rPr lang="en-US" dirty="0" smtClean="0"/>
              <a:t>, Ward 99, </a:t>
            </a:r>
            <a:r>
              <a:rPr lang="en-US" dirty="0" err="1" smtClean="0"/>
              <a:t>Tole</a:t>
            </a:r>
            <a:r>
              <a:rPr lang="en-US" dirty="0" smtClean="0"/>
              <a:t> 02, </a:t>
            </a:r>
            <a:r>
              <a:rPr lang="en-US" dirty="0" err="1" smtClean="0"/>
              <a:t>Bala</a:t>
            </a:r>
            <a:r>
              <a:rPr lang="en-US" dirty="0" smtClean="0"/>
              <a:t> 03, … </a:t>
            </a:r>
            <a:endParaRPr lang="en-US" dirty="0" smtClean="0"/>
          </a:p>
          <a:p>
            <a:r>
              <a:rPr lang="en-US" dirty="0" smtClean="0"/>
              <a:t>Our assumption:</a:t>
            </a:r>
            <a:endParaRPr lang="en-US" dirty="0" smtClean="0"/>
          </a:p>
          <a:p>
            <a:pPr lvl="1"/>
            <a:r>
              <a:rPr lang="en-US" dirty="0" smtClean="0"/>
              <a:t>First-order visibility </a:t>
            </a:r>
            <a:r>
              <a:rPr lang="en-US" dirty="0" smtClean="0"/>
              <a:t>is </a:t>
            </a:r>
            <a:r>
              <a:rPr lang="en-US" dirty="0" smtClean="0"/>
              <a:t>fast</a:t>
            </a:r>
          </a:p>
          <a:p>
            <a:pPr lvl="1"/>
            <a:r>
              <a:rPr lang="en-US" dirty="0" smtClean="0"/>
              <a:t>Only shading is reused</a:t>
            </a:r>
          </a:p>
          <a:p>
            <a:pPr lvl="1"/>
            <a:endParaRPr lang="en-US" dirty="0" smtClean="0"/>
          </a:p>
          <a:p>
            <a:pPr lvl="1"/>
            <a:endParaRPr lang="en-US" dirty="0" smtClean="0"/>
          </a:p>
          <a:p>
            <a:pPr lvl="2">
              <a:buNone/>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many-light </a:t>
            </a:r>
            <a:r>
              <a:rPr lang="en-US" dirty="0" smtClean="0"/>
              <a:t>problem over time</a:t>
            </a:r>
            <a:endParaRPr lang="en-US" dirty="0" smtClean="0"/>
          </a:p>
        </p:txBody>
      </p:sp>
      <p:sp>
        <p:nvSpPr>
          <p:cNvPr id="3" name="Content Placeholder 2"/>
          <p:cNvSpPr>
            <a:spLocks noGrp="1"/>
          </p:cNvSpPr>
          <p:nvPr>
            <p:ph idx="1"/>
          </p:nvPr>
        </p:nvSpPr>
        <p:spPr>
          <a:xfrm>
            <a:off x="304800" y="1775191"/>
            <a:ext cx="8610600" cy="4625609"/>
          </a:xfrm>
        </p:spPr>
        <p:txBody>
          <a:bodyPr>
            <a:normAutofit/>
          </a:bodyPr>
          <a:lstStyle/>
          <a:p>
            <a:r>
              <a:rPr lang="en-US" dirty="0" smtClean="0"/>
              <a:t>M</a:t>
            </a:r>
            <a:r>
              <a:rPr lang="en-US" dirty="0" smtClean="0"/>
              <a:t>any </a:t>
            </a:r>
            <a:r>
              <a:rPr lang="en-US" dirty="0" smtClean="0"/>
              <a:t>pixels </a:t>
            </a:r>
            <a:r>
              <a:rPr lang="en-US" dirty="0" smtClean="0"/>
              <a:t>from </a:t>
            </a:r>
            <a:r>
              <a:rPr lang="en-US" dirty="0" smtClean="0"/>
              <a:t>many </a:t>
            </a:r>
            <a:r>
              <a:rPr lang="en-US" dirty="0" smtClean="0"/>
              <a:t>lights over many frames</a:t>
            </a:r>
          </a:p>
          <a:p>
            <a:pPr lvl="1">
              <a:buClr>
                <a:srgbClr val="00F22E"/>
              </a:buClr>
              <a:buFont typeface="Corbel" pitchFamily="34" charset="0"/>
              <a:buChar char="+"/>
              <a:defRPr/>
            </a:pPr>
            <a:r>
              <a:rPr lang="en-US" dirty="0" smtClean="0"/>
              <a:t>Take advantage of temporal coherence</a:t>
            </a:r>
          </a:p>
          <a:p>
            <a:pPr lvl="1">
              <a:buClr>
                <a:schemeClr val="accent6"/>
              </a:buClr>
              <a:buFontTx/>
              <a:buChar char="-"/>
              <a:defRPr/>
            </a:pPr>
            <a:r>
              <a:rPr lang="en-US" dirty="0" smtClean="0"/>
              <a:t>Minimize temporal flicker</a:t>
            </a:r>
          </a:p>
          <a:p>
            <a:r>
              <a:rPr lang="en-US" dirty="0" smtClean="0"/>
              <a:t>Can </a:t>
            </a:r>
            <a:r>
              <a:rPr lang="en-US" dirty="0" smtClean="0"/>
              <a:t>approximate different lighting setups</a:t>
            </a:r>
          </a:p>
          <a:p>
            <a:pPr lvl="1"/>
            <a:r>
              <a:rPr lang="en-US" dirty="0" smtClean="0"/>
              <a:t>Environment map</a:t>
            </a:r>
          </a:p>
          <a:p>
            <a:pPr lvl="2"/>
            <a:r>
              <a:rPr lang="en-US" dirty="0" smtClean="0"/>
              <a:t>Convert into many directional lights</a:t>
            </a:r>
          </a:p>
          <a:p>
            <a:pPr lvl="1"/>
            <a:r>
              <a:rPr lang="en-US" dirty="0" smtClean="0"/>
              <a:t>Indirect illumination</a:t>
            </a:r>
          </a:p>
          <a:p>
            <a:pPr lvl="2"/>
            <a:r>
              <a:rPr lang="en-US" dirty="0" smtClean="0"/>
              <a:t>Convert to “virtual point lights”</a:t>
            </a:r>
          </a:p>
          <a:p>
            <a:r>
              <a:rPr lang="en-US" dirty="0" smtClean="0"/>
              <a:t>Arbitrary </a:t>
            </a:r>
            <a:r>
              <a:rPr lang="en-US" dirty="0" err="1" smtClean="0"/>
              <a:t>shaders</a:t>
            </a:r>
            <a:r>
              <a:rPr lang="en-US" dirty="0" smtClean="0"/>
              <a:t> and </a:t>
            </a:r>
            <a:r>
              <a:rPr lang="en-US" dirty="0" smtClean="0"/>
              <a:t>lights</a:t>
            </a:r>
          </a:p>
          <a:p>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the Lights</a:t>
            </a:r>
            <a:endParaRPr lang="en-US" dirty="0"/>
          </a:p>
        </p:txBody>
      </p:sp>
      <p:sp>
        <p:nvSpPr>
          <p:cNvPr id="3" name="Content Placeholder 2"/>
          <p:cNvSpPr>
            <a:spLocks noGrp="1"/>
          </p:cNvSpPr>
          <p:nvPr>
            <p:ph idx="1"/>
          </p:nvPr>
        </p:nvSpPr>
        <p:spPr>
          <a:xfrm>
            <a:off x="381000" y="1676400"/>
            <a:ext cx="8229600" cy="4625609"/>
          </a:xfrm>
        </p:spPr>
        <p:txBody>
          <a:bodyPr/>
          <a:lstStyle/>
          <a:p>
            <a:r>
              <a:rPr lang="en-US" dirty="0" smtClean="0"/>
              <a:t>Environment lights:</a:t>
            </a:r>
          </a:p>
          <a:p>
            <a:pPr lvl="1"/>
            <a:r>
              <a:rPr lang="en-US" dirty="0" smtClean="0"/>
              <a:t>Sample environment map uniformly</a:t>
            </a:r>
          </a:p>
          <a:p>
            <a:r>
              <a:rPr lang="en-US" dirty="0" smtClean="0"/>
              <a:t>Indirect lights (virtual point lights):</a:t>
            </a:r>
          </a:p>
          <a:p>
            <a:pPr lvl="1"/>
            <a:r>
              <a:rPr lang="en-US" dirty="0" smtClean="0"/>
              <a:t>Cover surfaces with gather samples</a:t>
            </a:r>
          </a:p>
          <a:p>
            <a:pPr lvl="1"/>
            <a:r>
              <a:rPr lang="en-US" dirty="0" smtClean="0"/>
              <a:t>Shade them with direct illumination</a:t>
            </a:r>
          </a:p>
          <a:p>
            <a:pPr lvl="1"/>
            <a:r>
              <a:rPr lang="en-US" dirty="0" smtClean="0"/>
              <a:t>For multiple bounces:	</a:t>
            </a:r>
          </a:p>
          <a:p>
            <a:pPr lvl="2"/>
            <a:r>
              <a:rPr lang="en-US" dirty="0" smtClean="0"/>
              <a:t>Shoot particles from lights and environment</a:t>
            </a:r>
          </a:p>
          <a:p>
            <a:pPr lvl="2"/>
            <a:r>
              <a:rPr lang="en-US" dirty="0" smtClean="0"/>
              <a:t>Density estimation on gather </a:t>
            </a:r>
            <a:r>
              <a:rPr lang="en-US" dirty="0" smtClean="0"/>
              <a:t>samples (like Direct-to-Indirect Transfer)</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Anti-aliasing</a:t>
            </a:r>
            <a:endParaRPr lang="en-US" dirty="0"/>
          </a:p>
        </p:txBody>
      </p:sp>
      <p:sp>
        <p:nvSpPr>
          <p:cNvPr id="3" name="Content Placeholder 2"/>
          <p:cNvSpPr>
            <a:spLocks noGrp="1"/>
          </p:cNvSpPr>
          <p:nvPr>
            <p:ph idx="1"/>
          </p:nvPr>
        </p:nvSpPr>
        <p:spPr>
          <a:xfrm>
            <a:off x="228600" y="1447800"/>
            <a:ext cx="8686800" cy="2187209"/>
          </a:xfrm>
        </p:spPr>
        <p:txBody>
          <a:bodyPr>
            <a:normAutofit fontScale="92500"/>
          </a:bodyPr>
          <a:lstStyle/>
          <a:p>
            <a:r>
              <a:rPr lang="en-US" dirty="0" smtClean="0"/>
              <a:t>Post-process, orthogonal to the rest of algorithm</a:t>
            </a:r>
          </a:p>
          <a:p>
            <a:r>
              <a:rPr lang="en-US" dirty="0" smtClean="0"/>
              <a:t>Render deep frame-buffer at 3x resolution</a:t>
            </a:r>
          </a:p>
          <a:p>
            <a:r>
              <a:rPr lang="en-US" dirty="0" smtClean="0"/>
              <a:t>Extend shading by nearest neighbor search in 3x3 regions</a:t>
            </a:r>
            <a:endParaRPr lang="en-US" dirty="0"/>
          </a:p>
        </p:txBody>
      </p:sp>
      <p:pic>
        <p:nvPicPr>
          <p:cNvPr id="5" name="aa.mpg">
            <a:hlinkClick r:id="" action="ppaction://media"/>
          </p:cNvPr>
          <p:cNvPicPr>
            <a:picLocks noRot="1" noChangeAspect="1"/>
          </p:cNvPicPr>
          <p:nvPr>
            <a:videoFile r:link="rId1"/>
          </p:nvPr>
        </p:nvPicPr>
        <p:blipFill>
          <a:blip r:embed="rId4"/>
          <a:stretch>
            <a:fillRect/>
          </a:stretch>
        </p:blipFill>
        <p:spPr>
          <a:xfrm>
            <a:off x="0" y="3429000"/>
            <a:ext cx="91440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5"/>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Algorithm - Overview</a:t>
            </a:r>
            <a:endParaRPr lang="en-US" dirty="0"/>
          </a:p>
        </p:txBody>
      </p:sp>
      <p:sp>
        <p:nvSpPr>
          <p:cNvPr id="5" name="TextBox 4"/>
          <p:cNvSpPr txBox="1"/>
          <p:nvPr/>
        </p:nvSpPr>
        <p:spPr>
          <a:xfrm>
            <a:off x="0" y="1891100"/>
            <a:ext cx="1219200" cy="646331"/>
          </a:xfrm>
          <a:prstGeom prst="rect">
            <a:avLst/>
          </a:prstGeom>
          <a:noFill/>
        </p:spPr>
        <p:txBody>
          <a:bodyPr wrap="square" rtlCol="0">
            <a:spAutoFit/>
          </a:bodyPr>
          <a:lstStyle/>
          <a:p>
            <a:pPr algn="ctr"/>
            <a:r>
              <a:rPr lang="en-US" dirty="0" smtClean="0"/>
              <a:t>Sample slices</a:t>
            </a:r>
            <a:endParaRPr lang="en-US" dirty="0"/>
          </a:p>
        </p:txBody>
      </p:sp>
      <p:sp>
        <p:nvSpPr>
          <p:cNvPr id="6" name="TextBox 5"/>
          <p:cNvSpPr txBox="1"/>
          <p:nvPr/>
        </p:nvSpPr>
        <p:spPr>
          <a:xfrm>
            <a:off x="2133600" y="1891100"/>
            <a:ext cx="1219200" cy="646331"/>
          </a:xfrm>
          <a:prstGeom prst="rect">
            <a:avLst/>
          </a:prstGeom>
          <a:noFill/>
        </p:spPr>
        <p:txBody>
          <a:bodyPr wrap="square" rtlCol="0">
            <a:spAutoFit/>
          </a:bodyPr>
          <a:lstStyle/>
          <a:p>
            <a:pPr algn="ctr"/>
            <a:r>
              <a:rPr lang="en-US" dirty="0" smtClean="0"/>
              <a:t>Reduced tensor</a:t>
            </a:r>
            <a:endParaRPr lang="en-US" dirty="0"/>
          </a:p>
        </p:txBody>
      </p:sp>
      <p:sp>
        <p:nvSpPr>
          <p:cNvPr id="7" name="TextBox 6"/>
          <p:cNvSpPr txBox="1"/>
          <p:nvPr/>
        </p:nvSpPr>
        <p:spPr>
          <a:xfrm>
            <a:off x="4038600" y="1752600"/>
            <a:ext cx="1219200" cy="923330"/>
          </a:xfrm>
          <a:prstGeom prst="rect">
            <a:avLst/>
          </a:prstGeom>
          <a:noFill/>
        </p:spPr>
        <p:txBody>
          <a:bodyPr wrap="square" rtlCol="0">
            <a:spAutoFit/>
          </a:bodyPr>
          <a:lstStyle/>
          <a:p>
            <a:pPr algn="ctr"/>
            <a:r>
              <a:rPr lang="en-US" dirty="0" smtClean="0"/>
              <a:t>Cluster reduced columns</a:t>
            </a:r>
            <a:endParaRPr lang="en-US" dirty="0"/>
          </a:p>
        </p:txBody>
      </p:sp>
      <p:sp>
        <p:nvSpPr>
          <p:cNvPr id="8" name="TextBox 7"/>
          <p:cNvSpPr txBox="1"/>
          <p:nvPr/>
        </p:nvSpPr>
        <p:spPr>
          <a:xfrm>
            <a:off x="5715000" y="1891100"/>
            <a:ext cx="1752600" cy="646331"/>
          </a:xfrm>
          <a:prstGeom prst="rect">
            <a:avLst/>
          </a:prstGeom>
          <a:noFill/>
        </p:spPr>
        <p:txBody>
          <a:bodyPr wrap="square" rtlCol="0">
            <a:spAutoFit/>
          </a:bodyPr>
          <a:lstStyle/>
          <a:p>
            <a:pPr algn="ctr"/>
            <a:r>
              <a:rPr lang="en-US" dirty="0" smtClean="0"/>
              <a:t>Compute representatives</a:t>
            </a:r>
            <a:endParaRPr lang="en-US" dirty="0"/>
          </a:p>
        </p:txBody>
      </p:sp>
      <p:sp>
        <p:nvSpPr>
          <p:cNvPr id="9" name="TextBox 8"/>
          <p:cNvSpPr txBox="1"/>
          <p:nvPr/>
        </p:nvSpPr>
        <p:spPr>
          <a:xfrm>
            <a:off x="7620000" y="1891100"/>
            <a:ext cx="1371600" cy="646331"/>
          </a:xfrm>
          <a:prstGeom prst="rect">
            <a:avLst/>
          </a:prstGeom>
          <a:noFill/>
        </p:spPr>
        <p:txBody>
          <a:bodyPr wrap="square" rtlCol="0">
            <a:spAutoFit/>
          </a:bodyPr>
          <a:lstStyle/>
          <a:p>
            <a:pPr algn="ctr"/>
            <a:r>
              <a:rPr lang="en-US" dirty="0" smtClean="0"/>
              <a:t>Reconstruct full tensor</a:t>
            </a:r>
            <a:endParaRPr lang="en-US" dirty="0"/>
          </a:p>
        </p:txBody>
      </p:sp>
      <p:sp>
        <p:nvSpPr>
          <p:cNvPr id="30" name="TextBox 29"/>
          <p:cNvSpPr txBox="1"/>
          <p:nvPr/>
        </p:nvSpPr>
        <p:spPr>
          <a:xfrm>
            <a:off x="2590800" y="5486400"/>
            <a:ext cx="1143000" cy="923330"/>
          </a:xfrm>
          <a:prstGeom prst="rect">
            <a:avLst/>
          </a:prstGeom>
          <a:noFill/>
        </p:spPr>
        <p:txBody>
          <a:bodyPr wrap="square" rtlCol="0">
            <a:spAutoFit/>
          </a:bodyPr>
          <a:lstStyle/>
          <a:p>
            <a:pPr algn="ctr"/>
            <a:r>
              <a:rPr lang="en-US" dirty="0" smtClean="0"/>
              <a:t>Compute pixel mappings</a:t>
            </a:r>
            <a:endParaRPr lang="en-US" dirty="0"/>
          </a:p>
        </p:txBody>
      </p:sp>
      <p:cxnSp>
        <p:nvCxnSpPr>
          <p:cNvPr id="32" name="Straight Connector 31"/>
          <p:cNvCxnSpPr/>
          <p:nvPr/>
        </p:nvCxnSpPr>
        <p:spPr>
          <a:xfrm>
            <a:off x="7467600" y="6019800"/>
            <a:ext cx="6096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flipH="1" flipV="1">
            <a:off x="7734300" y="5676900"/>
            <a:ext cx="68580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39" name="Group 138"/>
          <p:cNvGrpSpPr/>
          <p:nvPr/>
        </p:nvGrpSpPr>
        <p:grpSpPr>
          <a:xfrm>
            <a:off x="3886200" y="5181600"/>
            <a:ext cx="3429000" cy="1449388"/>
            <a:chOff x="457200" y="2209800"/>
            <a:chExt cx="8231188" cy="3659188"/>
          </a:xfrm>
        </p:grpSpPr>
        <p:grpSp>
          <p:nvGrpSpPr>
            <p:cNvPr id="36" name="Group 35"/>
            <p:cNvGrpSpPr/>
            <p:nvPr/>
          </p:nvGrpSpPr>
          <p:grpSpPr>
            <a:xfrm>
              <a:off x="5029200" y="2209800"/>
              <a:ext cx="3659188" cy="3659188"/>
              <a:chOff x="914400" y="2514600"/>
              <a:chExt cx="3659188" cy="3659188"/>
            </a:xfrm>
          </p:grpSpPr>
          <p:cxnSp>
            <p:nvCxnSpPr>
              <p:cNvPr id="37" name="Straight Connector 36"/>
              <p:cNvCxnSpPr/>
              <p:nvPr/>
            </p:nvCxnSpPr>
            <p:spPr>
              <a:xfrm rot="5400000">
                <a:off x="-913606"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914400" y="25146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a:off x="7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a:off x="9151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8295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27439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456406"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4579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3723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5400000">
                <a:off x="22867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914400" y="29718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914400" y="34290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914400" y="38862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914400" y="43434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914400" y="48006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914400" y="52578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914400" y="57150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914400" y="61722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55" name="Oval 54"/>
            <p:cNvSpPr/>
            <p:nvPr/>
          </p:nvSpPr>
          <p:spPr>
            <a:xfrm>
              <a:off x="6019800" y="36576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6477000" y="36576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5562600" y="2743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6019800" y="2743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6477000" y="2743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5562600" y="3200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6934200" y="36576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7391400" y="36576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5562600" y="36576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6934200" y="2743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7391400" y="2743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7391400" y="3200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a:off x="6019800" y="3200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6477000" y="3200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6934200" y="3200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0" name="Group 69"/>
            <p:cNvGrpSpPr/>
            <p:nvPr/>
          </p:nvGrpSpPr>
          <p:grpSpPr>
            <a:xfrm>
              <a:off x="6019800" y="4114800"/>
              <a:ext cx="2133600" cy="1676400"/>
              <a:chOff x="2362200" y="4419600"/>
              <a:chExt cx="2133600" cy="1676400"/>
            </a:xfrm>
          </p:grpSpPr>
          <p:sp>
            <p:nvSpPr>
              <p:cNvPr id="71" name="Oval 70"/>
              <p:cNvSpPr/>
              <p:nvPr/>
            </p:nvSpPr>
            <p:spPr>
              <a:xfrm>
                <a:off x="2819400" y="44196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23622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28194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32766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2819400" y="53340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3276600" y="53340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a:off x="3276600" y="57912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p:cNvSpPr/>
              <p:nvPr/>
            </p:nvSpPr>
            <p:spPr>
              <a:xfrm>
                <a:off x="3733800" y="53340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p:cNvSpPr/>
              <p:nvPr/>
            </p:nvSpPr>
            <p:spPr>
              <a:xfrm>
                <a:off x="37338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p:nvPr/>
            </p:nvSpPr>
            <p:spPr>
              <a:xfrm>
                <a:off x="3276600" y="44196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a:off x="3733800" y="44196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a:off x="41910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3" name="Oval 82"/>
            <p:cNvSpPr/>
            <p:nvPr/>
          </p:nvSpPr>
          <p:spPr>
            <a:xfrm>
              <a:off x="5562600" y="2286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p:cNvSpPr/>
            <p:nvPr/>
          </p:nvSpPr>
          <p:spPr>
            <a:xfrm>
              <a:off x="6019800" y="2286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a:off x="6477000" y="2286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p:cNvSpPr/>
            <p:nvPr/>
          </p:nvSpPr>
          <p:spPr>
            <a:xfrm>
              <a:off x="6934200" y="2286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a:off x="7391400" y="2286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 name="Group 87"/>
            <p:cNvGrpSpPr/>
            <p:nvPr/>
          </p:nvGrpSpPr>
          <p:grpSpPr>
            <a:xfrm>
              <a:off x="533400" y="2286000"/>
              <a:ext cx="3505200" cy="3505200"/>
              <a:chOff x="5105400" y="2590800"/>
              <a:chExt cx="3505200" cy="3505200"/>
            </a:xfrm>
          </p:grpSpPr>
          <p:grpSp>
            <p:nvGrpSpPr>
              <p:cNvPr id="89" name="Group 96"/>
              <p:cNvGrpSpPr/>
              <p:nvPr/>
            </p:nvGrpSpPr>
            <p:grpSpPr>
              <a:xfrm>
                <a:off x="5105400" y="2590800"/>
                <a:ext cx="2133600" cy="1219200"/>
                <a:chOff x="1447800" y="3048000"/>
                <a:chExt cx="2133600" cy="1219200"/>
              </a:xfrm>
            </p:grpSpPr>
            <p:sp>
              <p:nvSpPr>
                <p:cNvPr id="105" name="Oval 104"/>
                <p:cNvSpPr/>
                <p:nvPr/>
              </p:nvSpPr>
              <p:spPr>
                <a:xfrm>
                  <a:off x="1905000" y="3962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p:cNvSpPr/>
                <p:nvPr/>
              </p:nvSpPr>
              <p:spPr>
                <a:xfrm>
                  <a:off x="2362200" y="3962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p:cNvSpPr/>
                <p:nvPr/>
              </p:nvSpPr>
              <p:spPr>
                <a:xfrm>
                  <a:off x="1447800" y="3048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p:cNvSpPr/>
                <p:nvPr/>
              </p:nvSpPr>
              <p:spPr>
                <a:xfrm>
                  <a:off x="1905000" y="3048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p:cNvSpPr/>
                <p:nvPr/>
              </p:nvSpPr>
              <p:spPr>
                <a:xfrm>
                  <a:off x="2362200" y="3048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p:cNvSpPr/>
                <p:nvPr/>
              </p:nvSpPr>
              <p:spPr>
                <a:xfrm>
                  <a:off x="1447800" y="3505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p:cNvSpPr/>
                <p:nvPr/>
              </p:nvSpPr>
              <p:spPr>
                <a:xfrm>
                  <a:off x="2819400" y="3962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p:cNvSpPr/>
                <p:nvPr/>
              </p:nvSpPr>
              <p:spPr>
                <a:xfrm>
                  <a:off x="3276600" y="3962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p:cNvSpPr/>
                <p:nvPr/>
              </p:nvSpPr>
              <p:spPr>
                <a:xfrm>
                  <a:off x="1447800" y="39624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p:cNvSpPr/>
                <p:nvPr/>
              </p:nvSpPr>
              <p:spPr>
                <a:xfrm>
                  <a:off x="2819400" y="3048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p:cNvSpPr/>
                <p:nvPr/>
              </p:nvSpPr>
              <p:spPr>
                <a:xfrm>
                  <a:off x="3276600" y="30480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p:cNvSpPr/>
                <p:nvPr/>
              </p:nvSpPr>
              <p:spPr>
                <a:xfrm>
                  <a:off x="3276600" y="3505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p:cNvSpPr/>
                <p:nvPr/>
              </p:nvSpPr>
              <p:spPr>
                <a:xfrm>
                  <a:off x="1905000" y="3505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p:cNvSpPr/>
                <p:nvPr/>
              </p:nvSpPr>
              <p:spPr>
                <a:xfrm>
                  <a:off x="2362200" y="3505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p:cNvSpPr/>
                <p:nvPr/>
              </p:nvSpPr>
              <p:spPr>
                <a:xfrm>
                  <a:off x="2819400" y="3505200"/>
                  <a:ext cx="304800" cy="304800"/>
                </a:xfrm>
                <a:prstGeom prst="ellipse">
                  <a:avLst/>
                </a:prstGeom>
                <a:solidFill>
                  <a:schemeClr val="accent2"/>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0" name="Oval 89"/>
              <p:cNvSpPr/>
              <p:nvPr/>
            </p:nvSpPr>
            <p:spPr>
              <a:xfrm>
                <a:off x="6934200" y="44196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a:off x="64770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p:cNvSpPr/>
              <p:nvPr/>
            </p:nvSpPr>
            <p:spPr>
              <a:xfrm>
                <a:off x="69342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p:cNvSpPr/>
              <p:nvPr/>
            </p:nvSpPr>
            <p:spPr>
              <a:xfrm>
                <a:off x="73914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p:cNvSpPr/>
              <p:nvPr/>
            </p:nvSpPr>
            <p:spPr>
              <a:xfrm>
                <a:off x="6934200" y="53340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p:cNvSpPr/>
              <p:nvPr/>
            </p:nvSpPr>
            <p:spPr>
              <a:xfrm>
                <a:off x="7391400" y="53340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p:cNvSpPr/>
              <p:nvPr/>
            </p:nvSpPr>
            <p:spPr>
              <a:xfrm>
                <a:off x="7391400" y="57912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p:cNvSpPr/>
              <p:nvPr/>
            </p:nvSpPr>
            <p:spPr>
              <a:xfrm>
                <a:off x="7848600" y="53340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p:cNvSpPr/>
              <p:nvPr/>
            </p:nvSpPr>
            <p:spPr>
              <a:xfrm>
                <a:off x="78486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p:cNvSpPr/>
              <p:nvPr/>
            </p:nvSpPr>
            <p:spPr>
              <a:xfrm>
                <a:off x="7391400" y="44196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p:cNvSpPr/>
              <p:nvPr/>
            </p:nvSpPr>
            <p:spPr>
              <a:xfrm>
                <a:off x="7848600" y="44196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p:cNvSpPr/>
              <p:nvPr/>
            </p:nvSpPr>
            <p:spPr>
              <a:xfrm>
                <a:off x="8305800" y="48768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p:cNvSpPr/>
              <p:nvPr/>
            </p:nvSpPr>
            <p:spPr>
              <a:xfrm>
                <a:off x="7391400" y="3962400"/>
                <a:ext cx="304800" cy="304800"/>
              </a:xfrm>
              <a:prstGeom prst="ellipse">
                <a:avLst/>
              </a:prstGeom>
              <a:solidFill>
                <a:schemeClr val="accent4"/>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p:cNvSpPr/>
              <p:nvPr/>
            </p:nvSpPr>
            <p:spPr>
              <a:xfrm>
                <a:off x="5105400" y="5791200"/>
                <a:ext cx="304800" cy="304800"/>
              </a:xfrm>
              <a:prstGeom prst="ellipse">
                <a:avLst/>
              </a:prstGeom>
              <a:solidFill>
                <a:schemeClr val="accent1"/>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p:cNvSpPr/>
              <p:nvPr/>
            </p:nvSpPr>
            <p:spPr>
              <a:xfrm>
                <a:off x="5105400" y="5334000"/>
                <a:ext cx="304800" cy="304800"/>
              </a:xfrm>
              <a:prstGeom prst="ellipse">
                <a:avLst/>
              </a:prstGeom>
              <a:solidFill>
                <a:schemeClr val="accent1"/>
              </a:solidFill>
              <a:ln w="1270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0" name="Group 119"/>
            <p:cNvGrpSpPr/>
            <p:nvPr/>
          </p:nvGrpSpPr>
          <p:grpSpPr>
            <a:xfrm>
              <a:off x="457200" y="2209800"/>
              <a:ext cx="3659188" cy="3659188"/>
              <a:chOff x="914400" y="2514600"/>
              <a:chExt cx="3659188" cy="3659188"/>
            </a:xfrm>
          </p:grpSpPr>
          <p:cxnSp>
            <p:nvCxnSpPr>
              <p:cNvPr id="121" name="Straight Connector 120"/>
              <p:cNvCxnSpPr/>
              <p:nvPr/>
            </p:nvCxnSpPr>
            <p:spPr>
              <a:xfrm rot="5400000">
                <a:off x="-913606"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914400" y="25146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5400000">
                <a:off x="7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rot="5400000">
                <a:off x="9151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5400000">
                <a:off x="18295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rot="5400000">
                <a:off x="27439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rot="5400000">
                <a:off x="-456406"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rot="5400000">
                <a:off x="4579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rot="5400000">
                <a:off x="13723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rot="5400000">
                <a:off x="2286794" y="4342606"/>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914400" y="29718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914400" y="34290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914400" y="38862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914400" y="43434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914400" y="48006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914400" y="52578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914400" y="57150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914400" y="6172200"/>
                <a:ext cx="3657600" cy="15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cxnSp>
        <p:nvCxnSpPr>
          <p:cNvPr id="140" name="Straight Arrow Connector 139"/>
          <p:cNvCxnSpPr/>
          <p:nvPr/>
        </p:nvCxnSpPr>
        <p:spPr>
          <a:xfrm>
            <a:off x="5486400" y="5562600"/>
            <a:ext cx="228600" cy="1588"/>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5486400" y="5943600"/>
            <a:ext cx="228600" cy="1588"/>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5486400" y="6324600"/>
            <a:ext cx="228600" cy="1588"/>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100" name="AutoShape 4"/>
          <p:cNvSpPr>
            <a:spLocks noChangeAspect="1" noChangeArrowheads="1" noTextEdit="1"/>
          </p:cNvSpPr>
          <p:nvPr/>
        </p:nvSpPr>
        <p:spPr bwMode="auto">
          <a:xfrm>
            <a:off x="-79375" y="2667000"/>
            <a:ext cx="9228138" cy="2286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241" name="Group 240"/>
          <p:cNvGrpSpPr/>
          <p:nvPr/>
        </p:nvGrpSpPr>
        <p:grpSpPr>
          <a:xfrm>
            <a:off x="7586663" y="2806700"/>
            <a:ext cx="1408113" cy="1973263"/>
            <a:chOff x="7586663" y="2806700"/>
            <a:chExt cx="1408113" cy="1973263"/>
          </a:xfrm>
        </p:grpSpPr>
        <p:sp>
          <p:nvSpPr>
            <p:cNvPr id="4103" name="Freeform 7"/>
            <p:cNvSpPr>
              <a:spLocks/>
            </p:cNvSpPr>
            <p:nvPr/>
          </p:nvSpPr>
          <p:spPr bwMode="auto">
            <a:xfrm>
              <a:off x="8916988" y="2806700"/>
              <a:ext cx="77788" cy="1673225"/>
            </a:xfrm>
            <a:custGeom>
              <a:avLst/>
              <a:gdLst/>
              <a:ahLst/>
              <a:cxnLst>
                <a:cxn ang="0">
                  <a:pos x="0" y="49"/>
                </a:cxn>
                <a:cxn ang="0">
                  <a:pos x="49" y="0"/>
                </a:cxn>
                <a:cxn ang="0">
                  <a:pos x="49" y="1006"/>
                </a:cxn>
                <a:cxn ang="0">
                  <a:pos x="0" y="1054"/>
                </a:cxn>
                <a:cxn ang="0">
                  <a:pos x="0" y="1051"/>
                </a:cxn>
                <a:cxn ang="0">
                  <a:pos x="0" y="49"/>
                </a:cxn>
                <a:cxn ang="0">
                  <a:pos x="0" y="49"/>
                </a:cxn>
              </a:cxnLst>
              <a:rect l="0" t="0" r="r" b="b"/>
              <a:pathLst>
                <a:path w="49" h="1054">
                  <a:moveTo>
                    <a:pt x="0" y="49"/>
                  </a:moveTo>
                  <a:lnTo>
                    <a:pt x="49" y="0"/>
                  </a:lnTo>
                  <a:lnTo>
                    <a:pt x="49" y="1006"/>
                  </a:lnTo>
                  <a:lnTo>
                    <a:pt x="0" y="1054"/>
                  </a:lnTo>
                  <a:lnTo>
                    <a:pt x="0" y="1051"/>
                  </a:lnTo>
                  <a:lnTo>
                    <a:pt x="0" y="49"/>
                  </a:lnTo>
                  <a:lnTo>
                    <a:pt x="0" y="49"/>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4" name="Freeform 8"/>
            <p:cNvSpPr>
              <a:spLocks/>
            </p:cNvSpPr>
            <p:nvPr/>
          </p:nvSpPr>
          <p:spPr bwMode="auto">
            <a:xfrm>
              <a:off x="8429625" y="2806700"/>
              <a:ext cx="565150" cy="77788"/>
            </a:xfrm>
            <a:custGeom>
              <a:avLst/>
              <a:gdLst/>
              <a:ahLst/>
              <a:cxnLst>
                <a:cxn ang="0">
                  <a:pos x="356" y="0"/>
                </a:cxn>
                <a:cxn ang="0">
                  <a:pos x="307" y="49"/>
                </a:cxn>
                <a:cxn ang="0">
                  <a:pos x="0" y="49"/>
                </a:cxn>
                <a:cxn ang="0">
                  <a:pos x="49" y="0"/>
                </a:cxn>
                <a:cxn ang="0">
                  <a:pos x="356" y="0"/>
                </a:cxn>
              </a:cxnLst>
              <a:rect l="0" t="0" r="r" b="b"/>
              <a:pathLst>
                <a:path w="356" h="49">
                  <a:moveTo>
                    <a:pt x="356" y="0"/>
                  </a:moveTo>
                  <a:lnTo>
                    <a:pt x="307" y="49"/>
                  </a:lnTo>
                  <a:lnTo>
                    <a:pt x="0" y="49"/>
                  </a:lnTo>
                  <a:lnTo>
                    <a:pt x="49" y="0"/>
                  </a:lnTo>
                  <a:lnTo>
                    <a:pt x="356" y="0"/>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5" name="Freeform 9"/>
            <p:cNvSpPr>
              <a:spLocks/>
            </p:cNvSpPr>
            <p:nvPr/>
          </p:nvSpPr>
          <p:spPr bwMode="auto">
            <a:xfrm>
              <a:off x="8623300" y="2884488"/>
              <a:ext cx="293688" cy="1895475"/>
            </a:xfrm>
            <a:custGeom>
              <a:avLst/>
              <a:gdLst/>
              <a:ahLst/>
              <a:cxnLst>
                <a:cxn ang="0">
                  <a:pos x="185" y="1005"/>
                </a:cxn>
                <a:cxn ang="0">
                  <a:pos x="0" y="1194"/>
                </a:cxn>
                <a:cxn ang="0">
                  <a:pos x="0" y="191"/>
                </a:cxn>
                <a:cxn ang="0">
                  <a:pos x="0" y="188"/>
                </a:cxn>
                <a:cxn ang="0">
                  <a:pos x="185" y="0"/>
                </a:cxn>
                <a:cxn ang="0">
                  <a:pos x="185" y="1002"/>
                </a:cxn>
                <a:cxn ang="0">
                  <a:pos x="185" y="1005"/>
                </a:cxn>
              </a:cxnLst>
              <a:rect l="0" t="0" r="r" b="b"/>
              <a:pathLst>
                <a:path w="185" h="1194">
                  <a:moveTo>
                    <a:pt x="185" y="1005"/>
                  </a:moveTo>
                  <a:lnTo>
                    <a:pt x="0" y="1194"/>
                  </a:lnTo>
                  <a:lnTo>
                    <a:pt x="0" y="191"/>
                  </a:lnTo>
                  <a:lnTo>
                    <a:pt x="0" y="188"/>
                  </a:lnTo>
                  <a:lnTo>
                    <a:pt x="185" y="0"/>
                  </a:lnTo>
                  <a:lnTo>
                    <a:pt x="185" y="1002"/>
                  </a:lnTo>
                  <a:lnTo>
                    <a:pt x="185" y="1005"/>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6" name="Freeform 10"/>
            <p:cNvSpPr>
              <a:spLocks/>
            </p:cNvSpPr>
            <p:nvPr/>
          </p:nvSpPr>
          <p:spPr bwMode="auto">
            <a:xfrm>
              <a:off x="8135938" y="2884488"/>
              <a:ext cx="781050" cy="298450"/>
            </a:xfrm>
            <a:custGeom>
              <a:avLst/>
              <a:gdLst/>
              <a:ahLst/>
              <a:cxnLst>
                <a:cxn ang="0">
                  <a:pos x="492" y="0"/>
                </a:cxn>
                <a:cxn ang="0">
                  <a:pos x="307" y="188"/>
                </a:cxn>
                <a:cxn ang="0">
                  <a:pos x="0" y="188"/>
                </a:cxn>
                <a:cxn ang="0">
                  <a:pos x="0" y="188"/>
                </a:cxn>
                <a:cxn ang="0">
                  <a:pos x="70" y="115"/>
                </a:cxn>
                <a:cxn ang="0">
                  <a:pos x="185" y="0"/>
                </a:cxn>
                <a:cxn ang="0">
                  <a:pos x="492" y="0"/>
                </a:cxn>
                <a:cxn ang="0">
                  <a:pos x="492" y="0"/>
                </a:cxn>
              </a:cxnLst>
              <a:rect l="0" t="0" r="r" b="b"/>
              <a:pathLst>
                <a:path w="492" h="188">
                  <a:moveTo>
                    <a:pt x="492" y="0"/>
                  </a:moveTo>
                  <a:lnTo>
                    <a:pt x="307" y="188"/>
                  </a:lnTo>
                  <a:lnTo>
                    <a:pt x="0" y="188"/>
                  </a:lnTo>
                  <a:lnTo>
                    <a:pt x="0" y="188"/>
                  </a:lnTo>
                  <a:lnTo>
                    <a:pt x="70" y="115"/>
                  </a:lnTo>
                  <a:lnTo>
                    <a:pt x="185" y="0"/>
                  </a:lnTo>
                  <a:lnTo>
                    <a:pt x="492" y="0"/>
                  </a:lnTo>
                  <a:lnTo>
                    <a:pt x="492"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7" name="Freeform 11"/>
            <p:cNvSpPr>
              <a:spLocks/>
            </p:cNvSpPr>
            <p:nvPr/>
          </p:nvSpPr>
          <p:spPr bwMode="auto">
            <a:xfrm>
              <a:off x="8135938" y="3182938"/>
              <a:ext cx="487363" cy="1597025"/>
            </a:xfrm>
            <a:custGeom>
              <a:avLst/>
              <a:gdLst/>
              <a:ahLst/>
              <a:cxnLst>
                <a:cxn ang="0">
                  <a:pos x="307" y="3"/>
                </a:cxn>
                <a:cxn ang="0">
                  <a:pos x="307" y="1006"/>
                </a:cxn>
                <a:cxn ang="0">
                  <a:pos x="0" y="1006"/>
                </a:cxn>
                <a:cxn ang="0">
                  <a:pos x="0" y="3"/>
                </a:cxn>
                <a:cxn ang="0">
                  <a:pos x="0" y="0"/>
                </a:cxn>
                <a:cxn ang="0">
                  <a:pos x="307" y="0"/>
                </a:cxn>
                <a:cxn ang="0">
                  <a:pos x="307" y="3"/>
                </a:cxn>
              </a:cxnLst>
              <a:rect l="0" t="0" r="r" b="b"/>
              <a:pathLst>
                <a:path w="307" h="1006">
                  <a:moveTo>
                    <a:pt x="307" y="3"/>
                  </a:moveTo>
                  <a:lnTo>
                    <a:pt x="307" y="1006"/>
                  </a:lnTo>
                  <a:lnTo>
                    <a:pt x="0" y="1006"/>
                  </a:lnTo>
                  <a:lnTo>
                    <a:pt x="0" y="3"/>
                  </a:lnTo>
                  <a:lnTo>
                    <a:pt x="0" y="0"/>
                  </a:lnTo>
                  <a:lnTo>
                    <a:pt x="307" y="0"/>
                  </a:lnTo>
                  <a:lnTo>
                    <a:pt x="307" y="3"/>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8" name="Freeform 12"/>
            <p:cNvSpPr>
              <a:spLocks/>
            </p:cNvSpPr>
            <p:nvPr/>
          </p:nvSpPr>
          <p:spPr bwMode="auto">
            <a:xfrm>
              <a:off x="8069263" y="2806700"/>
              <a:ext cx="438150" cy="77788"/>
            </a:xfrm>
            <a:custGeom>
              <a:avLst/>
              <a:gdLst/>
              <a:ahLst/>
              <a:cxnLst>
                <a:cxn ang="0">
                  <a:pos x="276" y="0"/>
                </a:cxn>
                <a:cxn ang="0">
                  <a:pos x="227" y="49"/>
                </a:cxn>
                <a:cxn ang="0">
                  <a:pos x="0" y="49"/>
                </a:cxn>
                <a:cxn ang="0">
                  <a:pos x="45" y="0"/>
                </a:cxn>
                <a:cxn ang="0">
                  <a:pos x="276" y="0"/>
                </a:cxn>
              </a:cxnLst>
              <a:rect l="0" t="0" r="r" b="b"/>
              <a:pathLst>
                <a:path w="276" h="49">
                  <a:moveTo>
                    <a:pt x="276" y="0"/>
                  </a:moveTo>
                  <a:lnTo>
                    <a:pt x="227" y="49"/>
                  </a:lnTo>
                  <a:lnTo>
                    <a:pt x="0" y="49"/>
                  </a:lnTo>
                  <a:lnTo>
                    <a:pt x="45" y="0"/>
                  </a:lnTo>
                  <a:lnTo>
                    <a:pt x="276" y="0"/>
                  </a:lnTo>
                  <a:close/>
                </a:path>
              </a:pathLst>
            </a:custGeom>
            <a:solidFill>
              <a:srgbClr val="D2E6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9" name="Freeform 13"/>
            <p:cNvSpPr>
              <a:spLocks/>
            </p:cNvSpPr>
            <p:nvPr/>
          </p:nvSpPr>
          <p:spPr bwMode="auto">
            <a:xfrm>
              <a:off x="7885113" y="2884488"/>
              <a:ext cx="544513" cy="182563"/>
            </a:xfrm>
            <a:custGeom>
              <a:avLst/>
              <a:gdLst/>
              <a:ahLst/>
              <a:cxnLst>
                <a:cxn ang="0">
                  <a:pos x="343" y="0"/>
                </a:cxn>
                <a:cxn ang="0">
                  <a:pos x="228" y="115"/>
                </a:cxn>
                <a:cxn ang="0">
                  <a:pos x="0" y="115"/>
                </a:cxn>
                <a:cxn ang="0">
                  <a:pos x="116" y="0"/>
                </a:cxn>
                <a:cxn ang="0">
                  <a:pos x="343" y="0"/>
                </a:cxn>
              </a:cxnLst>
              <a:rect l="0" t="0" r="r" b="b"/>
              <a:pathLst>
                <a:path w="343" h="115">
                  <a:moveTo>
                    <a:pt x="343" y="0"/>
                  </a:moveTo>
                  <a:lnTo>
                    <a:pt x="228" y="115"/>
                  </a:lnTo>
                  <a:lnTo>
                    <a:pt x="0" y="115"/>
                  </a:lnTo>
                  <a:lnTo>
                    <a:pt x="116" y="0"/>
                  </a:lnTo>
                  <a:lnTo>
                    <a:pt x="343" y="0"/>
                  </a:lnTo>
                  <a:close/>
                </a:path>
              </a:pathLst>
            </a:custGeom>
            <a:solidFill>
              <a:srgbClr val="FDFAD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0" name="Freeform 14"/>
            <p:cNvSpPr>
              <a:spLocks/>
            </p:cNvSpPr>
            <p:nvPr/>
          </p:nvSpPr>
          <p:spPr bwMode="auto">
            <a:xfrm>
              <a:off x="7586663" y="3067050"/>
              <a:ext cx="660400" cy="115888"/>
            </a:xfrm>
            <a:custGeom>
              <a:avLst/>
              <a:gdLst/>
              <a:ahLst/>
              <a:cxnLst>
                <a:cxn ang="0">
                  <a:pos x="416" y="0"/>
                </a:cxn>
                <a:cxn ang="0">
                  <a:pos x="346" y="73"/>
                </a:cxn>
                <a:cxn ang="0">
                  <a:pos x="0" y="73"/>
                </a:cxn>
                <a:cxn ang="0">
                  <a:pos x="73" y="0"/>
                </a:cxn>
                <a:cxn ang="0">
                  <a:pos x="73" y="0"/>
                </a:cxn>
                <a:cxn ang="0">
                  <a:pos x="188" y="0"/>
                </a:cxn>
                <a:cxn ang="0">
                  <a:pos x="416" y="0"/>
                </a:cxn>
              </a:cxnLst>
              <a:rect l="0" t="0" r="r" b="b"/>
              <a:pathLst>
                <a:path w="416" h="73">
                  <a:moveTo>
                    <a:pt x="416" y="0"/>
                  </a:moveTo>
                  <a:lnTo>
                    <a:pt x="346" y="73"/>
                  </a:lnTo>
                  <a:lnTo>
                    <a:pt x="0" y="73"/>
                  </a:lnTo>
                  <a:lnTo>
                    <a:pt x="73" y="0"/>
                  </a:lnTo>
                  <a:lnTo>
                    <a:pt x="73" y="0"/>
                  </a:lnTo>
                  <a:lnTo>
                    <a:pt x="188" y="0"/>
                  </a:lnTo>
                  <a:lnTo>
                    <a:pt x="416" y="0"/>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1" name="Freeform 15"/>
            <p:cNvSpPr>
              <a:spLocks/>
            </p:cNvSpPr>
            <p:nvPr/>
          </p:nvSpPr>
          <p:spPr bwMode="auto">
            <a:xfrm>
              <a:off x="7702550" y="2806700"/>
              <a:ext cx="438150" cy="260350"/>
            </a:xfrm>
            <a:custGeom>
              <a:avLst/>
              <a:gdLst/>
              <a:ahLst/>
              <a:cxnLst>
                <a:cxn ang="0">
                  <a:pos x="231" y="49"/>
                </a:cxn>
                <a:cxn ang="0">
                  <a:pos x="115" y="164"/>
                </a:cxn>
                <a:cxn ang="0">
                  <a:pos x="0" y="164"/>
                </a:cxn>
                <a:cxn ang="0">
                  <a:pos x="0" y="164"/>
                </a:cxn>
                <a:cxn ang="0">
                  <a:pos x="161" y="0"/>
                </a:cxn>
                <a:cxn ang="0">
                  <a:pos x="276" y="0"/>
                </a:cxn>
                <a:cxn ang="0">
                  <a:pos x="231" y="49"/>
                </a:cxn>
              </a:cxnLst>
              <a:rect l="0" t="0" r="r" b="b"/>
              <a:pathLst>
                <a:path w="276" h="164">
                  <a:moveTo>
                    <a:pt x="231" y="49"/>
                  </a:moveTo>
                  <a:lnTo>
                    <a:pt x="115" y="164"/>
                  </a:lnTo>
                  <a:lnTo>
                    <a:pt x="0" y="164"/>
                  </a:lnTo>
                  <a:lnTo>
                    <a:pt x="0" y="164"/>
                  </a:lnTo>
                  <a:lnTo>
                    <a:pt x="161" y="0"/>
                  </a:lnTo>
                  <a:lnTo>
                    <a:pt x="276" y="0"/>
                  </a:lnTo>
                  <a:lnTo>
                    <a:pt x="231" y="49"/>
                  </a:lnTo>
                  <a:close/>
                </a:path>
              </a:pathLst>
            </a:custGeom>
            <a:solidFill>
              <a:srgbClr val="D5EDE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2" name="Freeform 16"/>
            <p:cNvSpPr>
              <a:spLocks/>
            </p:cNvSpPr>
            <p:nvPr/>
          </p:nvSpPr>
          <p:spPr bwMode="auto">
            <a:xfrm>
              <a:off x="7586663" y="3182938"/>
              <a:ext cx="549275" cy="1597025"/>
            </a:xfrm>
            <a:custGeom>
              <a:avLst/>
              <a:gdLst/>
              <a:ahLst/>
              <a:cxnLst>
                <a:cxn ang="0">
                  <a:pos x="346" y="3"/>
                </a:cxn>
                <a:cxn ang="0">
                  <a:pos x="346" y="1006"/>
                </a:cxn>
                <a:cxn ang="0">
                  <a:pos x="0" y="1006"/>
                </a:cxn>
                <a:cxn ang="0">
                  <a:pos x="0" y="0"/>
                </a:cxn>
                <a:cxn ang="0">
                  <a:pos x="346" y="0"/>
                </a:cxn>
                <a:cxn ang="0">
                  <a:pos x="346" y="0"/>
                </a:cxn>
                <a:cxn ang="0">
                  <a:pos x="346" y="3"/>
                </a:cxn>
              </a:cxnLst>
              <a:rect l="0" t="0" r="r" b="b"/>
              <a:pathLst>
                <a:path w="346" h="1006">
                  <a:moveTo>
                    <a:pt x="346" y="3"/>
                  </a:moveTo>
                  <a:lnTo>
                    <a:pt x="346" y="1006"/>
                  </a:lnTo>
                  <a:lnTo>
                    <a:pt x="0" y="1006"/>
                  </a:lnTo>
                  <a:lnTo>
                    <a:pt x="0" y="0"/>
                  </a:lnTo>
                  <a:lnTo>
                    <a:pt x="346" y="0"/>
                  </a:lnTo>
                  <a:lnTo>
                    <a:pt x="346" y="0"/>
                  </a:lnTo>
                  <a:lnTo>
                    <a:pt x="346" y="3"/>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3" name="Freeform 17"/>
            <p:cNvSpPr>
              <a:spLocks/>
            </p:cNvSpPr>
            <p:nvPr/>
          </p:nvSpPr>
          <p:spPr bwMode="auto">
            <a:xfrm>
              <a:off x="7586663" y="2806700"/>
              <a:ext cx="1408113" cy="1973263"/>
            </a:xfrm>
            <a:custGeom>
              <a:avLst/>
              <a:gdLst/>
              <a:ahLst/>
              <a:cxnLst>
                <a:cxn ang="0">
                  <a:pos x="349" y="0"/>
                </a:cxn>
                <a:cxn ang="0">
                  <a:pos x="234" y="0"/>
                </a:cxn>
                <a:cxn ang="0">
                  <a:pos x="73" y="164"/>
                </a:cxn>
                <a:cxn ang="0">
                  <a:pos x="0" y="237"/>
                </a:cxn>
                <a:cxn ang="0">
                  <a:pos x="0" y="1243"/>
                </a:cxn>
                <a:cxn ang="0">
                  <a:pos x="346" y="1243"/>
                </a:cxn>
                <a:cxn ang="0">
                  <a:pos x="653" y="1243"/>
                </a:cxn>
                <a:cxn ang="0">
                  <a:pos x="838" y="1054"/>
                </a:cxn>
                <a:cxn ang="0">
                  <a:pos x="887" y="1006"/>
                </a:cxn>
                <a:cxn ang="0">
                  <a:pos x="887" y="0"/>
                </a:cxn>
                <a:cxn ang="0">
                  <a:pos x="580" y="0"/>
                </a:cxn>
                <a:cxn ang="0">
                  <a:pos x="349" y="0"/>
                </a:cxn>
              </a:cxnLst>
              <a:rect l="0" t="0" r="r" b="b"/>
              <a:pathLst>
                <a:path w="887" h="1243">
                  <a:moveTo>
                    <a:pt x="349" y="0"/>
                  </a:moveTo>
                  <a:lnTo>
                    <a:pt x="234" y="0"/>
                  </a:lnTo>
                  <a:lnTo>
                    <a:pt x="73" y="164"/>
                  </a:lnTo>
                  <a:lnTo>
                    <a:pt x="0" y="237"/>
                  </a:lnTo>
                  <a:lnTo>
                    <a:pt x="0" y="1243"/>
                  </a:lnTo>
                  <a:lnTo>
                    <a:pt x="346" y="1243"/>
                  </a:lnTo>
                  <a:lnTo>
                    <a:pt x="653" y="1243"/>
                  </a:lnTo>
                  <a:lnTo>
                    <a:pt x="838" y="1054"/>
                  </a:lnTo>
                  <a:lnTo>
                    <a:pt x="887" y="1006"/>
                  </a:lnTo>
                  <a:lnTo>
                    <a:pt x="887" y="0"/>
                  </a:lnTo>
                  <a:lnTo>
                    <a:pt x="580" y="0"/>
                  </a:lnTo>
                  <a:lnTo>
                    <a:pt x="349" y="0"/>
                  </a:lnTo>
                  <a:close/>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4" name="Freeform 18"/>
            <p:cNvSpPr>
              <a:spLocks/>
            </p:cNvSpPr>
            <p:nvPr/>
          </p:nvSpPr>
          <p:spPr bwMode="auto">
            <a:xfrm>
              <a:off x="7586663" y="2806700"/>
              <a:ext cx="1408113" cy="376238"/>
            </a:xfrm>
            <a:custGeom>
              <a:avLst/>
              <a:gdLst/>
              <a:ahLst/>
              <a:cxnLst>
                <a:cxn ang="0">
                  <a:pos x="887" y="0"/>
                </a:cxn>
                <a:cxn ang="0">
                  <a:pos x="838" y="49"/>
                </a:cxn>
                <a:cxn ang="0">
                  <a:pos x="838" y="49"/>
                </a:cxn>
                <a:cxn ang="0">
                  <a:pos x="653" y="237"/>
                </a:cxn>
                <a:cxn ang="0">
                  <a:pos x="346" y="237"/>
                </a:cxn>
                <a:cxn ang="0">
                  <a:pos x="346" y="237"/>
                </a:cxn>
                <a:cxn ang="0">
                  <a:pos x="0" y="237"/>
                </a:cxn>
              </a:cxnLst>
              <a:rect l="0" t="0" r="r" b="b"/>
              <a:pathLst>
                <a:path w="887" h="237">
                  <a:moveTo>
                    <a:pt x="887" y="0"/>
                  </a:moveTo>
                  <a:lnTo>
                    <a:pt x="838" y="49"/>
                  </a:lnTo>
                  <a:lnTo>
                    <a:pt x="838" y="49"/>
                  </a:lnTo>
                  <a:lnTo>
                    <a:pt x="653" y="237"/>
                  </a:lnTo>
                  <a:lnTo>
                    <a:pt x="346" y="237"/>
                  </a:lnTo>
                  <a:lnTo>
                    <a:pt x="346" y="237"/>
                  </a:lnTo>
                  <a:lnTo>
                    <a:pt x="0" y="23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5" name="Freeform 19"/>
            <p:cNvSpPr>
              <a:spLocks/>
            </p:cNvSpPr>
            <p:nvPr/>
          </p:nvSpPr>
          <p:spPr bwMode="auto">
            <a:xfrm>
              <a:off x="7702550" y="3067050"/>
              <a:ext cx="544513" cy="1588"/>
            </a:xfrm>
            <a:custGeom>
              <a:avLst/>
              <a:gdLst/>
              <a:ahLst/>
              <a:cxnLst>
                <a:cxn ang="0">
                  <a:pos x="343" y="0"/>
                </a:cxn>
                <a:cxn ang="0">
                  <a:pos x="115" y="0"/>
                </a:cxn>
                <a:cxn ang="0">
                  <a:pos x="0" y="0"/>
                </a:cxn>
              </a:cxnLst>
              <a:rect l="0" t="0" r="r" b="b"/>
              <a:pathLst>
                <a:path w="343">
                  <a:moveTo>
                    <a:pt x="343" y="0"/>
                  </a:moveTo>
                  <a:lnTo>
                    <a:pt x="115" y="0"/>
                  </a:lnTo>
                  <a:lnTo>
                    <a:pt x="0" y="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6" name="Freeform 20"/>
            <p:cNvSpPr>
              <a:spLocks/>
            </p:cNvSpPr>
            <p:nvPr/>
          </p:nvSpPr>
          <p:spPr bwMode="auto">
            <a:xfrm>
              <a:off x="8064500" y="2884488"/>
              <a:ext cx="857250" cy="1588"/>
            </a:xfrm>
            <a:custGeom>
              <a:avLst/>
              <a:gdLst/>
              <a:ahLst/>
              <a:cxnLst>
                <a:cxn ang="0">
                  <a:pos x="540" y="0"/>
                </a:cxn>
                <a:cxn ang="0">
                  <a:pos x="537" y="0"/>
                </a:cxn>
                <a:cxn ang="0">
                  <a:pos x="230" y="0"/>
                </a:cxn>
                <a:cxn ang="0">
                  <a:pos x="3" y="0"/>
                </a:cxn>
                <a:cxn ang="0">
                  <a:pos x="0" y="0"/>
                </a:cxn>
              </a:cxnLst>
              <a:rect l="0" t="0" r="r" b="b"/>
              <a:pathLst>
                <a:path w="540">
                  <a:moveTo>
                    <a:pt x="540" y="0"/>
                  </a:moveTo>
                  <a:lnTo>
                    <a:pt x="537" y="0"/>
                  </a:lnTo>
                  <a:lnTo>
                    <a:pt x="230" y="0"/>
                  </a:lnTo>
                  <a:lnTo>
                    <a:pt x="3" y="0"/>
                  </a:lnTo>
                  <a:lnTo>
                    <a:pt x="0" y="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7" name="Freeform 21"/>
            <p:cNvSpPr>
              <a:spLocks/>
            </p:cNvSpPr>
            <p:nvPr/>
          </p:nvSpPr>
          <p:spPr bwMode="auto">
            <a:xfrm>
              <a:off x="8135938" y="2806700"/>
              <a:ext cx="371475" cy="376238"/>
            </a:xfrm>
            <a:custGeom>
              <a:avLst/>
              <a:gdLst/>
              <a:ahLst/>
              <a:cxnLst>
                <a:cxn ang="0">
                  <a:pos x="234" y="0"/>
                </a:cxn>
                <a:cxn ang="0">
                  <a:pos x="185" y="49"/>
                </a:cxn>
                <a:cxn ang="0">
                  <a:pos x="70" y="164"/>
                </a:cxn>
                <a:cxn ang="0">
                  <a:pos x="0" y="237"/>
                </a:cxn>
              </a:cxnLst>
              <a:rect l="0" t="0" r="r" b="b"/>
              <a:pathLst>
                <a:path w="234" h="237">
                  <a:moveTo>
                    <a:pt x="234" y="0"/>
                  </a:moveTo>
                  <a:lnTo>
                    <a:pt x="185" y="49"/>
                  </a:lnTo>
                  <a:lnTo>
                    <a:pt x="70" y="164"/>
                  </a:lnTo>
                  <a:lnTo>
                    <a:pt x="0" y="23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8" name="Freeform 22"/>
            <p:cNvSpPr>
              <a:spLocks/>
            </p:cNvSpPr>
            <p:nvPr/>
          </p:nvSpPr>
          <p:spPr bwMode="auto">
            <a:xfrm>
              <a:off x="7885113" y="2806700"/>
              <a:ext cx="255588" cy="260350"/>
            </a:xfrm>
            <a:custGeom>
              <a:avLst/>
              <a:gdLst/>
              <a:ahLst/>
              <a:cxnLst>
                <a:cxn ang="0">
                  <a:pos x="161" y="0"/>
                </a:cxn>
                <a:cxn ang="0">
                  <a:pos x="116" y="49"/>
                </a:cxn>
                <a:cxn ang="0">
                  <a:pos x="0" y="164"/>
                </a:cxn>
              </a:cxnLst>
              <a:rect l="0" t="0" r="r" b="b"/>
              <a:pathLst>
                <a:path w="161" h="164">
                  <a:moveTo>
                    <a:pt x="161" y="0"/>
                  </a:moveTo>
                  <a:lnTo>
                    <a:pt x="116" y="49"/>
                  </a:lnTo>
                  <a:lnTo>
                    <a:pt x="0" y="164"/>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9" name="Line 23"/>
            <p:cNvSpPr>
              <a:spLocks noChangeShapeType="1"/>
            </p:cNvSpPr>
            <p:nvPr/>
          </p:nvSpPr>
          <p:spPr bwMode="auto">
            <a:xfrm>
              <a:off x="8623300" y="3187700"/>
              <a:ext cx="1588" cy="15922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0" name="Freeform 24"/>
            <p:cNvSpPr>
              <a:spLocks/>
            </p:cNvSpPr>
            <p:nvPr/>
          </p:nvSpPr>
          <p:spPr bwMode="auto">
            <a:xfrm>
              <a:off x="8916988" y="2884488"/>
              <a:ext cx="1588" cy="1590675"/>
            </a:xfrm>
            <a:custGeom>
              <a:avLst/>
              <a:gdLst/>
              <a:ahLst/>
              <a:cxnLst>
                <a:cxn ang="0">
                  <a:pos x="0" y="0"/>
                </a:cxn>
                <a:cxn ang="0">
                  <a:pos x="0" y="0"/>
                </a:cxn>
                <a:cxn ang="0">
                  <a:pos x="0" y="1002"/>
                </a:cxn>
              </a:cxnLst>
              <a:rect l="0" t="0" r="r" b="b"/>
              <a:pathLst>
                <a:path h="1002">
                  <a:moveTo>
                    <a:pt x="0" y="0"/>
                  </a:moveTo>
                  <a:lnTo>
                    <a:pt x="0" y="0"/>
                  </a:lnTo>
                  <a:lnTo>
                    <a:pt x="0" y="1002"/>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1" name="Line 25"/>
            <p:cNvSpPr>
              <a:spLocks noChangeShapeType="1"/>
            </p:cNvSpPr>
            <p:nvPr/>
          </p:nvSpPr>
          <p:spPr bwMode="auto">
            <a:xfrm>
              <a:off x="8135938" y="3187700"/>
              <a:ext cx="1588" cy="15922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2" name="Oval 26"/>
            <p:cNvSpPr>
              <a:spLocks noChangeArrowheads="1"/>
            </p:cNvSpPr>
            <p:nvPr/>
          </p:nvSpPr>
          <p:spPr bwMode="auto">
            <a:xfrm>
              <a:off x="7899400" y="2903538"/>
              <a:ext cx="68263" cy="47625"/>
            </a:xfrm>
            <a:prstGeom prst="ellipse">
              <a:avLst/>
            </a:prstGeom>
            <a:solidFill>
              <a:srgbClr val="29AAE2"/>
            </a:solidFill>
            <a:ln w="13" cap="flat">
              <a:solidFill>
                <a:srgbClr val="29AAE2"/>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3" name="Oval 27"/>
            <p:cNvSpPr>
              <a:spLocks noChangeArrowheads="1"/>
            </p:cNvSpPr>
            <p:nvPr/>
          </p:nvSpPr>
          <p:spPr bwMode="auto">
            <a:xfrm>
              <a:off x="8024813" y="3095625"/>
              <a:ext cx="68263" cy="49213"/>
            </a:xfrm>
            <a:prstGeom prst="ellipse">
              <a:avLst/>
            </a:prstGeom>
            <a:solidFill>
              <a:srgbClr val="ED1C24"/>
            </a:solidFill>
            <a:ln w="13" cap="flat">
              <a:solidFill>
                <a:srgbClr val="ED1C24"/>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4" name="Oval 28"/>
            <p:cNvSpPr>
              <a:spLocks noChangeArrowheads="1"/>
            </p:cNvSpPr>
            <p:nvPr/>
          </p:nvSpPr>
          <p:spPr bwMode="auto">
            <a:xfrm>
              <a:off x="8237538" y="2927350"/>
              <a:ext cx="66675" cy="47625"/>
            </a:xfrm>
            <a:prstGeom prst="ellipse">
              <a:avLst/>
            </a:prstGeom>
            <a:solidFill>
              <a:srgbClr val="FBB040"/>
            </a:solidFill>
            <a:ln w="13" cap="flat">
              <a:solidFill>
                <a:srgbClr val="FBB04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5" name="Oval 29"/>
            <p:cNvSpPr>
              <a:spLocks noChangeArrowheads="1"/>
            </p:cNvSpPr>
            <p:nvPr/>
          </p:nvSpPr>
          <p:spPr bwMode="auto">
            <a:xfrm>
              <a:off x="8150225" y="2820988"/>
              <a:ext cx="63500" cy="49213"/>
            </a:xfrm>
            <a:prstGeom prst="ellipse">
              <a:avLst/>
            </a:prstGeom>
            <a:solidFill>
              <a:srgbClr val="39B54A"/>
            </a:solidFill>
            <a:ln w="13" cap="flat">
              <a:solidFill>
                <a:srgbClr val="39B54A"/>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6" name="Oval 30"/>
            <p:cNvSpPr>
              <a:spLocks noChangeArrowheads="1"/>
            </p:cNvSpPr>
            <p:nvPr/>
          </p:nvSpPr>
          <p:spPr bwMode="auto">
            <a:xfrm>
              <a:off x="8512175" y="3009900"/>
              <a:ext cx="61913" cy="47625"/>
            </a:xfrm>
            <a:prstGeom prst="ellipse">
              <a:avLst/>
            </a:prstGeom>
            <a:solidFill>
              <a:srgbClr val="A97C50"/>
            </a:solidFill>
            <a:ln w="13" cap="flat">
              <a:solidFill>
                <a:srgbClr val="A97C5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7" name="Oval 31"/>
            <p:cNvSpPr>
              <a:spLocks noChangeArrowheads="1"/>
            </p:cNvSpPr>
            <p:nvPr/>
          </p:nvSpPr>
          <p:spPr bwMode="auto">
            <a:xfrm>
              <a:off x="8734425" y="2820988"/>
              <a:ext cx="61913" cy="49213"/>
            </a:xfrm>
            <a:prstGeom prst="ellipse">
              <a:avLst/>
            </a:prstGeom>
            <a:solidFill>
              <a:srgbClr val="662D91"/>
            </a:solidFill>
            <a:ln w="13" cap="flat">
              <a:solidFill>
                <a:srgbClr val="662D9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128" name="Line 32"/>
          <p:cNvSpPr>
            <a:spLocks noChangeShapeType="1"/>
          </p:cNvSpPr>
          <p:nvPr/>
        </p:nvSpPr>
        <p:spPr bwMode="auto">
          <a:xfrm>
            <a:off x="1641475" y="3636963"/>
            <a:ext cx="174625" cy="1588"/>
          </a:xfrm>
          <a:prstGeom prst="line">
            <a:avLst/>
          </a:prstGeom>
          <a:noFill/>
          <a:ln w="25"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0" name="Line 34"/>
          <p:cNvSpPr>
            <a:spLocks noChangeShapeType="1"/>
          </p:cNvSpPr>
          <p:nvPr/>
        </p:nvSpPr>
        <p:spPr bwMode="auto">
          <a:xfrm>
            <a:off x="3508375" y="3622675"/>
            <a:ext cx="182563" cy="1588"/>
          </a:xfrm>
          <a:prstGeom prst="line">
            <a:avLst/>
          </a:prstGeom>
          <a:noFill/>
          <a:ln w="25"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1" name="Freeform 35"/>
          <p:cNvSpPr>
            <a:spLocks/>
          </p:cNvSpPr>
          <p:nvPr/>
        </p:nvSpPr>
        <p:spPr bwMode="auto">
          <a:xfrm>
            <a:off x="3662363" y="3563938"/>
            <a:ext cx="95250" cy="111125"/>
          </a:xfrm>
          <a:custGeom>
            <a:avLst/>
            <a:gdLst/>
            <a:ahLst/>
            <a:cxnLst>
              <a:cxn ang="0">
                <a:pos x="20" y="12"/>
              </a:cxn>
              <a:cxn ang="0">
                <a:pos x="0" y="23"/>
              </a:cxn>
              <a:cxn ang="0">
                <a:pos x="4" y="12"/>
              </a:cxn>
              <a:cxn ang="0">
                <a:pos x="0" y="0"/>
              </a:cxn>
              <a:cxn ang="0">
                <a:pos x="20" y="12"/>
              </a:cxn>
            </a:cxnLst>
            <a:rect l="0" t="0" r="r" b="b"/>
            <a:pathLst>
              <a:path w="20" h="23">
                <a:moveTo>
                  <a:pt x="20" y="12"/>
                </a:moveTo>
                <a:cubicBezTo>
                  <a:pt x="13" y="14"/>
                  <a:pt x="5" y="19"/>
                  <a:pt x="0" y="23"/>
                </a:cubicBezTo>
                <a:cubicBezTo>
                  <a:pt x="4" y="12"/>
                  <a:pt x="4" y="12"/>
                  <a:pt x="4" y="12"/>
                </a:cubicBezTo>
                <a:cubicBezTo>
                  <a:pt x="0" y="0"/>
                  <a:pt x="0" y="0"/>
                  <a:pt x="0" y="0"/>
                </a:cubicBezTo>
                <a:cubicBezTo>
                  <a:pt x="5" y="5"/>
                  <a:pt x="13" y="9"/>
                  <a:pt x="20" y="12"/>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32" name="Line 36"/>
          <p:cNvSpPr>
            <a:spLocks noChangeShapeType="1"/>
          </p:cNvSpPr>
          <p:nvPr/>
        </p:nvSpPr>
        <p:spPr bwMode="auto">
          <a:xfrm>
            <a:off x="5378450" y="3602038"/>
            <a:ext cx="173038" cy="1588"/>
          </a:xfrm>
          <a:prstGeom prst="line">
            <a:avLst/>
          </a:prstGeom>
          <a:noFill/>
          <a:ln w="25"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4" name="Line 38"/>
          <p:cNvSpPr>
            <a:spLocks noChangeShapeType="1"/>
          </p:cNvSpPr>
          <p:nvPr/>
        </p:nvSpPr>
        <p:spPr bwMode="auto">
          <a:xfrm>
            <a:off x="7248525" y="3587750"/>
            <a:ext cx="174625" cy="1588"/>
          </a:xfrm>
          <a:prstGeom prst="line">
            <a:avLst/>
          </a:prstGeom>
          <a:noFill/>
          <a:ln w="25" cap="flat">
            <a:solidFill>
              <a:srgbClr val="CCCC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5" name="Freeform 39"/>
          <p:cNvSpPr>
            <a:spLocks/>
          </p:cNvSpPr>
          <p:nvPr/>
        </p:nvSpPr>
        <p:spPr bwMode="auto">
          <a:xfrm>
            <a:off x="7392988" y="3535363"/>
            <a:ext cx="101600" cy="106363"/>
          </a:xfrm>
          <a:custGeom>
            <a:avLst/>
            <a:gdLst/>
            <a:ahLst/>
            <a:cxnLst>
              <a:cxn ang="0">
                <a:pos x="21" y="11"/>
              </a:cxn>
              <a:cxn ang="0">
                <a:pos x="0" y="22"/>
              </a:cxn>
              <a:cxn ang="0">
                <a:pos x="4" y="11"/>
              </a:cxn>
              <a:cxn ang="0">
                <a:pos x="0" y="0"/>
              </a:cxn>
              <a:cxn ang="0">
                <a:pos x="21" y="11"/>
              </a:cxn>
            </a:cxnLst>
            <a:rect l="0" t="0" r="r" b="b"/>
            <a:pathLst>
              <a:path w="21" h="22">
                <a:moveTo>
                  <a:pt x="21" y="11"/>
                </a:moveTo>
                <a:cubicBezTo>
                  <a:pt x="14" y="14"/>
                  <a:pt x="5" y="18"/>
                  <a:pt x="0" y="22"/>
                </a:cubicBezTo>
                <a:cubicBezTo>
                  <a:pt x="4" y="11"/>
                  <a:pt x="4" y="11"/>
                  <a:pt x="4" y="11"/>
                </a:cubicBezTo>
                <a:cubicBezTo>
                  <a:pt x="0" y="0"/>
                  <a:pt x="0" y="0"/>
                  <a:pt x="0" y="0"/>
                </a:cubicBezTo>
                <a:cubicBezTo>
                  <a:pt x="5" y="4"/>
                  <a:pt x="14" y="8"/>
                  <a:pt x="21" y="11"/>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37" name="Group 236"/>
          <p:cNvGrpSpPr/>
          <p:nvPr/>
        </p:nvGrpSpPr>
        <p:grpSpPr>
          <a:xfrm>
            <a:off x="1785938" y="3246438"/>
            <a:ext cx="1655763" cy="939800"/>
            <a:chOff x="1785938" y="3246438"/>
            <a:chExt cx="1655763" cy="939800"/>
          </a:xfrm>
        </p:grpSpPr>
        <p:sp>
          <p:nvSpPr>
            <p:cNvPr id="4102" name="Line 6"/>
            <p:cNvSpPr>
              <a:spLocks noChangeShapeType="1"/>
            </p:cNvSpPr>
            <p:nvPr/>
          </p:nvSpPr>
          <p:spPr bwMode="auto">
            <a:xfrm>
              <a:off x="3440113" y="3246438"/>
              <a:ext cx="1588" cy="1588"/>
            </a:xfrm>
            <a:prstGeom prst="line">
              <a:avLst/>
            </a:prstGeom>
            <a:noFill/>
            <a:ln w="13"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9" name="Freeform 33"/>
            <p:cNvSpPr>
              <a:spLocks/>
            </p:cNvSpPr>
            <p:nvPr/>
          </p:nvSpPr>
          <p:spPr bwMode="auto">
            <a:xfrm>
              <a:off x="1785938" y="3582988"/>
              <a:ext cx="96838" cy="106363"/>
            </a:xfrm>
            <a:custGeom>
              <a:avLst/>
              <a:gdLst/>
              <a:ahLst/>
              <a:cxnLst>
                <a:cxn ang="0">
                  <a:pos x="20" y="11"/>
                </a:cxn>
                <a:cxn ang="0">
                  <a:pos x="0" y="22"/>
                </a:cxn>
                <a:cxn ang="0">
                  <a:pos x="4" y="11"/>
                </a:cxn>
                <a:cxn ang="0">
                  <a:pos x="0" y="0"/>
                </a:cxn>
                <a:cxn ang="0">
                  <a:pos x="20" y="11"/>
                </a:cxn>
              </a:cxnLst>
              <a:rect l="0" t="0" r="r" b="b"/>
              <a:pathLst>
                <a:path w="20" h="22">
                  <a:moveTo>
                    <a:pt x="20" y="11"/>
                  </a:moveTo>
                  <a:cubicBezTo>
                    <a:pt x="14" y="14"/>
                    <a:pt x="5" y="18"/>
                    <a:pt x="0" y="22"/>
                  </a:cubicBezTo>
                  <a:cubicBezTo>
                    <a:pt x="4" y="11"/>
                    <a:pt x="4" y="11"/>
                    <a:pt x="4" y="11"/>
                  </a:cubicBezTo>
                  <a:cubicBezTo>
                    <a:pt x="0" y="0"/>
                    <a:pt x="0" y="0"/>
                    <a:pt x="0" y="0"/>
                  </a:cubicBezTo>
                  <a:cubicBezTo>
                    <a:pt x="5" y="4"/>
                    <a:pt x="14" y="8"/>
                    <a:pt x="20" y="11"/>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36" name="Freeform 40"/>
            <p:cNvSpPr>
              <a:spLocks/>
            </p:cNvSpPr>
            <p:nvPr/>
          </p:nvSpPr>
          <p:spPr bwMode="auto">
            <a:xfrm>
              <a:off x="1979613" y="3265488"/>
              <a:ext cx="1408113" cy="920750"/>
            </a:xfrm>
            <a:custGeom>
              <a:avLst/>
              <a:gdLst/>
              <a:ahLst/>
              <a:cxnLst>
                <a:cxn ang="0">
                  <a:pos x="234" y="0"/>
                </a:cxn>
                <a:cxn ang="0">
                  <a:pos x="0" y="240"/>
                </a:cxn>
                <a:cxn ang="0">
                  <a:pos x="0" y="580"/>
                </a:cxn>
                <a:cxn ang="0">
                  <a:pos x="653" y="580"/>
                </a:cxn>
                <a:cxn ang="0">
                  <a:pos x="887" y="343"/>
                </a:cxn>
                <a:cxn ang="0">
                  <a:pos x="887" y="0"/>
                </a:cxn>
                <a:cxn ang="0">
                  <a:pos x="234" y="0"/>
                </a:cxn>
              </a:cxnLst>
              <a:rect l="0" t="0" r="r" b="b"/>
              <a:pathLst>
                <a:path w="887" h="580">
                  <a:moveTo>
                    <a:pt x="234" y="0"/>
                  </a:moveTo>
                  <a:lnTo>
                    <a:pt x="0" y="240"/>
                  </a:lnTo>
                  <a:lnTo>
                    <a:pt x="0" y="580"/>
                  </a:lnTo>
                  <a:lnTo>
                    <a:pt x="653" y="580"/>
                  </a:lnTo>
                  <a:lnTo>
                    <a:pt x="887" y="343"/>
                  </a:lnTo>
                  <a:lnTo>
                    <a:pt x="887" y="0"/>
                  </a:lnTo>
                  <a:lnTo>
                    <a:pt x="234"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7" name="Freeform 41"/>
            <p:cNvSpPr>
              <a:spLocks/>
            </p:cNvSpPr>
            <p:nvPr/>
          </p:nvSpPr>
          <p:spPr bwMode="auto">
            <a:xfrm>
              <a:off x="1979613" y="3265488"/>
              <a:ext cx="1408113" cy="381000"/>
            </a:xfrm>
            <a:custGeom>
              <a:avLst/>
              <a:gdLst/>
              <a:ahLst/>
              <a:cxnLst>
                <a:cxn ang="0">
                  <a:pos x="887" y="0"/>
                </a:cxn>
                <a:cxn ang="0">
                  <a:pos x="653" y="240"/>
                </a:cxn>
                <a:cxn ang="0">
                  <a:pos x="0" y="240"/>
                </a:cxn>
              </a:cxnLst>
              <a:rect l="0" t="0" r="r" b="b"/>
              <a:pathLst>
                <a:path w="887" h="240">
                  <a:moveTo>
                    <a:pt x="887" y="0"/>
                  </a:moveTo>
                  <a:lnTo>
                    <a:pt x="653" y="240"/>
                  </a:lnTo>
                  <a:lnTo>
                    <a:pt x="0" y="24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8" name="Freeform 42"/>
            <p:cNvSpPr>
              <a:spLocks/>
            </p:cNvSpPr>
            <p:nvPr/>
          </p:nvSpPr>
          <p:spPr bwMode="auto">
            <a:xfrm>
              <a:off x="1979613" y="3376613"/>
              <a:ext cx="1408113" cy="376238"/>
            </a:xfrm>
            <a:custGeom>
              <a:avLst/>
              <a:gdLst/>
              <a:ahLst/>
              <a:cxnLst>
                <a:cxn ang="0">
                  <a:pos x="887" y="0"/>
                </a:cxn>
                <a:cxn ang="0">
                  <a:pos x="653" y="237"/>
                </a:cxn>
                <a:cxn ang="0">
                  <a:pos x="0" y="237"/>
                </a:cxn>
              </a:cxnLst>
              <a:rect l="0" t="0" r="r" b="b"/>
              <a:pathLst>
                <a:path w="887" h="237">
                  <a:moveTo>
                    <a:pt x="887" y="0"/>
                  </a:moveTo>
                  <a:lnTo>
                    <a:pt x="653" y="237"/>
                  </a:lnTo>
                  <a:lnTo>
                    <a:pt x="0" y="23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9" name="Freeform 43"/>
            <p:cNvSpPr>
              <a:spLocks/>
            </p:cNvSpPr>
            <p:nvPr/>
          </p:nvSpPr>
          <p:spPr bwMode="auto">
            <a:xfrm>
              <a:off x="1979613" y="3481388"/>
              <a:ext cx="1408113" cy="381000"/>
            </a:xfrm>
            <a:custGeom>
              <a:avLst/>
              <a:gdLst/>
              <a:ahLst/>
              <a:cxnLst>
                <a:cxn ang="0">
                  <a:pos x="887" y="0"/>
                </a:cxn>
                <a:cxn ang="0">
                  <a:pos x="653" y="240"/>
                </a:cxn>
                <a:cxn ang="0">
                  <a:pos x="0" y="240"/>
                </a:cxn>
              </a:cxnLst>
              <a:rect l="0" t="0" r="r" b="b"/>
              <a:pathLst>
                <a:path w="887" h="240">
                  <a:moveTo>
                    <a:pt x="887" y="0"/>
                  </a:moveTo>
                  <a:lnTo>
                    <a:pt x="653" y="240"/>
                  </a:lnTo>
                  <a:lnTo>
                    <a:pt x="0" y="24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40" name="Freeform 44"/>
            <p:cNvSpPr>
              <a:spLocks/>
            </p:cNvSpPr>
            <p:nvPr/>
          </p:nvSpPr>
          <p:spPr bwMode="auto">
            <a:xfrm>
              <a:off x="1979613" y="3592513"/>
              <a:ext cx="1408113" cy="376238"/>
            </a:xfrm>
            <a:custGeom>
              <a:avLst/>
              <a:gdLst/>
              <a:ahLst/>
              <a:cxnLst>
                <a:cxn ang="0">
                  <a:pos x="887" y="0"/>
                </a:cxn>
                <a:cxn ang="0">
                  <a:pos x="653" y="237"/>
                </a:cxn>
                <a:cxn ang="0">
                  <a:pos x="0" y="237"/>
                </a:cxn>
              </a:cxnLst>
              <a:rect l="0" t="0" r="r" b="b"/>
              <a:pathLst>
                <a:path w="887" h="237">
                  <a:moveTo>
                    <a:pt x="887" y="0"/>
                  </a:moveTo>
                  <a:lnTo>
                    <a:pt x="653" y="237"/>
                  </a:lnTo>
                  <a:lnTo>
                    <a:pt x="0" y="23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41" name="Freeform 45"/>
            <p:cNvSpPr>
              <a:spLocks/>
            </p:cNvSpPr>
            <p:nvPr/>
          </p:nvSpPr>
          <p:spPr bwMode="auto">
            <a:xfrm>
              <a:off x="1979613" y="3698875"/>
              <a:ext cx="1408113" cy="381000"/>
            </a:xfrm>
            <a:custGeom>
              <a:avLst/>
              <a:gdLst/>
              <a:ahLst/>
              <a:cxnLst>
                <a:cxn ang="0">
                  <a:pos x="887" y="0"/>
                </a:cxn>
                <a:cxn ang="0">
                  <a:pos x="653" y="240"/>
                </a:cxn>
                <a:cxn ang="0">
                  <a:pos x="0" y="240"/>
                </a:cxn>
              </a:cxnLst>
              <a:rect l="0" t="0" r="r" b="b"/>
              <a:pathLst>
                <a:path w="887" h="240">
                  <a:moveTo>
                    <a:pt x="887" y="0"/>
                  </a:moveTo>
                  <a:lnTo>
                    <a:pt x="653" y="240"/>
                  </a:lnTo>
                  <a:lnTo>
                    <a:pt x="0" y="24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42" name="Line 46"/>
            <p:cNvSpPr>
              <a:spLocks noChangeShapeType="1"/>
            </p:cNvSpPr>
            <p:nvPr/>
          </p:nvSpPr>
          <p:spPr bwMode="auto">
            <a:xfrm>
              <a:off x="3016250" y="3646488"/>
              <a:ext cx="1588" cy="539750"/>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39" name="Group 238"/>
          <p:cNvGrpSpPr/>
          <p:nvPr/>
        </p:nvGrpSpPr>
        <p:grpSpPr>
          <a:xfrm>
            <a:off x="3849688" y="3265488"/>
            <a:ext cx="1403350" cy="920750"/>
            <a:chOff x="3849688" y="3265488"/>
            <a:chExt cx="1403350" cy="920750"/>
          </a:xfrm>
        </p:grpSpPr>
        <p:sp>
          <p:nvSpPr>
            <p:cNvPr id="4143" name="Freeform 47"/>
            <p:cNvSpPr>
              <a:spLocks/>
            </p:cNvSpPr>
            <p:nvPr/>
          </p:nvSpPr>
          <p:spPr bwMode="auto">
            <a:xfrm>
              <a:off x="5180013" y="3265488"/>
              <a:ext cx="73025" cy="622300"/>
            </a:xfrm>
            <a:custGeom>
              <a:avLst/>
              <a:gdLst/>
              <a:ahLst/>
              <a:cxnLst>
                <a:cxn ang="0">
                  <a:pos x="0" y="48"/>
                </a:cxn>
                <a:cxn ang="0">
                  <a:pos x="46" y="0"/>
                </a:cxn>
                <a:cxn ang="0">
                  <a:pos x="46" y="343"/>
                </a:cxn>
                <a:cxn ang="0">
                  <a:pos x="0" y="392"/>
                </a:cxn>
                <a:cxn ang="0">
                  <a:pos x="0" y="389"/>
                </a:cxn>
                <a:cxn ang="0">
                  <a:pos x="0" y="48"/>
                </a:cxn>
                <a:cxn ang="0">
                  <a:pos x="0" y="48"/>
                </a:cxn>
              </a:cxnLst>
              <a:rect l="0" t="0" r="r" b="b"/>
              <a:pathLst>
                <a:path w="46" h="392">
                  <a:moveTo>
                    <a:pt x="0" y="48"/>
                  </a:moveTo>
                  <a:lnTo>
                    <a:pt x="46" y="0"/>
                  </a:lnTo>
                  <a:lnTo>
                    <a:pt x="46" y="343"/>
                  </a:lnTo>
                  <a:lnTo>
                    <a:pt x="0" y="392"/>
                  </a:lnTo>
                  <a:lnTo>
                    <a:pt x="0" y="389"/>
                  </a:lnTo>
                  <a:lnTo>
                    <a:pt x="0" y="48"/>
                  </a:lnTo>
                  <a:lnTo>
                    <a:pt x="0" y="48"/>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4" name="Freeform 48"/>
            <p:cNvSpPr>
              <a:spLocks/>
            </p:cNvSpPr>
            <p:nvPr/>
          </p:nvSpPr>
          <p:spPr bwMode="auto">
            <a:xfrm>
              <a:off x="4689475" y="3265488"/>
              <a:ext cx="563563" cy="76200"/>
            </a:xfrm>
            <a:custGeom>
              <a:avLst/>
              <a:gdLst/>
              <a:ahLst/>
              <a:cxnLst>
                <a:cxn ang="0">
                  <a:pos x="355" y="0"/>
                </a:cxn>
                <a:cxn ang="0">
                  <a:pos x="309" y="48"/>
                </a:cxn>
                <a:cxn ang="0">
                  <a:pos x="0" y="48"/>
                </a:cxn>
                <a:cxn ang="0">
                  <a:pos x="48" y="0"/>
                </a:cxn>
                <a:cxn ang="0">
                  <a:pos x="355" y="0"/>
                </a:cxn>
              </a:cxnLst>
              <a:rect l="0" t="0" r="r" b="b"/>
              <a:pathLst>
                <a:path w="355" h="48">
                  <a:moveTo>
                    <a:pt x="355" y="0"/>
                  </a:moveTo>
                  <a:lnTo>
                    <a:pt x="309" y="48"/>
                  </a:lnTo>
                  <a:lnTo>
                    <a:pt x="0" y="48"/>
                  </a:lnTo>
                  <a:lnTo>
                    <a:pt x="48" y="0"/>
                  </a:lnTo>
                  <a:lnTo>
                    <a:pt x="355" y="0"/>
                  </a:lnTo>
                  <a:close/>
                </a:path>
              </a:pathLst>
            </a:custGeom>
            <a:solidFill>
              <a:srgbClr val="F8EBF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5" name="Freeform 49"/>
            <p:cNvSpPr>
              <a:spLocks/>
            </p:cNvSpPr>
            <p:nvPr/>
          </p:nvSpPr>
          <p:spPr bwMode="auto">
            <a:xfrm>
              <a:off x="4881563" y="3341688"/>
              <a:ext cx="298450" cy="844550"/>
            </a:xfrm>
            <a:custGeom>
              <a:avLst/>
              <a:gdLst/>
              <a:ahLst/>
              <a:cxnLst>
                <a:cxn ang="0">
                  <a:pos x="188" y="344"/>
                </a:cxn>
                <a:cxn ang="0">
                  <a:pos x="0" y="532"/>
                </a:cxn>
                <a:cxn ang="0">
                  <a:pos x="0" y="192"/>
                </a:cxn>
                <a:cxn ang="0">
                  <a:pos x="0" y="192"/>
                </a:cxn>
                <a:cxn ang="0">
                  <a:pos x="188" y="0"/>
                </a:cxn>
                <a:cxn ang="0">
                  <a:pos x="188" y="341"/>
                </a:cxn>
                <a:cxn ang="0">
                  <a:pos x="188" y="344"/>
                </a:cxn>
              </a:cxnLst>
              <a:rect l="0" t="0" r="r" b="b"/>
              <a:pathLst>
                <a:path w="188" h="532">
                  <a:moveTo>
                    <a:pt x="188" y="344"/>
                  </a:moveTo>
                  <a:lnTo>
                    <a:pt x="0" y="532"/>
                  </a:lnTo>
                  <a:lnTo>
                    <a:pt x="0" y="192"/>
                  </a:lnTo>
                  <a:lnTo>
                    <a:pt x="0" y="192"/>
                  </a:lnTo>
                  <a:lnTo>
                    <a:pt x="188" y="0"/>
                  </a:lnTo>
                  <a:lnTo>
                    <a:pt x="188" y="341"/>
                  </a:lnTo>
                  <a:lnTo>
                    <a:pt x="188" y="344"/>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6" name="Freeform 50"/>
            <p:cNvSpPr>
              <a:spLocks/>
            </p:cNvSpPr>
            <p:nvPr/>
          </p:nvSpPr>
          <p:spPr bwMode="auto">
            <a:xfrm>
              <a:off x="4394200" y="3341688"/>
              <a:ext cx="785813" cy="304800"/>
            </a:xfrm>
            <a:custGeom>
              <a:avLst/>
              <a:gdLst/>
              <a:ahLst/>
              <a:cxnLst>
                <a:cxn ang="0">
                  <a:pos x="495" y="0"/>
                </a:cxn>
                <a:cxn ang="0">
                  <a:pos x="307" y="192"/>
                </a:cxn>
                <a:cxn ang="0">
                  <a:pos x="0" y="192"/>
                </a:cxn>
                <a:cxn ang="0">
                  <a:pos x="0" y="192"/>
                </a:cxn>
                <a:cxn ang="0">
                  <a:pos x="73" y="119"/>
                </a:cxn>
                <a:cxn ang="0">
                  <a:pos x="186" y="0"/>
                </a:cxn>
                <a:cxn ang="0">
                  <a:pos x="495" y="0"/>
                </a:cxn>
                <a:cxn ang="0">
                  <a:pos x="495" y="0"/>
                </a:cxn>
              </a:cxnLst>
              <a:rect l="0" t="0" r="r" b="b"/>
              <a:pathLst>
                <a:path w="495" h="192">
                  <a:moveTo>
                    <a:pt x="495" y="0"/>
                  </a:moveTo>
                  <a:lnTo>
                    <a:pt x="307" y="192"/>
                  </a:lnTo>
                  <a:lnTo>
                    <a:pt x="0" y="192"/>
                  </a:lnTo>
                  <a:lnTo>
                    <a:pt x="0" y="192"/>
                  </a:lnTo>
                  <a:lnTo>
                    <a:pt x="73" y="119"/>
                  </a:lnTo>
                  <a:lnTo>
                    <a:pt x="186" y="0"/>
                  </a:lnTo>
                  <a:lnTo>
                    <a:pt x="495" y="0"/>
                  </a:lnTo>
                  <a:lnTo>
                    <a:pt x="495"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7" name="Freeform 51"/>
            <p:cNvSpPr>
              <a:spLocks/>
            </p:cNvSpPr>
            <p:nvPr/>
          </p:nvSpPr>
          <p:spPr bwMode="auto">
            <a:xfrm>
              <a:off x="4394200" y="3646488"/>
              <a:ext cx="487363" cy="539750"/>
            </a:xfrm>
            <a:custGeom>
              <a:avLst/>
              <a:gdLst/>
              <a:ahLst/>
              <a:cxnLst>
                <a:cxn ang="0">
                  <a:pos x="307" y="0"/>
                </a:cxn>
                <a:cxn ang="0">
                  <a:pos x="307" y="340"/>
                </a:cxn>
                <a:cxn ang="0">
                  <a:pos x="0" y="340"/>
                </a:cxn>
                <a:cxn ang="0">
                  <a:pos x="0" y="0"/>
                </a:cxn>
                <a:cxn ang="0">
                  <a:pos x="0" y="0"/>
                </a:cxn>
                <a:cxn ang="0">
                  <a:pos x="307" y="0"/>
                </a:cxn>
                <a:cxn ang="0">
                  <a:pos x="307" y="0"/>
                </a:cxn>
              </a:cxnLst>
              <a:rect l="0" t="0" r="r" b="b"/>
              <a:pathLst>
                <a:path w="307" h="340">
                  <a:moveTo>
                    <a:pt x="307" y="0"/>
                  </a:moveTo>
                  <a:lnTo>
                    <a:pt x="307" y="340"/>
                  </a:lnTo>
                  <a:lnTo>
                    <a:pt x="0" y="340"/>
                  </a:lnTo>
                  <a:lnTo>
                    <a:pt x="0" y="0"/>
                  </a:lnTo>
                  <a:lnTo>
                    <a:pt x="0" y="0"/>
                  </a:lnTo>
                  <a:lnTo>
                    <a:pt x="307" y="0"/>
                  </a:lnTo>
                  <a:lnTo>
                    <a:pt x="307" y="0"/>
                  </a:lnTo>
                  <a:close/>
                </a:path>
              </a:pathLst>
            </a:custGeom>
            <a:solidFill>
              <a:srgbClr val="CFC77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8" name="Freeform 52"/>
            <p:cNvSpPr>
              <a:spLocks/>
            </p:cNvSpPr>
            <p:nvPr/>
          </p:nvSpPr>
          <p:spPr bwMode="auto">
            <a:xfrm>
              <a:off x="4327525" y="3265488"/>
              <a:ext cx="438150" cy="76200"/>
            </a:xfrm>
            <a:custGeom>
              <a:avLst/>
              <a:gdLst/>
              <a:ahLst/>
              <a:cxnLst>
                <a:cxn ang="0">
                  <a:pos x="276" y="0"/>
                </a:cxn>
                <a:cxn ang="0">
                  <a:pos x="228" y="48"/>
                </a:cxn>
                <a:cxn ang="0">
                  <a:pos x="0" y="48"/>
                </a:cxn>
                <a:cxn ang="0">
                  <a:pos x="48" y="0"/>
                </a:cxn>
                <a:cxn ang="0">
                  <a:pos x="276" y="0"/>
                </a:cxn>
              </a:cxnLst>
              <a:rect l="0" t="0" r="r" b="b"/>
              <a:pathLst>
                <a:path w="276" h="48">
                  <a:moveTo>
                    <a:pt x="276" y="0"/>
                  </a:moveTo>
                  <a:lnTo>
                    <a:pt x="228" y="48"/>
                  </a:lnTo>
                  <a:lnTo>
                    <a:pt x="0" y="48"/>
                  </a:lnTo>
                  <a:lnTo>
                    <a:pt x="48" y="0"/>
                  </a:lnTo>
                  <a:lnTo>
                    <a:pt x="276" y="0"/>
                  </a:lnTo>
                  <a:close/>
                </a:path>
              </a:pathLst>
            </a:custGeom>
            <a:solidFill>
              <a:srgbClr val="D2E6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9" name="Freeform 53"/>
            <p:cNvSpPr>
              <a:spLocks/>
            </p:cNvSpPr>
            <p:nvPr/>
          </p:nvSpPr>
          <p:spPr bwMode="auto">
            <a:xfrm>
              <a:off x="4143375" y="3341688"/>
              <a:ext cx="546100" cy="188913"/>
            </a:xfrm>
            <a:custGeom>
              <a:avLst/>
              <a:gdLst/>
              <a:ahLst/>
              <a:cxnLst>
                <a:cxn ang="0">
                  <a:pos x="344" y="0"/>
                </a:cxn>
                <a:cxn ang="0">
                  <a:pos x="231" y="119"/>
                </a:cxn>
                <a:cxn ang="0">
                  <a:pos x="0" y="119"/>
                </a:cxn>
                <a:cxn ang="0">
                  <a:pos x="116" y="0"/>
                </a:cxn>
                <a:cxn ang="0">
                  <a:pos x="344" y="0"/>
                </a:cxn>
              </a:cxnLst>
              <a:rect l="0" t="0" r="r" b="b"/>
              <a:pathLst>
                <a:path w="344" h="119">
                  <a:moveTo>
                    <a:pt x="344" y="0"/>
                  </a:moveTo>
                  <a:lnTo>
                    <a:pt x="231" y="119"/>
                  </a:lnTo>
                  <a:lnTo>
                    <a:pt x="0" y="119"/>
                  </a:lnTo>
                  <a:lnTo>
                    <a:pt x="116" y="0"/>
                  </a:lnTo>
                  <a:lnTo>
                    <a:pt x="344" y="0"/>
                  </a:lnTo>
                  <a:close/>
                </a:path>
              </a:pathLst>
            </a:custGeom>
            <a:solidFill>
              <a:srgbClr val="FDFAD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0" name="Freeform 54"/>
            <p:cNvSpPr>
              <a:spLocks/>
            </p:cNvSpPr>
            <p:nvPr/>
          </p:nvSpPr>
          <p:spPr bwMode="auto">
            <a:xfrm>
              <a:off x="3849688" y="3525838"/>
              <a:ext cx="660400" cy="120650"/>
            </a:xfrm>
            <a:custGeom>
              <a:avLst/>
              <a:gdLst/>
              <a:ahLst/>
              <a:cxnLst>
                <a:cxn ang="0">
                  <a:pos x="416" y="3"/>
                </a:cxn>
                <a:cxn ang="0">
                  <a:pos x="343" y="76"/>
                </a:cxn>
                <a:cxn ang="0">
                  <a:pos x="0" y="76"/>
                </a:cxn>
                <a:cxn ang="0">
                  <a:pos x="70" y="0"/>
                </a:cxn>
                <a:cxn ang="0">
                  <a:pos x="73" y="3"/>
                </a:cxn>
                <a:cxn ang="0">
                  <a:pos x="185" y="3"/>
                </a:cxn>
                <a:cxn ang="0">
                  <a:pos x="416" y="3"/>
                </a:cxn>
              </a:cxnLst>
              <a:rect l="0" t="0" r="r" b="b"/>
              <a:pathLst>
                <a:path w="416" h="76">
                  <a:moveTo>
                    <a:pt x="416" y="3"/>
                  </a:moveTo>
                  <a:lnTo>
                    <a:pt x="343" y="76"/>
                  </a:lnTo>
                  <a:lnTo>
                    <a:pt x="0" y="76"/>
                  </a:lnTo>
                  <a:lnTo>
                    <a:pt x="70" y="0"/>
                  </a:lnTo>
                  <a:lnTo>
                    <a:pt x="73" y="3"/>
                  </a:lnTo>
                  <a:lnTo>
                    <a:pt x="185" y="3"/>
                  </a:lnTo>
                  <a:lnTo>
                    <a:pt x="416" y="3"/>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1" name="Freeform 55"/>
            <p:cNvSpPr>
              <a:spLocks/>
            </p:cNvSpPr>
            <p:nvPr/>
          </p:nvSpPr>
          <p:spPr bwMode="auto">
            <a:xfrm>
              <a:off x="3960813" y="3265488"/>
              <a:ext cx="442913" cy="265113"/>
            </a:xfrm>
            <a:custGeom>
              <a:avLst/>
              <a:gdLst/>
              <a:ahLst/>
              <a:cxnLst>
                <a:cxn ang="0">
                  <a:pos x="231" y="48"/>
                </a:cxn>
                <a:cxn ang="0">
                  <a:pos x="115" y="167"/>
                </a:cxn>
                <a:cxn ang="0">
                  <a:pos x="3" y="167"/>
                </a:cxn>
                <a:cxn ang="0">
                  <a:pos x="0" y="164"/>
                </a:cxn>
                <a:cxn ang="0">
                  <a:pos x="164" y="0"/>
                </a:cxn>
                <a:cxn ang="0">
                  <a:pos x="279" y="0"/>
                </a:cxn>
                <a:cxn ang="0">
                  <a:pos x="231" y="48"/>
                </a:cxn>
              </a:cxnLst>
              <a:rect l="0" t="0" r="r" b="b"/>
              <a:pathLst>
                <a:path w="279" h="167">
                  <a:moveTo>
                    <a:pt x="231" y="48"/>
                  </a:moveTo>
                  <a:lnTo>
                    <a:pt x="115" y="167"/>
                  </a:lnTo>
                  <a:lnTo>
                    <a:pt x="3" y="167"/>
                  </a:lnTo>
                  <a:lnTo>
                    <a:pt x="0" y="164"/>
                  </a:lnTo>
                  <a:lnTo>
                    <a:pt x="164" y="0"/>
                  </a:lnTo>
                  <a:lnTo>
                    <a:pt x="279" y="0"/>
                  </a:lnTo>
                  <a:lnTo>
                    <a:pt x="231" y="48"/>
                  </a:lnTo>
                  <a:close/>
                </a:path>
              </a:pathLst>
            </a:custGeom>
            <a:solidFill>
              <a:srgbClr val="D5EDE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2" name="Freeform 56"/>
            <p:cNvSpPr>
              <a:spLocks/>
            </p:cNvSpPr>
            <p:nvPr/>
          </p:nvSpPr>
          <p:spPr bwMode="auto">
            <a:xfrm>
              <a:off x="3849688" y="3646488"/>
              <a:ext cx="544513" cy="539750"/>
            </a:xfrm>
            <a:custGeom>
              <a:avLst/>
              <a:gdLst/>
              <a:ahLst/>
              <a:cxnLst>
                <a:cxn ang="0">
                  <a:pos x="343" y="0"/>
                </a:cxn>
                <a:cxn ang="0">
                  <a:pos x="343" y="340"/>
                </a:cxn>
                <a:cxn ang="0">
                  <a:pos x="0" y="340"/>
                </a:cxn>
                <a:cxn ang="0">
                  <a:pos x="0" y="0"/>
                </a:cxn>
                <a:cxn ang="0">
                  <a:pos x="343" y="0"/>
                </a:cxn>
                <a:cxn ang="0">
                  <a:pos x="343" y="0"/>
                </a:cxn>
                <a:cxn ang="0">
                  <a:pos x="343" y="0"/>
                </a:cxn>
              </a:cxnLst>
              <a:rect l="0" t="0" r="r" b="b"/>
              <a:pathLst>
                <a:path w="343" h="340">
                  <a:moveTo>
                    <a:pt x="343" y="0"/>
                  </a:moveTo>
                  <a:lnTo>
                    <a:pt x="343" y="340"/>
                  </a:lnTo>
                  <a:lnTo>
                    <a:pt x="0" y="340"/>
                  </a:lnTo>
                  <a:lnTo>
                    <a:pt x="0" y="0"/>
                  </a:lnTo>
                  <a:lnTo>
                    <a:pt x="343" y="0"/>
                  </a:lnTo>
                  <a:lnTo>
                    <a:pt x="343" y="0"/>
                  </a:lnTo>
                  <a:lnTo>
                    <a:pt x="343" y="0"/>
                  </a:lnTo>
                  <a:close/>
                </a:path>
              </a:pathLst>
            </a:custGeom>
            <a:solidFill>
              <a:srgbClr val="F5C3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3" name="Freeform 57"/>
            <p:cNvSpPr>
              <a:spLocks/>
            </p:cNvSpPr>
            <p:nvPr/>
          </p:nvSpPr>
          <p:spPr bwMode="auto">
            <a:xfrm>
              <a:off x="3849688" y="3265488"/>
              <a:ext cx="1403350" cy="920750"/>
            </a:xfrm>
            <a:custGeom>
              <a:avLst/>
              <a:gdLst/>
              <a:ahLst/>
              <a:cxnLst>
                <a:cxn ang="0">
                  <a:pos x="349" y="0"/>
                </a:cxn>
                <a:cxn ang="0">
                  <a:pos x="234" y="0"/>
                </a:cxn>
                <a:cxn ang="0">
                  <a:pos x="70" y="164"/>
                </a:cxn>
                <a:cxn ang="0">
                  <a:pos x="0" y="240"/>
                </a:cxn>
                <a:cxn ang="0">
                  <a:pos x="0" y="580"/>
                </a:cxn>
                <a:cxn ang="0">
                  <a:pos x="343" y="580"/>
                </a:cxn>
                <a:cxn ang="0">
                  <a:pos x="650" y="580"/>
                </a:cxn>
                <a:cxn ang="0">
                  <a:pos x="838" y="392"/>
                </a:cxn>
                <a:cxn ang="0">
                  <a:pos x="884" y="343"/>
                </a:cxn>
                <a:cxn ang="0">
                  <a:pos x="884" y="0"/>
                </a:cxn>
                <a:cxn ang="0">
                  <a:pos x="577" y="0"/>
                </a:cxn>
                <a:cxn ang="0">
                  <a:pos x="349" y="0"/>
                </a:cxn>
              </a:cxnLst>
              <a:rect l="0" t="0" r="r" b="b"/>
              <a:pathLst>
                <a:path w="884" h="580">
                  <a:moveTo>
                    <a:pt x="349" y="0"/>
                  </a:moveTo>
                  <a:lnTo>
                    <a:pt x="234" y="0"/>
                  </a:lnTo>
                  <a:lnTo>
                    <a:pt x="70" y="164"/>
                  </a:lnTo>
                  <a:lnTo>
                    <a:pt x="0" y="240"/>
                  </a:lnTo>
                  <a:lnTo>
                    <a:pt x="0" y="580"/>
                  </a:lnTo>
                  <a:lnTo>
                    <a:pt x="343" y="580"/>
                  </a:lnTo>
                  <a:lnTo>
                    <a:pt x="650" y="580"/>
                  </a:lnTo>
                  <a:lnTo>
                    <a:pt x="838" y="392"/>
                  </a:lnTo>
                  <a:lnTo>
                    <a:pt x="884" y="343"/>
                  </a:lnTo>
                  <a:lnTo>
                    <a:pt x="884" y="0"/>
                  </a:lnTo>
                  <a:lnTo>
                    <a:pt x="577" y="0"/>
                  </a:lnTo>
                  <a:lnTo>
                    <a:pt x="349" y="0"/>
                  </a:lnTo>
                  <a:close/>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4" name="Freeform 58"/>
            <p:cNvSpPr>
              <a:spLocks/>
            </p:cNvSpPr>
            <p:nvPr/>
          </p:nvSpPr>
          <p:spPr bwMode="auto">
            <a:xfrm>
              <a:off x="3849688" y="3265488"/>
              <a:ext cx="1403350" cy="381000"/>
            </a:xfrm>
            <a:custGeom>
              <a:avLst/>
              <a:gdLst/>
              <a:ahLst/>
              <a:cxnLst>
                <a:cxn ang="0">
                  <a:pos x="884" y="0"/>
                </a:cxn>
                <a:cxn ang="0">
                  <a:pos x="838" y="48"/>
                </a:cxn>
                <a:cxn ang="0">
                  <a:pos x="838" y="48"/>
                </a:cxn>
                <a:cxn ang="0">
                  <a:pos x="650" y="240"/>
                </a:cxn>
                <a:cxn ang="0">
                  <a:pos x="343" y="240"/>
                </a:cxn>
                <a:cxn ang="0">
                  <a:pos x="343" y="240"/>
                </a:cxn>
                <a:cxn ang="0">
                  <a:pos x="0" y="240"/>
                </a:cxn>
              </a:cxnLst>
              <a:rect l="0" t="0" r="r" b="b"/>
              <a:pathLst>
                <a:path w="884" h="240">
                  <a:moveTo>
                    <a:pt x="884" y="0"/>
                  </a:moveTo>
                  <a:lnTo>
                    <a:pt x="838" y="48"/>
                  </a:lnTo>
                  <a:lnTo>
                    <a:pt x="838" y="48"/>
                  </a:lnTo>
                  <a:lnTo>
                    <a:pt x="650" y="240"/>
                  </a:lnTo>
                  <a:lnTo>
                    <a:pt x="343" y="240"/>
                  </a:lnTo>
                  <a:lnTo>
                    <a:pt x="343" y="240"/>
                  </a:lnTo>
                  <a:lnTo>
                    <a:pt x="0" y="24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5" name="Freeform 59"/>
            <p:cNvSpPr>
              <a:spLocks/>
            </p:cNvSpPr>
            <p:nvPr/>
          </p:nvSpPr>
          <p:spPr bwMode="auto">
            <a:xfrm>
              <a:off x="3965575" y="3530600"/>
              <a:ext cx="544513" cy="1588"/>
            </a:xfrm>
            <a:custGeom>
              <a:avLst/>
              <a:gdLst/>
              <a:ahLst/>
              <a:cxnLst>
                <a:cxn ang="0">
                  <a:pos x="343" y="0"/>
                </a:cxn>
                <a:cxn ang="0">
                  <a:pos x="112" y="0"/>
                </a:cxn>
                <a:cxn ang="0">
                  <a:pos x="0" y="0"/>
                </a:cxn>
              </a:cxnLst>
              <a:rect l="0" t="0" r="r" b="b"/>
              <a:pathLst>
                <a:path w="343">
                  <a:moveTo>
                    <a:pt x="343" y="0"/>
                  </a:moveTo>
                  <a:lnTo>
                    <a:pt x="112" y="0"/>
                  </a:lnTo>
                  <a:lnTo>
                    <a:pt x="0" y="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6" name="Freeform 60"/>
            <p:cNvSpPr>
              <a:spLocks/>
            </p:cNvSpPr>
            <p:nvPr/>
          </p:nvSpPr>
          <p:spPr bwMode="auto">
            <a:xfrm>
              <a:off x="4327525" y="3341688"/>
              <a:ext cx="852488" cy="1588"/>
            </a:xfrm>
            <a:custGeom>
              <a:avLst/>
              <a:gdLst/>
              <a:ahLst/>
              <a:cxnLst>
                <a:cxn ang="0">
                  <a:pos x="537" y="0"/>
                </a:cxn>
                <a:cxn ang="0">
                  <a:pos x="537" y="0"/>
                </a:cxn>
                <a:cxn ang="0">
                  <a:pos x="228" y="0"/>
                </a:cxn>
                <a:cxn ang="0">
                  <a:pos x="0" y="0"/>
                </a:cxn>
                <a:cxn ang="0">
                  <a:pos x="0" y="0"/>
                </a:cxn>
              </a:cxnLst>
              <a:rect l="0" t="0" r="r" b="b"/>
              <a:pathLst>
                <a:path w="537">
                  <a:moveTo>
                    <a:pt x="537" y="0"/>
                  </a:moveTo>
                  <a:lnTo>
                    <a:pt x="537" y="0"/>
                  </a:lnTo>
                  <a:lnTo>
                    <a:pt x="228" y="0"/>
                  </a:lnTo>
                  <a:lnTo>
                    <a:pt x="0" y="0"/>
                  </a:lnTo>
                  <a:lnTo>
                    <a:pt x="0" y="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7" name="Freeform 61"/>
            <p:cNvSpPr>
              <a:spLocks/>
            </p:cNvSpPr>
            <p:nvPr/>
          </p:nvSpPr>
          <p:spPr bwMode="auto">
            <a:xfrm>
              <a:off x="4394200" y="3265488"/>
              <a:ext cx="371475" cy="381000"/>
            </a:xfrm>
            <a:custGeom>
              <a:avLst/>
              <a:gdLst/>
              <a:ahLst/>
              <a:cxnLst>
                <a:cxn ang="0">
                  <a:pos x="234" y="0"/>
                </a:cxn>
                <a:cxn ang="0">
                  <a:pos x="186" y="48"/>
                </a:cxn>
                <a:cxn ang="0">
                  <a:pos x="73" y="167"/>
                </a:cxn>
                <a:cxn ang="0">
                  <a:pos x="0" y="240"/>
                </a:cxn>
              </a:cxnLst>
              <a:rect l="0" t="0" r="r" b="b"/>
              <a:pathLst>
                <a:path w="234" h="240">
                  <a:moveTo>
                    <a:pt x="234" y="0"/>
                  </a:moveTo>
                  <a:lnTo>
                    <a:pt x="186" y="48"/>
                  </a:lnTo>
                  <a:lnTo>
                    <a:pt x="73" y="167"/>
                  </a:lnTo>
                  <a:lnTo>
                    <a:pt x="0" y="240"/>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8" name="Freeform 62"/>
            <p:cNvSpPr>
              <a:spLocks/>
            </p:cNvSpPr>
            <p:nvPr/>
          </p:nvSpPr>
          <p:spPr bwMode="auto">
            <a:xfrm>
              <a:off x="4143375" y="3265488"/>
              <a:ext cx="260350" cy="265113"/>
            </a:xfrm>
            <a:custGeom>
              <a:avLst/>
              <a:gdLst/>
              <a:ahLst/>
              <a:cxnLst>
                <a:cxn ang="0">
                  <a:pos x="164" y="0"/>
                </a:cxn>
                <a:cxn ang="0">
                  <a:pos x="116" y="48"/>
                </a:cxn>
                <a:cxn ang="0">
                  <a:pos x="0" y="167"/>
                </a:cxn>
              </a:cxnLst>
              <a:rect l="0" t="0" r="r" b="b"/>
              <a:pathLst>
                <a:path w="164" h="167">
                  <a:moveTo>
                    <a:pt x="164" y="0"/>
                  </a:moveTo>
                  <a:lnTo>
                    <a:pt x="116" y="48"/>
                  </a:lnTo>
                  <a:lnTo>
                    <a:pt x="0" y="167"/>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9" name="Line 63"/>
            <p:cNvSpPr>
              <a:spLocks noChangeShapeType="1"/>
            </p:cNvSpPr>
            <p:nvPr/>
          </p:nvSpPr>
          <p:spPr bwMode="auto">
            <a:xfrm>
              <a:off x="4881563" y="3646488"/>
              <a:ext cx="1588" cy="539750"/>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0" name="Freeform 64"/>
            <p:cNvSpPr>
              <a:spLocks/>
            </p:cNvSpPr>
            <p:nvPr/>
          </p:nvSpPr>
          <p:spPr bwMode="auto">
            <a:xfrm>
              <a:off x="5180013" y="3341688"/>
              <a:ext cx="1588" cy="541338"/>
            </a:xfrm>
            <a:custGeom>
              <a:avLst/>
              <a:gdLst/>
              <a:ahLst/>
              <a:cxnLst>
                <a:cxn ang="0">
                  <a:pos x="0" y="0"/>
                </a:cxn>
                <a:cxn ang="0">
                  <a:pos x="0" y="0"/>
                </a:cxn>
                <a:cxn ang="0">
                  <a:pos x="0" y="341"/>
                </a:cxn>
              </a:cxnLst>
              <a:rect l="0" t="0" r="r" b="b"/>
              <a:pathLst>
                <a:path h="341">
                  <a:moveTo>
                    <a:pt x="0" y="0"/>
                  </a:moveTo>
                  <a:lnTo>
                    <a:pt x="0" y="0"/>
                  </a:lnTo>
                  <a:lnTo>
                    <a:pt x="0" y="341"/>
                  </a:ln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1" name="Line 65"/>
            <p:cNvSpPr>
              <a:spLocks noChangeShapeType="1"/>
            </p:cNvSpPr>
            <p:nvPr/>
          </p:nvSpPr>
          <p:spPr bwMode="auto">
            <a:xfrm>
              <a:off x="4394200" y="3646488"/>
              <a:ext cx="1588" cy="539750"/>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38" name="Group 237"/>
          <p:cNvGrpSpPr/>
          <p:nvPr/>
        </p:nvGrpSpPr>
        <p:grpSpPr>
          <a:xfrm>
            <a:off x="98425" y="2806700"/>
            <a:ext cx="1427163" cy="1978026"/>
            <a:chOff x="98425" y="2806700"/>
            <a:chExt cx="1427163" cy="1978026"/>
          </a:xfrm>
        </p:grpSpPr>
        <p:sp>
          <p:nvSpPr>
            <p:cNvPr id="4162" name="Freeform 66"/>
            <p:cNvSpPr>
              <a:spLocks/>
            </p:cNvSpPr>
            <p:nvPr/>
          </p:nvSpPr>
          <p:spPr bwMode="auto">
            <a:xfrm>
              <a:off x="484188" y="2806700"/>
              <a:ext cx="1036638" cy="1587500"/>
            </a:xfrm>
            <a:custGeom>
              <a:avLst/>
              <a:gdLst/>
              <a:ahLst/>
              <a:cxnLst>
                <a:cxn ang="0">
                  <a:pos x="1" y="1"/>
                </a:cxn>
                <a:cxn ang="0">
                  <a:pos x="1" y="329"/>
                </a:cxn>
                <a:cxn ang="0">
                  <a:pos x="215" y="329"/>
                </a:cxn>
                <a:cxn ang="0">
                  <a:pos x="215" y="0"/>
                </a:cxn>
                <a:cxn ang="0">
                  <a:pos x="1" y="0"/>
                </a:cxn>
                <a:cxn ang="0">
                  <a:pos x="0" y="0"/>
                </a:cxn>
              </a:cxnLst>
              <a:rect l="0" t="0" r="r" b="b"/>
              <a:pathLst>
                <a:path w="215" h="329">
                  <a:moveTo>
                    <a:pt x="1" y="1"/>
                  </a:moveTo>
                  <a:cubicBezTo>
                    <a:pt x="1" y="329"/>
                    <a:pt x="1" y="329"/>
                    <a:pt x="1" y="329"/>
                  </a:cubicBezTo>
                  <a:cubicBezTo>
                    <a:pt x="215" y="329"/>
                    <a:pt x="215" y="329"/>
                    <a:pt x="215" y="329"/>
                  </a:cubicBezTo>
                  <a:cubicBezTo>
                    <a:pt x="215" y="0"/>
                    <a:pt x="215" y="0"/>
                    <a:pt x="215" y="0"/>
                  </a:cubicBezTo>
                  <a:cubicBezTo>
                    <a:pt x="1" y="0"/>
                    <a:pt x="1" y="0"/>
                    <a:pt x="1" y="0"/>
                  </a:cubicBezTo>
                  <a:cubicBezTo>
                    <a:pt x="1" y="0"/>
                    <a:pt x="1" y="0"/>
                    <a:pt x="0" y="0"/>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3" name="Line 67"/>
            <p:cNvSpPr>
              <a:spLocks noChangeShapeType="1"/>
            </p:cNvSpPr>
            <p:nvPr/>
          </p:nvSpPr>
          <p:spPr bwMode="auto">
            <a:xfrm flipV="1">
              <a:off x="103188" y="4394200"/>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4" name="Freeform 68"/>
            <p:cNvSpPr>
              <a:spLocks/>
            </p:cNvSpPr>
            <p:nvPr/>
          </p:nvSpPr>
          <p:spPr bwMode="auto">
            <a:xfrm>
              <a:off x="112713" y="4224338"/>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5" name="Freeform 69"/>
            <p:cNvSpPr>
              <a:spLocks/>
            </p:cNvSpPr>
            <p:nvPr/>
          </p:nvSpPr>
          <p:spPr bwMode="auto">
            <a:xfrm>
              <a:off x="112713" y="4022725"/>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6" name="Freeform 70"/>
            <p:cNvSpPr>
              <a:spLocks/>
            </p:cNvSpPr>
            <p:nvPr/>
          </p:nvSpPr>
          <p:spPr bwMode="auto">
            <a:xfrm>
              <a:off x="112713" y="3819525"/>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7" name="Freeform 71"/>
            <p:cNvSpPr>
              <a:spLocks/>
            </p:cNvSpPr>
            <p:nvPr/>
          </p:nvSpPr>
          <p:spPr bwMode="auto">
            <a:xfrm>
              <a:off x="112713" y="3617913"/>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8" name="Freeform 72"/>
            <p:cNvSpPr>
              <a:spLocks/>
            </p:cNvSpPr>
            <p:nvPr/>
          </p:nvSpPr>
          <p:spPr bwMode="auto">
            <a:xfrm>
              <a:off x="112713" y="3414713"/>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9" name="Freeform 73"/>
            <p:cNvSpPr>
              <a:spLocks/>
            </p:cNvSpPr>
            <p:nvPr/>
          </p:nvSpPr>
          <p:spPr bwMode="auto">
            <a:xfrm>
              <a:off x="112713" y="3211513"/>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0" name="Freeform 74"/>
            <p:cNvSpPr>
              <a:spLocks/>
            </p:cNvSpPr>
            <p:nvPr/>
          </p:nvSpPr>
          <p:spPr bwMode="auto">
            <a:xfrm>
              <a:off x="112713" y="3009900"/>
              <a:ext cx="1398588" cy="381000"/>
            </a:xfrm>
            <a:custGeom>
              <a:avLst/>
              <a:gdLst/>
              <a:ahLst/>
              <a:cxnLst>
                <a:cxn ang="0">
                  <a:pos x="881" y="0"/>
                </a:cxn>
                <a:cxn ang="0">
                  <a:pos x="234" y="0"/>
                </a:cxn>
                <a:cxn ang="0">
                  <a:pos x="0" y="240"/>
                </a:cxn>
                <a:cxn ang="0">
                  <a:pos x="647" y="240"/>
                </a:cxn>
                <a:cxn ang="0">
                  <a:pos x="881" y="0"/>
                </a:cxn>
              </a:cxnLst>
              <a:rect l="0" t="0" r="r" b="b"/>
              <a:pathLst>
                <a:path w="881" h="240">
                  <a:moveTo>
                    <a:pt x="881" y="0"/>
                  </a:moveTo>
                  <a:lnTo>
                    <a:pt x="234" y="0"/>
                  </a:lnTo>
                  <a:lnTo>
                    <a:pt x="0" y="240"/>
                  </a:lnTo>
                  <a:lnTo>
                    <a:pt x="647" y="240"/>
                  </a:lnTo>
                  <a:lnTo>
                    <a:pt x="881" y="0"/>
                  </a:lnTo>
                  <a:close/>
                </a:path>
              </a:pathLst>
            </a:custGeom>
            <a:solidFill>
              <a:srgbClr val="CCCCCC"/>
            </a:solid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1" name="Freeform 75"/>
            <p:cNvSpPr>
              <a:spLocks/>
            </p:cNvSpPr>
            <p:nvPr/>
          </p:nvSpPr>
          <p:spPr bwMode="auto">
            <a:xfrm>
              <a:off x="98425" y="3187700"/>
              <a:ext cx="1036638" cy="1592263"/>
            </a:xfrm>
            <a:custGeom>
              <a:avLst/>
              <a:gdLst/>
              <a:ahLst/>
              <a:cxnLst>
                <a:cxn ang="0">
                  <a:pos x="1" y="0"/>
                </a:cxn>
                <a:cxn ang="0">
                  <a:pos x="0" y="1"/>
                </a:cxn>
                <a:cxn ang="0">
                  <a:pos x="0" y="329"/>
                </a:cxn>
                <a:cxn ang="0">
                  <a:pos x="0" y="330"/>
                </a:cxn>
                <a:cxn ang="0">
                  <a:pos x="215" y="330"/>
                </a:cxn>
                <a:cxn ang="0">
                  <a:pos x="215" y="1"/>
                </a:cxn>
                <a:cxn ang="0">
                  <a:pos x="0" y="1"/>
                </a:cxn>
              </a:cxnLst>
              <a:rect l="0" t="0" r="r" b="b"/>
              <a:pathLst>
                <a:path w="215" h="330">
                  <a:moveTo>
                    <a:pt x="1" y="0"/>
                  </a:moveTo>
                  <a:cubicBezTo>
                    <a:pt x="1" y="1"/>
                    <a:pt x="0" y="1"/>
                    <a:pt x="0" y="1"/>
                  </a:cubicBezTo>
                  <a:cubicBezTo>
                    <a:pt x="0" y="329"/>
                    <a:pt x="0" y="329"/>
                    <a:pt x="0" y="329"/>
                  </a:cubicBezTo>
                  <a:cubicBezTo>
                    <a:pt x="0" y="330"/>
                    <a:pt x="0" y="330"/>
                    <a:pt x="0" y="330"/>
                  </a:cubicBezTo>
                  <a:cubicBezTo>
                    <a:pt x="215" y="330"/>
                    <a:pt x="215" y="330"/>
                    <a:pt x="215" y="330"/>
                  </a:cubicBezTo>
                  <a:cubicBezTo>
                    <a:pt x="215" y="1"/>
                    <a:pt x="215" y="1"/>
                    <a:pt x="215" y="1"/>
                  </a:cubicBezTo>
                  <a:cubicBezTo>
                    <a:pt x="215" y="1"/>
                    <a:pt x="0" y="1"/>
                    <a:pt x="0" y="1"/>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2" name="Freeform 76"/>
            <p:cNvSpPr>
              <a:spLocks/>
            </p:cNvSpPr>
            <p:nvPr/>
          </p:nvSpPr>
          <p:spPr bwMode="auto">
            <a:xfrm>
              <a:off x="103188" y="2806700"/>
              <a:ext cx="385763" cy="381000"/>
            </a:xfrm>
            <a:custGeom>
              <a:avLst/>
              <a:gdLst/>
              <a:ahLst/>
              <a:cxnLst>
                <a:cxn ang="0">
                  <a:pos x="80" y="0"/>
                </a:cxn>
                <a:cxn ang="0">
                  <a:pos x="0" y="79"/>
                </a:cxn>
              </a:cxnLst>
              <a:rect l="0" t="0" r="r" b="b"/>
              <a:pathLst>
                <a:path w="80" h="79">
                  <a:moveTo>
                    <a:pt x="80" y="0"/>
                  </a:moveTo>
                  <a:cubicBezTo>
                    <a:pt x="75" y="4"/>
                    <a:pt x="6" y="74"/>
                    <a:pt x="0" y="79"/>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3" name="Line 77"/>
            <p:cNvSpPr>
              <a:spLocks noChangeShapeType="1"/>
            </p:cNvSpPr>
            <p:nvPr/>
          </p:nvSpPr>
          <p:spPr bwMode="auto">
            <a:xfrm flipV="1">
              <a:off x="1139825" y="4398963"/>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4" name="Line 78"/>
            <p:cNvSpPr>
              <a:spLocks noChangeShapeType="1"/>
            </p:cNvSpPr>
            <p:nvPr/>
          </p:nvSpPr>
          <p:spPr bwMode="auto">
            <a:xfrm flipV="1">
              <a:off x="1135063" y="2806700"/>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40" name="Group 239"/>
          <p:cNvGrpSpPr/>
          <p:nvPr/>
        </p:nvGrpSpPr>
        <p:grpSpPr>
          <a:xfrm>
            <a:off x="5522913" y="2806700"/>
            <a:ext cx="1614488" cy="1978026"/>
            <a:chOff x="5522913" y="2806700"/>
            <a:chExt cx="1614488" cy="1978026"/>
          </a:xfrm>
        </p:grpSpPr>
        <p:sp>
          <p:nvSpPr>
            <p:cNvPr id="4133" name="Freeform 37"/>
            <p:cNvSpPr>
              <a:spLocks/>
            </p:cNvSpPr>
            <p:nvPr/>
          </p:nvSpPr>
          <p:spPr bwMode="auto">
            <a:xfrm>
              <a:off x="5522913" y="3549650"/>
              <a:ext cx="101600" cy="111125"/>
            </a:xfrm>
            <a:custGeom>
              <a:avLst/>
              <a:gdLst/>
              <a:ahLst/>
              <a:cxnLst>
                <a:cxn ang="0">
                  <a:pos x="21" y="11"/>
                </a:cxn>
                <a:cxn ang="0">
                  <a:pos x="0" y="23"/>
                </a:cxn>
                <a:cxn ang="0">
                  <a:pos x="5" y="11"/>
                </a:cxn>
                <a:cxn ang="0">
                  <a:pos x="0" y="0"/>
                </a:cxn>
                <a:cxn ang="0">
                  <a:pos x="21" y="11"/>
                </a:cxn>
              </a:cxnLst>
              <a:rect l="0" t="0" r="r" b="b"/>
              <a:pathLst>
                <a:path w="21" h="23">
                  <a:moveTo>
                    <a:pt x="21" y="11"/>
                  </a:moveTo>
                  <a:cubicBezTo>
                    <a:pt x="14" y="14"/>
                    <a:pt x="6" y="18"/>
                    <a:pt x="0" y="23"/>
                  </a:cubicBezTo>
                  <a:cubicBezTo>
                    <a:pt x="5" y="11"/>
                    <a:pt x="5" y="11"/>
                    <a:pt x="5" y="11"/>
                  </a:cubicBezTo>
                  <a:cubicBezTo>
                    <a:pt x="0" y="0"/>
                    <a:pt x="0" y="0"/>
                    <a:pt x="0" y="0"/>
                  </a:cubicBezTo>
                  <a:cubicBezTo>
                    <a:pt x="6" y="4"/>
                    <a:pt x="14" y="9"/>
                    <a:pt x="21" y="11"/>
                  </a:cubicBez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75" name="Line 79"/>
            <p:cNvSpPr>
              <a:spLocks noChangeShapeType="1"/>
            </p:cNvSpPr>
            <p:nvPr/>
          </p:nvSpPr>
          <p:spPr bwMode="auto">
            <a:xfrm flipV="1">
              <a:off x="6751638" y="4398963"/>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6" name="Freeform 80"/>
            <p:cNvSpPr>
              <a:spLocks/>
            </p:cNvSpPr>
            <p:nvPr/>
          </p:nvSpPr>
          <p:spPr bwMode="auto">
            <a:xfrm>
              <a:off x="6096000" y="2806700"/>
              <a:ext cx="1036638" cy="1587500"/>
            </a:xfrm>
            <a:custGeom>
              <a:avLst/>
              <a:gdLst/>
              <a:ahLst/>
              <a:cxnLst>
                <a:cxn ang="0">
                  <a:pos x="0" y="1"/>
                </a:cxn>
                <a:cxn ang="0">
                  <a:pos x="0" y="329"/>
                </a:cxn>
                <a:cxn ang="0">
                  <a:pos x="215" y="329"/>
                </a:cxn>
                <a:cxn ang="0">
                  <a:pos x="215" y="0"/>
                </a:cxn>
                <a:cxn ang="0">
                  <a:pos x="0" y="0"/>
                </a:cxn>
                <a:cxn ang="0">
                  <a:pos x="0" y="0"/>
                </a:cxn>
              </a:cxnLst>
              <a:rect l="0" t="0" r="r" b="b"/>
              <a:pathLst>
                <a:path w="215" h="329">
                  <a:moveTo>
                    <a:pt x="0" y="1"/>
                  </a:moveTo>
                  <a:cubicBezTo>
                    <a:pt x="0" y="329"/>
                    <a:pt x="0" y="329"/>
                    <a:pt x="0" y="329"/>
                  </a:cubicBezTo>
                  <a:cubicBezTo>
                    <a:pt x="215" y="329"/>
                    <a:pt x="215" y="329"/>
                    <a:pt x="215" y="329"/>
                  </a:cubicBezTo>
                  <a:cubicBezTo>
                    <a:pt x="215" y="0"/>
                    <a:pt x="215" y="0"/>
                    <a:pt x="215" y="0"/>
                  </a:cubicBezTo>
                  <a:cubicBezTo>
                    <a:pt x="0" y="0"/>
                    <a:pt x="0" y="0"/>
                    <a:pt x="0" y="0"/>
                  </a:cubicBezTo>
                  <a:cubicBezTo>
                    <a:pt x="0" y="0"/>
                    <a:pt x="0" y="0"/>
                    <a:pt x="0" y="0"/>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7" name="Line 81"/>
            <p:cNvSpPr>
              <a:spLocks noChangeShapeType="1"/>
            </p:cNvSpPr>
            <p:nvPr/>
          </p:nvSpPr>
          <p:spPr bwMode="auto">
            <a:xfrm flipV="1">
              <a:off x="5710238" y="4394200"/>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8" name="Freeform 82"/>
            <p:cNvSpPr>
              <a:spLocks/>
            </p:cNvSpPr>
            <p:nvPr/>
          </p:nvSpPr>
          <p:spPr bwMode="auto">
            <a:xfrm>
              <a:off x="5710238" y="2806700"/>
              <a:ext cx="385763" cy="381000"/>
            </a:xfrm>
            <a:custGeom>
              <a:avLst/>
              <a:gdLst/>
              <a:ahLst/>
              <a:cxnLst>
                <a:cxn ang="0">
                  <a:pos x="80" y="0"/>
                </a:cxn>
                <a:cxn ang="0">
                  <a:pos x="0" y="79"/>
                </a:cxn>
              </a:cxnLst>
              <a:rect l="0" t="0" r="r" b="b"/>
              <a:pathLst>
                <a:path w="80" h="79">
                  <a:moveTo>
                    <a:pt x="80" y="0"/>
                  </a:moveTo>
                  <a:cubicBezTo>
                    <a:pt x="76" y="4"/>
                    <a:pt x="6" y="74"/>
                    <a:pt x="0" y="79"/>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9" name="Freeform 83"/>
            <p:cNvSpPr>
              <a:spLocks noEditPoints="1"/>
            </p:cNvSpPr>
            <p:nvPr/>
          </p:nvSpPr>
          <p:spPr bwMode="auto">
            <a:xfrm>
              <a:off x="6034088" y="2913063"/>
              <a:ext cx="66675" cy="1635125"/>
            </a:xfrm>
            <a:custGeom>
              <a:avLst/>
              <a:gdLst/>
              <a:ahLst/>
              <a:cxnLst>
                <a:cxn ang="0">
                  <a:pos x="7" y="4"/>
                </a:cxn>
                <a:cxn ang="0">
                  <a:pos x="7" y="334"/>
                </a:cxn>
                <a:cxn ang="0">
                  <a:pos x="7" y="0"/>
                </a:cxn>
                <a:cxn ang="0">
                  <a:pos x="1" y="5"/>
                </a:cxn>
                <a:cxn ang="0">
                  <a:pos x="7" y="10"/>
                </a:cxn>
                <a:cxn ang="0">
                  <a:pos x="14" y="5"/>
                </a:cxn>
                <a:cxn ang="0">
                  <a:pos x="7" y="0"/>
                </a:cxn>
                <a:cxn ang="0">
                  <a:pos x="6" y="329"/>
                </a:cxn>
                <a:cxn ang="0">
                  <a:pos x="0" y="334"/>
                </a:cxn>
                <a:cxn ang="0">
                  <a:pos x="6" y="339"/>
                </a:cxn>
                <a:cxn ang="0">
                  <a:pos x="13" y="334"/>
                </a:cxn>
                <a:cxn ang="0">
                  <a:pos x="6" y="329"/>
                </a:cxn>
              </a:cxnLst>
              <a:rect l="0" t="0" r="r" b="b"/>
              <a:pathLst>
                <a:path w="14" h="339">
                  <a:moveTo>
                    <a:pt x="7" y="4"/>
                  </a:moveTo>
                  <a:cubicBezTo>
                    <a:pt x="7" y="334"/>
                    <a:pt x="7" y="334"/>
                    <a:pt x="7" y="334"/>
                  </a:cubicBezTo>
                  <a:moveTo>
                    <a:pt x="7" y="0"/>
                  </a:moveTo>
                  <a:cubicBezTo>
                    <a:pt x="4" y="0"/>
                    <a:pt x="1" y="2"/>
                    <a:pt x="1" y="5"/>
                  </a:cubicBezTo>
                  <a:cubicBezTo>
                    <a:pt x="1" y="8"/>
                    <a:pt x="4" y="10"/>
                    <a:pt x="7" y="10"/>
                  </a:cubicBezTo>
                  <a:cubicBezTo>
                    <a:pt x="11" y="10"/>
                    <a:pt x="14" y="8"/>
                    <a:pt x="14" y="5"/>
                  </a:cubicBezTo>
                  <a:cubicBezTo>
                    <a:pt x="14" y="2"/>
                    <a:pt x="11" y="0"/>
                    <a:pt x="7" y="0"/>
                  </a:cubicBezTo>
                  <a:close/>
                  <a:moveTo>
                    <a:pt x="6" y="329"/>
                  </a:moveTo>
                  <a:cubicBezTo>
                    <a:pt x="3" y="329"/>
                    <a:pt x="0" y="331"/>
                    <a:pt x="0" y="334"/>
                  </a:cubicBezTo>
                  <a:cubicBezTo>
                    <a:pt x="0" y="337"/>
                    <a:pt x="3" y="339"/>
                    <a:pt x="6" y="339"/>
                  </a:cubicBezTo>
                  <a:cubicBezTo>
                    <a:pt x="10" y="339"/>
                    <a:pt x="13" y="337"/>
                    <a:pt x="13" y="334"/>
                  </a:cubicBezTo>
                  <a:cubicBezTo>
                    <a:pt x="13" y="331"/>
                    <a:pt x="10" y="329"/>
                    <a:pt x="6" y="329"/>
                  </a:cubicBezTo>
                  <a:close/>
                </a:path>
              </a:pathLst>
            </a:custGeom>
            <a:solidFill>
              <a:srgbClr val="29AAE2"/>
            </a:solidFill>
            <a:ln w="13" cap="flat">
              <a:solidFill>
                <a:srgbClr val="29AAE2"/>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0" name="Freeform 84"/>
            <p:cNvSpPr>
              <a:spLocks noEditPoints="1"/>
            </p:cNvSpPr>
            <p:nvPr/>
          </p:nvSpPr>
          <p:spPr bwMode="auto">
            <a:xfrm>
              <a:off x="6149975" y="3100388"/>
              <a:ext cx="71438" cy="1635125"/>
            </a:xfrm>
            <a:custGeom>
              <a:avLst/>
              <a:gdLst/>
              <a:ahLst/>
              <a:cxnLst>
                <a:cxn ang="0">
                  <a:pos x="8" y="5"/>
                </a:cxn>
                <a:cxn ang="0">
                  <a:pos x="8" y="335"/>
                </a:cxn>
                <a:cxn ang="0">
                  <a:pos x="8" y="0"/>
                </a:cxn>
                <a:cxn ang="0">
                  <a:pos x="1" y="5"/>
                </a:cxn>
                <a:cxn ang="0">
                  <a:pos x="8" y="10"/>
                </a:cxn>
                <a:cxn ang="0">
                  <a:pos x="15" y="5"/>
                </a:cxn>
                <a:cxn ang="0">
                  <a:pos x="8" y="0"/>
                </a:cxn>
                <a:cxn ang="0">
                  <a:pos x="7" y="329"/>
                </a:cxn>
                <a:cxn ang="0">
                  <a:pos x="0" y="334"/>
                </a:cxn>
                <a:cxn ang="0">
                  <a:pos x="7" y="339"/>
                </a:cxn>
                <a:cxn ang="0">
                  <a:pos x="14" y="334"/>
                </a:cxn>
                <a:cxn ang="0">
                  <a:pos x="7" y="329"/>
                </a:cxn>
              </a:cxnLst>
              <a:rect l="0" t="0" r="r" b="b"/>
              <a:pathLst>
                <a:path w="15" h="339">
                  <a:moveTo>
                    <a:pt x="8" y="5"/>
                  </a:moveTo>
                  <a:cubicBezTo>
                    <a:pt x="8" y="335"/>
                    <a:pt x="8" y="335"/>
                    <a:pt x="8" y="335"/>
                  </a:cubicBezTo>
                  <a:moveTo>
                    <a:pt x="8" y="0"/>
                  </a:moveTo>
                  <a:cubicBezTo>
                    <a:pt x="4" y="0"/>
                    <a:pt x="1" y="2"/>
                    <a:pt x="1" y="5"/>
                  </a:cubicBezTo>
                  <a:cubicBezTo>
                    <a:pt x="1" y="8"/>
                    <a:pt x="4" y="10"/>
                    <a:pt x="8" y="10"/>
                  </a:cubicBezTo>
                  <a:cubicBezTo>
                    <a:pt x="12" y="10"/>
                    <a:pt x="15" y="8"/>
                    <a:pt x="15" y="5"/>
                  </a:cubicBezTo>
                  <a:cubicBezTo>
                    <a:pt x="15" y="2"/>
                    <a:pt x="12" y="0"/>
                    <a:pt x="8" y="0"/>
                  </a:cubicBezTo>
                  <a:close/>
                  <a:moveTo>
                    <a:pt x="7" y="329"/>
                  </a:moveTo>
                  <a:cubicBezTo>
                    <a:pt x="3" y="329"/>
                    <a:pt x="0" y="331"/>
                    <a:pt x="0" y="334"/>
                  </a:cubicBezTo>
                  <a:cubicBezTo>
                    <a:pt x="0" y="337"/>
                    <a:pt x="3" y="339"/>
                    <a:pt x="7" y="339"/>
                  </a:cubicBezTo>
                  <a:cubicBezTo>
                    <a:pt x="11" y="339"/>
                    <a:pt x="14" y="337"/>
                    <a:pt x="14" y="334"/>
                  </a:cubicBezTo>
                  <a:cubicBezTo>
                    <a:pt x="14" y="331"/>
                    <a:pt x="11" y="329"/>
                    <a:pt x="7" y="329"/>
                  </a:cubicBezTo>
                  <a:close/>
                </a:path>
              </a:pathLst>
            </a:custGeom>
            <a:solidFill>
              <a:srgbClr val="ED1C24"/>
            </a:solidFill>
            <a:ln w="13" cap="flat">
              <a:solidFill>
                <a:srgbClr val="ED1C24"/>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1" name="Freeform 85"/>
            <p:cNvSpPr>
              <a:spLocks noEditPoints="1"/>
            </p:cNvSpPr>
            <p:nvPr/>
          </p:nvSpPr>
          <p:spPr bwMode="auto">
            <a:xfrm>
              <a:off x="6275388" y="2820988"/>
              <a:ext cx="71438" cy="1635125"/>
            </a:xfrm>
            <a:custGeom>
              <a:avLst/>
              <a:gdLst/>
              <a:ahLst/>
              <a:cxnLst>
                <a:cxn ang="0">
                  <a:pos x="8" y="5"/>
                </a:cxn>
                <a:cxn ang="0">
                  <a:pos x="8" y="335"/>
                </a:cxn>
                <a:cxn ang="0">
                  <a:pos x="8" y="0"/>
                </a:cxn>
                <a:cxn ang="0">
                  <a:pos x="1" y="5"/>
                </a:cxn>
                <a:cxn ang="0">
                  <a:pos x="8" y="10"/>
                </a:cxn>
                <a:cxn ang="0">
                  <a:pos x="15" y="5"/>
                </a:cxn>
                <a:cxn ang="0">
                  <a:pos x="8" y="0"/>
                </a:cxn>
                <a:cxn ang="0">
                  <a:pos x="7" y="329"/>
                </a:cxn>
                <a:cxn ang="0">
                  <a:pos x="0" y="334"/>
                </a:cxn>
                <a:cxn ang="0">
                  <a:pos x="7" y="339"/>
                </a:cxn>
                <a:cxn ang="0">
                  <a:pos x="14" y="334"/>
                </a:cxn>
                <a:cxn ang="0">
                  <a:pos x="7" y="329"/>
                </a:cxn>
              </a:cxnLst>
              <a:rect l="0" t="0" r="r" b="b"/>
              <a:pathLst>
                <a:path w="15" h="339">
                  <a:moveTo>
                    <a:pt x="8" y="5"/>
                  </a:moveTo>
                  <a:cubicBezTo>
                    <a:pt x="8" y="335"/>
                    <a:pt x="8" y="335"/>
                    <a:pt x="8" y="335"/>
                  </a:cubicBezTo>
                  <a:moveTo>
                    <a:pt x="8" y="0"/>
                  </a:moveTo>
                  <a:cubicBezTo>
                    <a:pt x="4" y="0"/>
                    <a:pt x="1" y="2"/>
                    <a:pt x="1" y="5"/>
                  </a:cubicBezTo>
                  <a:cubicBezTo>
                    <a:pt x="1" y="8"/>
                    <a:pt x="4" y="10"/>
                    <a:pt x="8" y="10"/>
                  </a:cubicBezTo>
                  <a:cubicBezTo>
                    <a:pt x="12" y="10"/>
                    <a:pt x="15" y="8"/>
                    <a:pt x="15" y="5"/>
                  </a:cubicBezTo>
                  <a:cubicBezTo>
                    <a:pt x="15" y="2"/>
                    <a:pt x="12" y="0"/>
                    <a:pt x="8" y="0"/>
                  </a:cubicBezTo>
                  <a:close/>
                  <a:moveTo>
                    <a:pt x="7" y="329"/>
                  </a:moveTo>
                  <a:cubicBezTo>
                    <a:pt x="3" y="329"/>
                    <a:pt x="0" y="331"/>
                    <a:pt x="0" y="334"/>
                  </a:cubicBezTo>
                  <a:cubicBezTo>
                    <a:pt x="0" y="337"/>
                    <a:pt x="3" y="339"/>
                    <a:pt x="7" y="339"/>
                  </a:cubicBezTo>
                  <a:cubicBezTo>
                    <a:pt x="11" y="339"/>
                    <a:pt x="14" y="337"/>
                    <a:pt x="14" y="334"/>
                  </a:cubicBezTo>
                  <a:cubicBezTo>
                    <a:pt x="14" y="331"/>
                    <a:pt x="11" y="329"/>
                    <a:pt x="7" y="329"/>
                  </a:cubicBezTo>
                  <a:close/>
                </a:path>
              </a:pathLst>
            </a:custGeom>
            <a:solidFill>
              <a:srgbClr val="39B54A"/>
            </a:solidFill>
            <a:ln w="13" cap="flat">
              <a:solidFill>
                <a:srgbClr val="39B54A"/>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2" name="Freeform 86"/>
            <p:cNvSpPr>
              <a:spLocks noEditPoints="1"/>
            </p:cNvSpPr>
            <p:nvPr/>
          </p:nvSpPr>
          <p:spPr bwMode="auto">
            <a:xfrm>
              <a:off x="6372225" y="2922588"/>
              <a:ext cx="66675" cy="1635125"/>
            </a:xfrm>
            <a:custGeom>
              <a:avLst/>
              <a:gdLst/>
              <a:ahLst/>
              <a:cxnLst>
                <a:cxn ang="0">
                  <a:pos x="7" y="4"/>
                </a:cxn>
                <a:cxn ang="0">
                  <a:pos x="7" y="334"/>
                </a:cxn>
                <a:cxn ang="0">
                  <a:pos x="7" y="0"/>
                </a:cxn>
                <a:cxn ang="0">
                  <a:pos x="1" y="5"/>
                </a:cxn>
                <a:cxn ang="0">
                  <a:pos x="7" y="10"/>
                </a:cxn>
                <a:cxn ang="0">
                  <a:pos x="14" y="5"/>
                </a:cxn>
                <a:cxn ang="0">
                  <a:pos x="7" y="0"/>
                </a:cxn>
                <a:cxn ang="0">
                  <a:pos x="6" y="329"/>
                </a:cxn>
                <a:cxn ang="0">
                  <a:pos x="0" y="334"/>
                </a:cxn>
                <a:cxn ang="0">
                  <a:pos x="6" y="339"/>
                </a:cxn>
                <a:cxn ang="0">
                  <a:pos x="13" y="334"/>
                </a:cxn>
                <a:cxn ang="0">
                  <a:pos x="6" y="329"/>
                </a:cxn>
              </a:cxnLst>
              <a:rect l="0" t="0" r="r" b="b"/>
              <a:pathLst>
                <a:path w="14" h="339">
                  <a:moveTo>
                    <a:pt x="7" y="4"/>
                  </a:moveTo>
                  <a:cubicBezTo>
                    <a:pt x="7" y="334"/>
                    <a:pt x="7" y="334"/>
                    <a:pt x="7" y="334"/>
                  </a:cubicBezTo>
                  <a:moveTo>
                    <a:pt x="7" y="0"/>
                  </a:moveTo>
                  <a:cubicBezTo>
                    <a:pt x="4" y="0"/>
                    <a:pt x="1" y="2"/>
                    <a:pt x="1" y="5"/>
                  </a:cubicBezTo>
                  <a:cubicBezTo>
                    <a:pt x="1" y="8"/>
                    <a:pt x="4" y="10"/>
                    <a:pt x="7" y="10"/>
                  </a:cubicBezTo>
                  <a:cubicBezTo>
                    <a:pt x="11" y="10"/>
                    <a:pt x="14" y="8"/>
                    <a:pt x="14" y="5"/>
                  </a:cubicBezTo>
                  <a:cubicBezTo>
                    <a:pt x="14" y="2"/>
                    <a:pt x="11" y="0"/>
                    <a:pt x="7" y="0"/>
                  </a:cubicBezTo>
                  <a:close/>
                  <a:moveTo>
                    <a:pt x="6" y="329"/>
                  </a:moveTo>
                  <a:cubicBezTo>
                    <a:pt x="3" y="329"/>
                    <a:pt x="0" y="331"/>
                    <a:pt x="0" y="334"/>
                  </a:cubicBezTo>
                  <a:cubicBezTo>
                    <a:pt x="0" y="337"/>
                    <a:pt x="3" y="339"/>
                    <a:pt x="6" y="339"/>
                  </a:cubicBezTo>
                  <a:cubicBezTo>
                    <a:pt x="10" y="339"/>
                    <a:pt x="13" y="337"/>
                    <a:pt x="13" y="334"/>
                  </a:cubicBezTo>
                  <a:cubicBezTo>
                    <a:pt x="13" y="331"/>
                    <a:pt x="10" y="329"/>
                    <a:pt x="6" y="329"/>
                  </a:cubicBezTo>
                  <a:close/>
                </a:path>
              </a:pathLst>
            </a:custGeom>
            <a:solidFill>
              <a:srgbClr val="FBB040"/>
            </a:solidFill>
            <a:ln w="13" cap="flat">
              <a:solidFill>
                <a:srgbClr val="FBB04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3" name="Freeform 87"/>
            <p:cNvSpPr>
              <a:spLocks noEditPoints="1"/>
            </p:cNvSpPr>
            <p:nvPr/>
          </p:nvSpPr>
          <p:spPr bwMode="auto">
            <a:xfrm>
              <a:off x="6632575" y="3014663"/>
              <a:ext cx="66675" cy="1635125"/>
            </a:xfrm>
            <a:custGeom>
              <a:avLst/>
              <a:gdLst/>
              <a:ahLst/>
              <a:cxnLst>
                <a:cxn ang="0">
                  <a:pos x="7" y="5"/>
                </a:cxn>
                <a:cxn ang="0">
                  <a:pos x="7" y="335"/>
                </a:cxn>
                <a:cxn ang="0">
                  <a:pos x="7" y="0"/>
                </a:cxn>
                <a:cxn ang="0">
                  <a:pos x="1" y="5"/>
                </a:cxn>
                <a:cxn ang="0">
                  <a:pos x="7" y="10"/>
                </a:cxn>
                <a:cxn ang="0">
                  <a:pos x="14" y="5"/>
                </a:cxn>
                <a:cxn ang="0">
                  <a:pos x="7" y="0"/>
                </a:cxn>
                <a:cxn ang="0">
                  <a:pos x="6" y="329"/>
                </a:cxn>
                <a:cxn ang="0">
                  <a:pos x="0" y="334"/>
                </a:cxn>
                <a:cxn ang="0">
                  <a:pos x="6" y="339"/>
                </a:cxn>
                <a:cxn ang="0">
                  <a:pos x="13" y="334"/>
                </a:cxn>
                <a:cxn ang="0">
                  <a:pos x="6" y="329"/>
                </a:cxn>
              </a:cxnLst>
              <a:rect l="0" t="0" r="r" b="b"/>
              <a:pathLst>
                <a:path w="14" h="339">
                  <a:moveTo>
                    <a:pt x="7" y="5"/>
                  </a:moveTo>
                  <a:cubicBezTo>
                    <a:pt x="7" y="335"/>
                    <a:pt x="7" y="335"/>
                    <a:pt x="7" y="335"/>
                  </a:cubicBezTo>
                  <a:moveTo>
                    <a:pt x="7" y="0"/>
                  </a:moveTo>
                  <a:cubicBezTo>
                    <a:pt x="4" y="0"/>
                    <a:pt x="1" y="2"/>
                    <a:pt x="1" y="5"/>
                  </a:cubicBezTo>
                  <a:cubicBezTo>
                    <a:pt x="1" y="8"/>
                    <a:pt x="4" y="10"/>
                    <a:pt x="7" y="10"/>
                  </a:cubicBezTo>
                  <a:cubicBezTo>
                    <a:pt x="11" y="10"/>
                    <a:pt x="14" y="8"/>
                    <a:pt x="14" y="5"/>
                  </a:cubicBezTo>
                  <a:cubicBezTo>
                    <a:pt x="14" y="2"/>
                    <a:pt x="11" y="0"/>
                    <a:pt x="7" y="0"/>
                  </a:cubicBezTo>
                  <a:close/>
                  <a:moveTo>
                    <a:pt x="6" y="329"/>
                  </a:moveTo>
                  <a:cubicBezTo>
                    <a:pt x="3" y="329"/>
                    <a:pt x="0" y="331"/>
                    <a:pt x="0" y="334"/>
                  </a:cubicBezTo>
                  <a:cubicBezTo>
                    <a:pt x="0" y="337"/>
                    <a:pt x="3" y="339"/>
                    <a:pt x="6" y="339"/>
                  </a:cubicBezTo>
                  <a:cubicBezTo>
                    <a:pt x="10" y="339"/>
                    <a:pt x="13" y="337"/>
                    <a:pt x="13" y="334"/>
                  </a:cubicBezTo>
                  <a:cubicBezTo>
                    <a:pt x="13" y="331"/>
                    <a:pt x="10" y="329"/>
                    <a:pt x="6" y="329"/>
                  </a:cubicBezTo>
                  <a:close/>
                </a:path>
              </a:pathLst>
            </a:custGeom>
            <a:solidFill>
              <a:srgbClr val="A97C50"/>
            </a:solidFill>
            <a:ln w="13" cap="flat">
              <a:solidFill>
                <a:srgbClr val="A97C5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4" name="Freeform 88"/>
            <p:cNvSpPr>
              <a:spLocks noEditPoints="1"/>
            </p:cNvSpPr>
            <p:nvPr/>
          </p:nvSpPr>
          <p:spPr bwMode="auto">
            <a:xfrm>
              <a:off x="6858000" y="2820988"/>
              <a:ext cx="68263" cy="1635125"/>
            </a:xfrm>
            <a:custGeom>
              <a:avLst/>
              <a:gdLst/>
              <a:ahLst/>
              <a:cxnLst>
                <a:cxn ang="0">
                  <a:pos x="7" y="5"/>
                </a:cxn>
                <a:cxn ang="0">
                  <a:pos x="7" y="335"/>
                </a:cxn>
                <a:cxn ang="0">
                  <a:pos x="8" y="0"/>
                </a:cxn>
                <a:cxn ang="0">
                  <a:pos x="1" y="5"/>
                </a:cxn>
                <a:cxn ang="0">
                  <a:pos x="8" y="10"/>
                </a:cxn>
                <a:cxn ang="0">
                  <a:pos x="14" y="5"/>
                </a:cxn>
                <a:cxn ang="0">
                  <a:pos x="8" y="0"/>
                </a:cxn>
                <a:cxn ang="0">
                  <a:pos x="7" y="329"/>
                </a:cxn>
                <a:cxn ang="0">
                  <a:pos x="0" y="334"/>
                </a:cxn>
                <a:cxn ang="0">
                  <a:pos x="7" y="339"/>
                </a:cxn>
                <a:cxn ang="0">
                  <a:pos x="13" y="334"/>
                </a:cxn>
                <a:cxn ang="0">
                  <a:pos x="7" y="329"/>
                </a:cxn>
              </a:cxnLst>
              <a:rect l="0" t="0" r="r" b="b"/>
              <a:pathLst>
                <a:path w="14" h="339">
                  <a:moveTo>
                    <a:pt x="7" y="5"/>
                  </a:moveTo>
                  <a:cubicBezTo>
                    <a:pt x="7" y="335"/>
                    <a:pt x="7" y="335"/>
                    <a:pt x="7" y="335"/>
                  </a:cubicBezTo>
                  <a:moveTo>
                    <a:pt x="8" y="0"/>
                  </a:moveTo>
                  <a:cubicBezTo>
                    <a:pt x="4" y="0"/>
                    <a:pt x="1" y="2"/>
                    <a:pt x="1" y="5"/>
                  </a:cubicBezTo>
                  <a:cubicBezTo>
                    <a:pt x="1" y="8"/>
                    <a:pt x="4" y="10"/>
                    <a:pt x="8" y="10"/>
                  </a:cubicBezTo>
                  <a:cubicBezTo>
                    <a:pt x="11" y="10"/>
                    <a:pt x="14" y="8"/>
                    <a:pt x="14" y="5"/>
                  </a:cubicBezTo>
                  <a:cubicBezTo>
                    <a:pt x="14" y="2"/>
                    <a:pt x="11" y="0"/>
                    <a:pt x="8" y="0"/>
                  </a:cubicBezTo>
                  <a:close/>
                  <a:moveTo>
                    <a:pt x="7" y="329"/>
                  </a:moveTo>
                  <a:cubicBezTo>
                    <a:pt x="3" y="329"/>
                    <a:pt x="0" y="331"/>
                    <a:pt x="0" y="334"/>
                  </a:cubicBezTo>
                  <a:cubicBezTo>
                    <a:pt x="0" y="337"/>
                    <a:pt x="3" y="339"/>
                    <a:pt x="7" y="339"/>
                  </a:cubicBezTo>
                  <a:cubicBezTo>
                    <a:pt x="10" y="339"/>
                    <a:pt x="13" y="337"/>
                    <a:pt x="13" y="334"/>
                  </a:cubicBezTo>
                  <a:cubicBezTo>
                    <a:pt x="13" y="331"/>
                    <a:pt x="10" y="329"/>
                    <a:pt x="7" y="329"/>
                  </a:cubicBezTo>
                  <a:close/>
                </a:path>
              </a:pathLst>
            </a:custGeom>
            <a:solidFill>
              <a:srgbClr val="662D91"/>
            </a:solidFill>
            <a:ln w="13" cap="flat">
              <a:solidFill>
                <a:srgbClr val="662D9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5" name="Freeform 89"/>
            <p:cNvSpPr>
              <a:spLocks/>
            </p:cNvSpPr>
            <p:nvPr/>
          </p:nvSpPr>
          <p:spPr bwMode="auto">
            <a:xfrm>
              <a:off x="5710238" y="3187700"/>
              <a:ext cx="1036638" cy="1592263"/>
            </a:xfrm>
            <a:custGeom>
              <a:avLst/>
              <a:gdLst/>
              <a:ahLst/>
              <a:cxnLst>
                <a:cxn ang="0">
                  <a:pos x="0" y="0"/>
                </a:cxn>
                <a:cxn ang="0">
                  <a:pos x="0" y="1"/>
                </a:cxn>
                <a:cxn ang="0">
                  <a:pos x="0" y="329"/>
                </a:cxn>
                <a:cxn ang="0">
                  <a:pos x="0" y="330"/>
                </a:cxn>
                <a:cxn ang="0">
                  <a:pos x="215" y="330"/>
                </a:cxn>
                <a:cxn ang="0">
                  <a:pos x="215" y="1"/>
                </a:cxn>
                <a:cxn ang="0">
                  <a:pos x="0" y="1"/>
                </a:cxn>
              </a:cxnLst>
              <a:rect l="0" t="0" r="r" b="b"/>
              <a:pathLst>
                <a:path w="215" h="330">
                  <a:moveTo>
                    <a:pt x="0" y="0"/>
                  </a:moveTo>
                  <a:cubicBezTo>
                    <a:pt x="0" y="1"/>
                    <a:pt x="0" y="1"/>
                    <a:pt x="0" y="1"/>
                  </a:cubicBezTo>
                  <a:cubicBezTo>
                    <a:pt x="0" y="329"/>
                    <a:pt x="0" y="329"/>
                    <a:pt x="0" y="329"/>
                  </a:cubicBezTo>
                  <a:cubicBezTo>
                    <a:pt x="0" y="330"/>
                    <a:pt x="0" y="330"/>
                    <a:pt x="0" y="330"/>
                  </a:cubicBezTo>
                  <a:cubicBezTo>
                    <a:pt x="215" y="330"/>
                    <a:pt x="215" y="330"/>
                    <a:pt x="215" y="330"/>
                  </a:cubicBezTo>
                  <a:cubicBezTo>
                    <a:pt x="215" y="1"/>
                    <a:pt x="215" y="1"/>
                    <a:pt x="215" y="1"/>
                  </a:cubicBezTo>
                  <a:cubicBezTo>
                    <a:pt x="215" y="1"/>
                    <a:pt x="0" y="1"/>
                    <a:pt x="0" y="1"/>
                  </a:cubicBezTo>
                </a:path>
              </a:pathLst>
            </a:cu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6" name="Line 90"/>
            <p:cNvSpPr>
              <a:spLocks noChangeShapeType="1"/>
            </p:cNvSpPr>
            <p:nvPr/>
          </p:nvSpPr>
          <p:spPr bwMode="auto">
            <a:xfrm flipV="1">
              <a:off x="6746875" y="2806700"/>
              <a:ext cx="385763" cy="385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7" name="Line 91"/>
            <p:cNvSpPr>
              <a:spLocks noChangeShapeType="1"/>
            </p:cNvSpPr>
            <p:nvPr/>
          </p:nvSpPr>
          <p:spPr bwMode="auto">
            <a:xfrm flipH="1" flipV="1">
              <a:off x="6197600" y="2884488"/>
              <a:ext cx="854075" cy="476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8" name="Line 92"/>
            <p:cNvSpPr>
              <a:spLocks noChangeShapeType="1"/>
            </p:cNvSpPr>
            <p:nvPr/>
          </p:nvSpPr>
          <p:spPr bwMode="auto">
            <a:xfrm flipH="1">
              <a:off x="6265863" y="2806700"/>
              <a:ext cx="371475" cy="381000"/>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89" name="Line 93"/>
            <p:cNvSpPr>
              <a:spLocks noChangeShapeType="1"/>
            </p:cNvSpPr>
            <p:nvPr/>
          </p:nvSpPr>
          <p:spPr bwMode="auto">
            <a:xfrm flipH="1">
              <a:off x="5835650" y="3071813"/>
              <a:ext cx="550863" cy="1588"/>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90" name="Line 94"/>
            <p:cNvSpPr>
              <a:spLocks noChangeShapeType="1"/>
            </p:cNvSpPr>
            <p:nvPr/>
          </p:nvSpPr>
          <p:spPr bwMode="auto">
            <a:xfrm flipH="1">
              <a:off x="6015038" y="2806700"/>
              <a:ext cx="260350" cy="265113"/>
            </a:xfrm>
            <a:prstGeom prst="line">
              <a:avLst/>
            </a:prstGeom>
            <a:noFill/>
            <a:ln w="13" cap="flat">
              <a:solidFill>
                <a:srgbClr val="66666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3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1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40"/>
                                        </p:tgtEl>
                                        <p:attrNameLst>
                                          <p:attrName>style.visibility</p:attrName>
                                        </p:attrNameLst>
                                      </p:cBhvr>
                                      <p:to>
                                        <p:strVal val="visible"/>
                                      </p:to>
                                    </p:set>
                                  </p:childTnLst>
                                </p:cTn>
                              </p:par>
                              <p:par>
                                <p:cTn id="25" presetID="1" presetClass="entr" presetSubtype="0" fill="hold" grpId="0" nodeType="withEffect" nodePh="1">
                                  <p:stCondLst>
                                    <p:cond delay="0"/>
                                  </p:stCondLst>
                                  <p:endCondLst>
                                    <p:cond evt="begin" delay="0">
                                      <p:tn val="25"/>
                                    </p:cond>
                                  </p:endCondLst>
                                  <p:childTnLst>
                                    <p:set>
                                      <p:cBhvr>
                                        <p:cTn id="26" dur="1" fill="hold">
                                          <p:stCondLst>
                                            <p:cond delay="0"/>
                                          </p:stCondLst>
                                        </p:cTn>
                                        <p:tgtEl>
                                          <p:spTgt spid="410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1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3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13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4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4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4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30" grpId="0"/>
      <p:bldP spid="4100" grpId="0"/>
      <p:bldP spid="4128" grpId="0" animBg="1"/>
      <p:bldP spid="4130" grpId="0" animBg="1"/>
      <p:bldP spid="4131" grpId="0" animBg="1"/>
      <p:bldP spid="4132" grpId="0" animBg="1"/>
      <p:bldP spid="4134" grpId="0" animBg="1"/>
      <p:bldP spid="413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a:xfrm>
            <a:off x="457200" y="1600200"/>
            <a:ext cx="8229600" cy="5029200"/>
          </a:xfrm>
        </p:spPr>
        <p:txBody>
          <a:bodyPr>
            <a:normAutofit/>
          </a:bodyPr>
          <a:lstStyle/>
          <a:p>
            <a:r>
              <a:rPr lang="en-US" dirty="0" smtClean="0"/>
              <a:t>Five sequences:</a:t>
            </a:r>
          </a:p>
          <a:p>
            <a:endParaRPr lang="en-US" dirty="0" smtClean="0"/>
          </a:p>
          <a:p>
            <a:endParaRPr lang="en-US" dirty="0" smtClean="0"/>
          </a:p>
          <a:p>
            <a:endParaRPr lang="en-US" dirty="0" smtClean="0"/>
          </a:p>
          <a:p>
            <a:endParaRPr lang="en-US" dirty="0" smtClean="0"/>
          </a:p>
          <a:p>
            <a:r>
              <a:rPr lang="en-US" dirty="0" smtClean="0"/>
              <a:t>10 seconds each (20 fps, 200 frames total)</a:t>
            </a:r>
          </a:p>
          <a:p>
            <a:r>
              <a:rPr lang="en-US" dirty="0" smtClean="0"/>
              <a:t>Apply algorithm for 40 frames at a </a:t>
            </a:r>
            <a:r>
              <a:rPr lang="en-US" dirty="0" smtClean="0"/>
              <a:t>time</a:t>
            </a:r>
          </a:p>
          <a:p>
            <a:r>
              <a:rPr lang="en-US" dirty="0" smtClean="0"/>
              <a:t>Tensor size: 100 x 65536 x 40 = 1 GB</a:t>
            </a:r>
          </a:p>
          <a:p>
            <a:r>
              <a:rPr lang="en-US" dirty="0" smtClean="0"/>
              <a:t>100 </a:t>
            </a:r>
            <a:r>
              <a:rPr lang="en-US" dirty="0" smtClean="0"/>
              <a:t>rows / frame</a:t>
            </a:r>
          </a:p>
          <a:p>
            <a:r>
              <a:rPr lang="en-US" dirty="0" smtClean="0"/>
              <a:t>200 columns / frame (400 in Still life</a:t>
            </a:r>
            <a:r>
              <a:rPr lang="en-US" dirty="0" smtClean="0"/>
              <a:t>)</a:t>
            </a:r>
            <a:endParaRPr lang="en-US" dirty="0" smtClean="0"/>
          </a:p>
        </p:txBody>
      </p:sp>
      <p:pic>
        <p:nvPicPr>
          <p:cNvPr id="4" name="Picture 3" descr="iris2.jpg"/>
          <p:cNvPicPr>
            <a:picLocks noChangeAspect="1"/>
          </p:cNvPicPr>
          <p:nvPr/>
        </p:nvPicPr>
        <p:blipFill>
          <a:blip r:embed="rId3" cstate="print"/>
          <a:stretch>
            <a:fillRect/>
          </a:stretch>
        </p:blipFill>
        <p:spPr>
          <a:xfrm>
            <a:off x="76200" y="2362200"/>
            <a:ext cx="1706880" cy="1280160"/>
          </a:xfrm>
          <a:prstGeom prst="rect">
            <a:avLst/>
          </a:prstGeom>
        </p:spPr>
      </p:pic>
      <p:pic>
        <p:nvPicPr>
          <p:cNvPr id="5" name="Picture 4" descr="still2.jpg"/>
          <p:cNvPicPr>
            <a:picLocks noChangeAspect="1"/>
          </p:cNvPicPr>
          <p:nvPr/>
        </p:nvPicPr>
        <p:blipFill>
          <a:blip r:embed="rId4" cstate="print"/>
          <a:stretch>
            <a:fillRect/>
          </a:stretch>
        </p:blipFill>
        <p:spPr>
          <a:xfrm>
            <a:off x="1898650" y="2362200"/>
            <a:ext cx="1706880" cy="1280160"/>
          </a:xfrm>
          <a:prstGeom prst="rect">
            <a:avLst/>
          </a:prstGeom>
        </p:spPr>
      </p:pic>
      <p:pic>
        <p:nvPicPr>
          <p:cNvPr id="6" name="Content Placeholder 3" descr="bunny1.jpg"/>
          <p:cNvPicPr>
            <a:picLocks noChangeAspect="1"/>
          </p:cNvPicPr>
          <p:nvPr/>
        </p:nvPicPr>
        <p:blipFill>
          <a:blip r:embed="rId5" cstate="print"/>
          <a:stretch>
            <a:fillRect/>
          </a:stretch>
        </p:blipFill>
        <p:spPr>
          <a:xfrm>
            <a:off x="3721100" y="2362200"/>
            <a:ext cx="1706880" cy="1280160"/>
          </a:xfrm>
          <a:prstGeom prst="rect">
            <a:avLst/>
          </a:prstGeom>
        </p:spPr>
      </p:pic>
      <p:pic>
        <p:nvPicPr>
          <p:cNvPr id="7" name="Content Placeholder 3" descr="temple1.jpg"/>
          <p:cNvPicPr>
            <a:picLocks noChangeAspect="1"/>
          </p:cNvPicPr>
          <p:nvPr/>
        </p:nvPicPr>
        <p:blipFill>
          <a:blip r:embed="rId6" cstate="print"/>
          <a:stretch>
            <a:fillRect/>
          </a:stretch>
        </p:blipFill>
        <p:spPr>
          <a:xfrm>
            <a:off x="5543550" y="2362200"/>
            <a:ext cx="1706880" cy="1280160"/>
          </a:xfrm>
          <a:prstGeom prst="rect">
            <a:avLst/>
          </a:prstGeom>
        </p:spPr>
      </p:pic>
      <p:pic>
        <p:nvPicPr>
          <p:cNvPr id="8" name="Picture 7" descr="horses3.jpg"/>
          <p:cNvPicPr>
            <a:picLocks noChangeAspect="1"/>
          </p:cNvPicPr>
          <p:nvPr/>
        </p:nvPicPr>
        <p:blipFill>
          <a:blip r:embed="rId7" cstate="print"/>
          <a:stretch>
            <a:fillRect/>
          </a:stretch>
        </p:blipFill>
        <p:spPr>
          <a:xfrm>
            <a:off x="7366000" y="2362200"/>
            <a:ext cx="1706880" cy="1280160"/>
          </a:xfrm>
          <a:prstGeom prst="rect">
            <a:avLst/>
          </a:prstGeom>
        </p:spPr>
      </p:pic>
      <p:sp>
        <p:nvSpPr>
          <p:cNvPr id="9" name="TextBox 8"/>
          <p:cNvSpPr txBox="1"/>
          <p:nvPr/>
        </p:nvSpPr>
        <p:spPr>
          <a:xfrm>
            <a:off x="152400" y="3657600"/>
            <a:ext cx="1524000" cy="461665"/>
          </a:xfrm>
          <a:prstGeom prst="rect">
            <a:avLst/>
          </a:prstGeom>
          <a:noFill/>
        </p:spPr>
        <p:txBody>
          <a:bodyPr wrap="square" rtlCol="0">
            <a:spAutoFit/>
          </a:bodyPr>
          <a:lstStyle/>
          <a:p>
            <a:pPr algn="ctr"/>
            <a:r>
              <a:rPr lang="en-US" sz="2400" dirty="0" smtClean="0"/>
              <a:t>Iris</a:t>
            </a:r>
            <a:endParaRPr lang="en-US" sz="2400" dirty="0"/>
          </a:p>
        </p:txBody>
      </p:sp>
      <p:sp>
        <p:nvSpPr>
          <p:cNvPr id="10" name="TextBox 9"/>
          <p:cNvSpPr txBox="1"/>
          <p:nvPr/>
        </p:nvSpPr>
        <p:spPr>
          <a:xfrm>
            <a:off x="1981200" y="3657600"/>
            <a:ext cx="1524000" cy="461665"/>
          </a:xfrm>
          <a:prstGeom prst="rect">
            <a:avLst/>
          </a:prstGeom>
          <a:noFill/>
        </p:spPr>
        <p:txBody>
          <a:bodyPr wrap="square" rtlCol="0">
            <a:spAutoFit/>
          </a:bodyPr>
          <a:lstStyle/>
          <a:p>
            <a:pPr algn="ctr"/>
            <a:r>
              <a:rPr lang="en-US" sz="2400" dirty="0" smtClean="0"/>
              <a:t>Still life</a:t>
            </a:r>
            <a:endParaRPr lang="en-US" sz="2400" dirty="0"/>
          </a:p>
        </p:txBody>
      </p:sp>
      <p:sp>
        <p:nvSpPr>
          <p:cNvPr id="12" name="TextBox 11"/>
          <p:cNvSpPr txBox="1"/>
          <p:nvPr/>
        </p:nvSpPr>
        <p:spPr>
          <a:xfrm>
            <a:off x="7467600" y="3657600"/>
            <a:ext cx="1524000" cy="461665"/>
          </a:xfrm>
          <a:prstGeom prst="rect">
            <a:avLst/>
          </a:prstGeom>
          <a:noFill/>
        </p:spPr>
        <p:txBody>
          <a:bodyPr wrap="square" rtlCol="0">
            <a:spAutoFit/>
          </a:bodyPr>
          <a:lstStyle/>
          <a:p>
            <a:pPr algn="ctr"/>
            <a:r>
              <a:rPr lang="en-US" sz="2400" dirty="0" smtClean="0"/>
              <a:t>Horses</a:t>
            </a:r>
            <a:endParaRPr lang="en-US" sz="2400" dirty="0"/>
          </a:p>
        </p:txBody>
      </p:sp>
      <p:sp>
        <p:nvSpPr>
          <p:cNvPr id="13" name="TextBox 12"/>
          <p:cNvSpPr txBox="1"/>
          <p:nvPr/>
        </p:nvSpPr>
        <p:spPr>
          <a:xfrm>
            <a:off x="5638800" y="3657600"/>
            <a:ext cx="1524000" cy="461665"/>
          </a:xfrm>
          <a:prstGeom prst="rect">
            <a:avLst/>
          </a:prstGeom>
          <a:noFill/>
        </p:spPr>
        <p:txBody>
          <a:bodyPr wrap="square" rtlCol="0">
            <a:spAutoFit/>
          </a:bodyPr>
          <a:lstStyle/>
          <a:p>
            <a:pPr algn="ctr"/>
            <a:r>
              <a:rPr lang="en-US" sz="2400" dirty="0" smtClean="0"/>
              <a:t>Temple</a:t>
            </a:r>
            <a:endParaRPr lang="en-US" sz="2400" dirty="0"/>
          </a:p>
        </p:txBody>
      </p:sp>
      <p:sp>
        <p:nvSpPr>
          <p:cNvPr id="14" name="TextBox 13"/>
          <p:cNvSpPr txBox="1"/>
          <p:nvPr/>
        </p:nvSpPr>
        <p:spPr>
          <a:xfrm>
            <a:off x="3810000" y="3657600"/>
            <a:ext cx="1524000" cy="461665"/>
          </a:xfrm>
          <a:prstGeom prst="rect">
            <a:avLst/>
          </a:prstGeom>
          <a:noFill/>
        </p:spPr>
        <p:txBody>
          <a:bodyPr wrap="square" rtlCol="0">
            <a:spAutoFit/>
          </a:bodyPr>
          <a:lstStyle/>
          <a:p>
            <a:pPr algn="ctr"/>
            <a:r>
              <a:rPr lang="en-US" sz="2400" dirty="0" smtClean="0"/>
              <a:t>Bunny</a:t>
            </a:r>
            <a:endParaRPr lang="en-US" sz="2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 Iris</a:t>
            </a:r>
            <a:endParaRPr lang="en-US" dirty="0"/>
          </a:p>
        </p:txBody>
      </p:sp>
      <p:sp>
        <p:nvSpPr>
          <p:cNvPr id="7" name="Content Placeholder 2"/>
          <p:cNvSpPr>
            <a:spLocks noGrp="1"/>
          </p:cNvSpPr>
          <p:nvPr>
            <p:ph idx="1"/>
          </p:nvPr>
        </p:nvSpPr>
        <p:spPr>
          <a:xfrm>
            <a:off x="457200" y="1546591"/>
            <a:ext cx="8229600" cy="4625609"/>
          </a:xfrm>
        </p:spPr>
        <p:txBody>
          <a:bodyPr/>
          <a:lstStyle/>
          <a:p>
            <a:r>
              <a:rPr lang="en-US" dirty="0" smtClean="0"/>
              <a:t>51k triangles, 65,536 lights</a:t>
            </a:r>
          </a:p>
          <a:p>
            <a:r>
              <a:rPr lang="en-US" dirty="0" smtClean="0"/>
              <a:t>Deforming objects, high-frequency shadows</a:t>
            </a:r>
          </a:p>
          <a:p>
            <a:r>
              <a:rPr lang="en-US" dirty="0" smtClean="0">
                <a:solidFill>
                  <a:schemeClr val="accent4"/>
                </a:solidFill>
              </a:rPr>
              <a:t>6.9 sec / frame </a:t>
            </a:r>
            <a:r>
              <a:rPr lang="en-US" sz="2400" dirty="0" smtClean="0"/>
              <a:t>(brute-force: </a:t>
            </a:r>
            <a:r>
              <a:rPr lang="en-US" sz="2400" dirty="0" smtClean="0">
                <a:solidFill>
                  <a:schemeClr val="accent6"/>
                </a:solidFill>
              </a:rPr>
              <a:t>2 min / frame</a:t>
            </a:r>
            <a:r>
              <a:rPr lang="en-US" sz="2400" dirty="0" smtClean="0"/>
              <a:t>)</a:t>
            </a:r>
            <a:endParaRPr lang="en-US" sz="2400" dirty="0"/>
          </a:p>
        </p:txBody>
      </p:sp>
      <p:pic>
        <p:nvPicPr>
          <p:cNvPr id="10" name="iris.mpg">
            <a:hlinkClick r:id="" action="ppaction://media"/>
          </p:cNvPr>
          <p:cNvPicPr>
            <a:picLocks noRot="1" noChangeAspect="1"/>
          </p:cNvPicPr>
          <p:nvPr>
            <a:videoFile r:link="rId1"/>
          </p:nvPr>
        </p:nvPicPr>
        <p:blipFill>
          <a:blip r:embed="rId4"/>
          <a:stretch>
            <a:fillRect/>
          </a:stretch>
        </p:blipFill>
        <p:spPr>
          <a:xfrm>
            <a:off x="0" y="3429000"/>
            <a:ext cx="91440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10"/>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 Still</a:t>
            </a:r>
            <a:endParaRPr lang="en-US" dirty="0"/>
          </a:p>
        </p:txBody>
      </p:sp>
      <p:sp>
        <p:nvSpPr>
          <p:cNvPr id="6" name="Content Placeholder 2"/>
          <p:cNvSpPr txBox="1">
            <a:spLocks/>
          </p:cNvSpPr>
          <p:nvPr/>
        </p:nvSpPr>
        <p:spPr>
          <a:xfrm>
            <a:off x="457200" y="1371600"/>
            <a:ext cx="8229600" cy="4625609"/>
          </a:xfrm>
          <a:prstGeom prst="rect">
            <a:avLst/>
          </a:prstGeom>
        </p:spPr>
        <p:txBody>
          <a:bodyPr vert="horz" lIns="54864" tIns="91440" rtlCol="0">
            <a:normAutofit/>
          </a:bodyPr>
          <a:lstStyle/>
          <a:p>
            <a:pPr marL="438912" lvl="0" indent="-320040">
              <a:buClr>
                <a:schemeClr val="accent1"/>
              </a:buClr>
              <a:buSzPct val="80000"/>
              <a:buFont typeface="Wingdings 2"/>
              <a:buChar char=""/>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107k triangles,</a:t>
            </a:r>
            <a:r>
              <a:rPr kumimoji="0" lang="en-US" sz="3200" b="0" i="0" u="none" strike="noStrike" kern="1200" cap="none" spc="0" normalizeH="0" noProof="0" dirty="0" smtClean="0">
                <a:ln>
                  <a:noFill/>
                </a:ln>
                <a:solidFill>
                  <a:schemeClr val="tx1"/>
                </a:solidFill>
                <a:effectLst/>
                <a:uLnTx/>
                <a:uFillTx/>
                <a:latin typeface="+mn-lt"/>
                <a:ea typeface="+mn-ea"/>
                <a:cs typeface="+mn-cs"/>
              </a:rPr>
              <a:t> </a:t>
            </a:r>
            <a:r>
              <a:rPr lang="en-US" sz="3200" dirty="0" smtClean="0"/>
              <a:t>65,536 lights</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Wingdings 2"/>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Moving objects</a:t>
            </a:r>
            <a:r>
              <a:rPr kumimoji="0" lang="en-US" sz="3200" b="0" i="0" u="none" strike="noStrike" kern="1200" cap="none" spc="0" normalizeH="0" noProof="0" dirty="0" smtClean="0">
                <a:ln>
                  <a:noFill/>
                </a:ln>
                <a:solidFill>
                  <a:schemeClr val="tx1"/>
                </a:solidFill>
                <a:effectLst/>
                <a:uLnTx/>
                <a:uFillTx/>
                <a:latin typeface="+mn-lt"/>
                <a:ea typeface="+mn-ea"/>
                <a:cs typeface="+mn-cs"/>
              </a:rPr>
              <a:t> and </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camera, glossy surface</a:t>
            </a: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Wingdings 2"/>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Multiple bounce</a:t>
            </a:r>
            <a:r>
              <a:rPr kumimoji="0" lang="en-US" sz="3200" b="0" i="0" u="none" strike="noStrike" kern="1200" cap="none" spc="0" normalizeH="0" noProof="0" dirty="0" smtClean="0">
                <a:ln>
                  <a:noFill/>
                </a:ln>
                <a:solidFill>
                  <a:schemeClr val="tx1"/>
                </a:solidFill>
                <a:effectLst/>
                <a:uLnTx/>
                <a:uFillTx/>
                <a:latin typeface="+mn-lt"/>
                <a:ea typeface="+mn-ea"/>
                <a:cs typeface="+mn-cs"/>
              </a:rPr>
              <a:t> indirect illumination</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438912" lvl="0" indent="-320040">
              <a:buClr>
                <a:schemeClr val="accent1"/>
              </a:buClr>
              <a:buSzPct val="80000"/>
              <a:buFont typeface="Wingdings 2"/>
              <a:buChar char=""/>
              <a:defRPr/>
            </a:pPr>
            <a:r>
              <a:rPr kumimoji="0" lang="en-US" sz="3200" b="0" i="0" u="none" strike="noStrike" kern="1200" cap="none" spc="0" normalizeH="0" baseline="0" noProof="0" dirty="0" smtClean="0">
                <a:ln>
                  <a:noFill/>
                </a:ln>
                <a:solidFill>
                  <a:schemeClr val="accent4"/>
                </a:solidFill>
                <a:effectLst/>
                <a:uLnTx/>
                <a:uFillTx/>
                <a:latin typeface="+mn-lt"/>
                <a:ea typeface="+mn-ea"/>
                <a:cs typeface="+mn-cs"/>
              </a:rPr>
              <a:t>17 sec / frame </a:t>
            </a:r>
            <a:r>
              <a:rPr lang="en-US" sz="2400" dirty="0" smtClean="0"/>
              <a:t>(brute-force: </a:t>
            </a:r>
            <a:r>
              <a:rPr lang="en-US" sz="2400" dirty="0" smtClean="0">
                <a:solidFill>
                  <a:schemeClr val="accent6"/>
                </a:solidFill>
              </a:rPr>
              <a:t>5 min / frame</a:t>
            </a:r>
            <a:r>
              <a:rPr lang="en-US" sz="2400" dirty="0" smtClean="0"/>
              <a:t>)</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9" name="still.mpg">
            <a:hlinkClick r:id="" action="ppaction://media"/>
          </p:cNvPr>
          <p:cNvPicPr>
            <a:picLocks noGrp="1" noRot="1" noChangeAspect="1"/>
          </p:cNvPicPr>
          <p:nvPr>
            <p:ph idx="1"/>
            <a:videoFile r:link="rId1"/>
          </p:nvPr>
        </p:nvPicPr>
        <p:blipFill>
          <a:blip r:embed="rId4"/>
          <a:stretch>
            <a:fillRect/>
          </a:stretch>
        </p:blipFill>
        <p:spPr>
          <a:xfrm>
            <a:off x="0" y="3429000"/>
            <a:ext cx="91440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9"/>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 Bunny</a:t>
            </a:r>
            <a:endParaRPr lang="en-US" dirty="0"/>
          </a:p>
        </p:txBody>
      </p:sp>
      <p:sp>
        <p:nvSpPr>
          <p:cNvPr id="6" name="Content Placeholder 2"/>
          <p:cNvSpPr txBox="1">
            <a:spLocks/>
          </p:cNvSpPr>
          <p:nvPr/>
        </p:nvSpPr>
        <p:spPr>
          <a:xfrm>
            <a:off x="457200" y="1447800"/>
            <a:ext cx="8229600" cy="4625609"/>
          </a:xfrm>
          <a:prstGeom prst="rect">
            <a:avLst/>
          </a:prstGeom>
        </p:spPr>
        <p:txBody>
          <a:bodyPr vert="horz" lIns="54864" tIns="91440" rtlCol="0">
            <a:normAutofit/>
          </a:bodyPr>
          <a:lstStyle/>
          <a:p>
            <a:pPr marL="438912" lvl="0" indent="-320040">
              <a:buClr>
                <a:schemeClr val="accent1"/>
              </a:buClr>
              <a:buSzPct val="80000"/>
              <a:buFont typeface="Wingdings 2"/>
              <a:buChar char=""/>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869k triangles,</a:t>
            </a:r>
            <a:r>
              <a:rPr kumimoji="0" lang="en-US" sz="3200" b="0" i="0" u="none" strike="noStrike" kern="1200" cap="none" spc="0" normalizeH="0" noProof="0" dirty="0" smtClean="0">
                <a:ln>
                  <a:noFill/>
                </a:ln>
                <a:solidFill>
                  <a:schemeClr val="tx1"/>
                </a:solidFill>
                <a:effectLst/>
                <a:uLnTx/>
                <a:uFillTx/>
                <a:latin typeface="+mn-lt"/>
                <a:ea typeface="+mn-ea"/>
                <a:cs typeface="+mn-cs"/>
              </a:rPr>
              <a:t> </a:t>
            </a:r>
            <a:r>
              <a:rPr lang="en-US" sz="3200" dirty="0" smtClean="0"/>
              <a:t>65,536 lights</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Wingdings 2"/>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Complex geometry,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Kajiya</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-Kay hair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shader</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438912" lvl="0" indent="-320040">
              <a:buClr>
                <a:schemeClr val="accent1"/>
              </a:buClr>
              <a:buSzPct val="80000"/>
              <a:buFont typeface="Wingdings 2"/>
              <a:buChar char=""/>
              <a:defRPr/>
            </a:pPr>
            <a:r>
              <a:rPr kumimoji="0" lang="en-US" sz="3200" b="0" i="0" u="none" strike="noStrike" kern="1200" cap="none" spc="0" normalizeH="0" baseline="0" noProof="0" dirty="0" smtClean="0">
                <a:ln>
                  <a:noFill/>
                </a:ln>
                <a:solidFill>
                  <a:schemeClr val="accent4"/>
                </a:solidFill>
                <a:effectLst/>
                <a:uLnTx/>
                <a:uFillTx/>
                <a:latin typeface="+mn-lt"/>
                <a:ea typeface="+mn-ea"/>
                <a:cs typeface="+mn-cs"/>
              </a:rPr>
              <a:t>6 sec / frame </a:t>
            </a:r>
            <a:r>
              <a:rPr lang="en-US" sz="2400" dirty="0" smtClean="0"/>
              <a:t>(brute-force: </a:t>
            </a:r>
            <a:r>
              <a:rPr lang="en-US" sz="2400" dirty="0" smtClean="0">
                <a:solidFill>
                  <a:schemeClr val="accent6"/>
                </a:solidFill>
              </a:rPr>
              <a:t>6.5 min / frame</a:t>
            </a:r>
            <a:r>
              <a:rPr lang="en-US" sz="2400" dirty="0" smtClean="0"/>
              <a:t>)</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9" name="hair.mpg">
            <a:hlinkClick r:id="" action="ppaction://media"/>
          </p:cNvPr>
          <p:cNvPicPr>
            <a:picLocks noGrp="1" noRot="1" noChangeAspect="1"/>
          </p:cNvPicPr>
          <p:nvPr>
            <p:ph idx="1"/>
            <a:videoFile r:link="rId1"/>
          </p:nvPr>
        </p:nvPicPr>
        <p:blipFill>
          <a:blip r:embed="rId4"/>
          <a:stretch>
            <a:fillRect/>
          </a:stretch>
        </p:blipFill>
        <p:spPr>
          <a:xfrm>
            <a:off x="0" y="3429000"/>
            <a:ext cx="91440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9"/>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 Temple</a:t>
            </a:r>
            <a:endParaRPr lang="en-US" dirty="0"/>
          </a:p>
        </p:txBody>
      </p:sp>
      <p:sp>
        <p:nvSpPr>
          <p:cNvPr id="5" name="Content Placeholder 2"/>
          <p:cNvSpPr txBox="1">
            <a:spLocks/>
          </p:cNvSpPr>
          <p:nvPr/>
        </p:nvSpPr>
        <p:spPr>
          <a:xfrm>
            <a:off x="457200" y="1371600"/>
            <a:ext cx="8229600" cy="4625609"/>
          </a:xfrm>
          <a:prstGeom prst="rect">
            <a:avLst/>
          </a:prstGeom>
        </p:spPr>
        <p:txBody>
          <a:bodyPr vert="horz" lIns="54864" tIns="91440" rtlCol="0">
            <a:normAutofit/>
          </a:bodyPr>
          <a:lstStyle/>
          <a:p>
            <a:pPr marL="438912" lvl="0" indent="-320040">
              <a:buClr>
                <a:schemeClr val="accent1"/>
              </a:buClr>
              <a:buSzPct val="80000"/>
              <a:buFont typeface="Wingdings 2"/>
              <a:buChar char=""/>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2.1m triangles,</a:t>
            </a:r>
            <a:r>
              <a:rPr kumimoji="0" lang="en-US" sz="3200" b="0" i="0" u="none" strike="noStrike" kern="1200" cap="none" spc="0" normalizeH="0" noProof="0" dirty="0" smtClean="0">
                <a:ln>
                  <a:noFill/>
                </a:ln>
                <a:solidFill>
                  <a:schemeClr val="tx1"/>
                </a:solidFill>
                <a:effectLst/>
                <a:uLnTx/>
                <a:uFillTx/>
                <a:latin typeface="+mn-lt"/>
                <a:ea typeface="+mn-ea"/>
                <a:cs typeface="+mn-cs"/>
              </a:rPr>
              <a:t> </a:t>
            </a:r>
            <a:r>
              <a:rPr lang="en-US" sz="3200" dirty="0" smtClean="0"/>
              <a:t>65,536 lights</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Wingdings 2"/>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Sun</a:t>
            </a:r>
            <a:r>
              <a:rPr kumimoji="0" lang="en-US" sz="3200" b="0" i="0" u="none" strike="noStrike" kern="1200" cap="none" spc="0" normalizeH="0" noProof="0" dirty="0" smtClean="0">
                <a:ln>
                  <a:noFill/>
                </a:ln>
                <a:solidFill>
                  <a:schemeClr val="tx1"/>
                </a:solidFill>
                <a:effectLst/>
                <a:uLnTx/>
                <a:uFillTx/>
                <a:latin typeface="+mn-lt"/>
                <a:ea typeface="+mn-ea"/>
                <a:cs typeface="+mn-cs"/>
              </a:rPr>
              <a:t> &amp; sky lighting, moving sun</a:t>
            </a: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Wingdings 2"/>
              <a:buChar char=""/>
              <a:tabLst/>
              <a:defRPr/>
            </a:pPr>
            <a:r>
              <a:rPr kumimoji="0" lang="en-US" sz="3200" b="0" i="0" u="none" strike="noStrike" kern="1200" cap="none" spc="0" normalizeH="0" noProof="0" dirty="0" smtClean="0">
                <a:ln>
                  <a:noFill/>
                </a:ln>
                <a:solidFill>
                  <a:schemeClr val="tx1"/>
                </a:solidFill>
                <a:effectLst/>
                <a:uLnTx/>
                <a:uFillTx/>
                <a:latin typeface="+mn-lt"/>
                <a:ea typeface="+mn-ea"/>
                <a:cs typeface="+mn-cs"/>
              </a:rPr>
              <a:t>Multiple indirect light bounces</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438912" lvl="0" indent="-320040">
              <a:buClr>
                <a:schemeClr val="accent1"/>
              </a:buClr>
              <a:buSzPct val="80000"/>
              <a:buFont typeface="Wingdings 2"/>
              <a:buChar char=""/>
              <a:defRPr/>
            </a:pPr>
            <a:r>
              <a:rPr kumimoji="0" lang="en-US" sz="3200" b="0" i="0" u="none" strike="noStrike" kern="1200" cap="none" spc="0" normalizeH="0" baseline="0" noProof="0" dirty="0" smtClean="0">
                <a:ln>
                  <a:noFill/>
                </a:ln>
                <a:solidFill>
                  <a:schemeClr val="accent4"/>
                </a:solidFill>
                <a:effectLst/>
                <a:uLnTx/>
                <a:uFillTx/>
                <a:latin typeface="+mn-lt"/>
                <a:ea typeface="+mn-ea"/>
                <a:cs typeface="+mn-cs"/>
              </a:rPr>
              <a:t>26 sec / frame </a:t>
            </a:r>
            <a:r>
              <a:rPr lang="en-US" sz="2400" dirty="0" smtClean="0"/>
              <a:t>(brute-force: </a:t>
            </a:r>
            <a:r>
              <a:rPr lang="en-US" sz="2400" dirty="0" smtClean="0">
                <a:solidFill>
                  <a:schemeClr val="accent6"/>
                </a:solidFill>
              </a:rPr>
              <a:t>33.5 min / frame</a:t>
            </a:r>
            <a:r>
              <a:rPr lang="en-US" sz="2400" dirty="0" smtClean="0"/>
              <a:t>)</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8" name="temple.mpg">
            <a:hlinkClick r:id="" action="ppaction://media"/>
          </p:cNvPr>
          <p:cNvPicPr>
            <a:picLocks noGrp="1" noRot="1" noChangeAspect="1"/>
          </p:cNvPicPr>
          <p:nvPr>
            <p:ph idx="1"/>
            <a:videoFile r:link="rId1"/>
          </p:nvPr>
        </p:nvPicPr>
        <p:blipFill>
          <a:blip r:embed="rId3"/>
          <a:stretch>
            <a:fillRect/>
          </a:stretch>
        </p:blipFill>
        <p:spPr>
          <a:xfrm>
            <a:off x="2286000" y="3429000"/>
            <a:ext cx="45720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8"/>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 Horses</a:t>
            </a:r>
            <a:endParaRPr lang="en-US" dirty="0"/>
          </a:p>
        </p:txBody>
      </p:sp>
      <p:sp>
        <p:nvSpPr>
          <p:cNvPr id="5" name="Content Placeholder 2"/>
          <p:cNvSpPr txBox="1">
            <a:spLocks/>
          </p:cNvSpPr>
          <p:nvPr/>
        </p:nvSpPr>
        <p:spPr>
          <a:xfrm>
            <a:off x="457200" y="1447800"/>
            <a:ext cx="8229600" cy="4625609"/>
          </a:xfrm>
          <a:prstGeom prst="rect">
            <a:avLst/>
          </a:prstGeom>
        </p:spPr>
        <p:txBody>
          <a:bodyPr vert="horz" lIns="54864" tIns="91440" rtlCol="0">
            <a:normAutofit/>
          </a:bodyPr>
          <a:lstStyle/>
          <a:p>
            <a:pPr marL="438912" lvl="0" indent="-320040">
              <a:buClr>
                <a:schemeClr val="accent1"/>
              </a:buClr>
              <a:buSzPct val="80000"/>
              <a:buFont typeface="Wingdings 2"/>
              <a:buChar char=""/>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8.2m triangles,</a:t>
            </a:r>
            <a:r>
              <a:rPr kumimoji="0" lang="en-US" sz="3200" b="0" i="0" u="none" strike="noStrike" kern="1200" cap="none" spc="0" normalizeH="0" noProof="0" dirty="0" smtClean="0">
                <a:ln>
                  <a:noFill/>
                </a:ln>
                <a:solidFill>
                  <a:schemeClr val="tx1"/>
                </a:solidFill>
                <a:effectLst/>
                <a:uLnTx/>
                <a:uFillTx/>
                <a:latin typeface="+mn-lt"/>
                <a:ea typeface="+mn-ea"/>
                <a:cs typeface="+mn-cs"/>
              </a:rPr>
              <a:t> </a:t>
            </a:r>
            <a:r>
              <a:rPr lang="en-US" sz="3200" dirty="0" smtClean="0"/>
              <a:t>65,536 lights</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438912" marR="0" lvl="0" indent="-320040" algn="l" defTabSz="914400" rtl="0" eaLnBrk="1" fontAlgn="auto" latinLnBrk="0" hangingPunct="1">
              <a:lnSpc>
                <a:spcPct val="100000"/>
              </a:lnSpc>
              <a:spcBef>
                <a:spcPts val="0"/>
              </a:spcBef>
              <a:spcAft>
                <a:spcPts val="0"/>
              </a:spcAft>
              <a:buClr>
                <a:schemeClr val="accent1"/>
              </a:buClr>
              <a:buSzPct val="80000"/>
              <a:buFont typeface="Wingdings 2"/>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500 deformable</a:t>
            </a:r>
            <a:r>
              <a:rPr kumimoji="0" lang="en-US" sz="3200" b="0" i="0" u="none" strike="noStrike" kern="1200" cap="none" spc="0" normalizeH="0" noProof="0" dirty="0" smtClean="0">
                <a:ln>
                  <a:noFill/>
                </a:ln>
                <a:solidFill>
                  <a:schemeClr val="tx1"/>
                </a:solidFill>
                <a:effectLst/>
                <a:uLnTx/>
                <a:uFillTx/>
                <a:latin typeface="+mn-lt"/>
                <a:ea typeface="+mn-ea"/>
                <a:cs typeface="+mn-cs"/>
              </a:rPr>
              <a:t> objects</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438912" lvl="0" indent="-320040">
              <a:buClr>
                <a:schemeClr val="accent1"/>
              </a:buClr>
              <a:buSzPct val="80000"/>
              <a:buFont typeface="Wingdings 2"/>
              <a:buChar char=""/>
              <a:defRPr/>
            </a:pPr>
            <a:r>
              <a:rPr kumimoji="0" lang="en-US" sz="3200" b="0" i="0" u="none" strike="noStrike" kern="1200" cap="none" spc="0" normalizeH="0" baseline="0" noProof="0" dirty="0" smtClean="0">
                <a:ln>
                  <a:noFill/>
                </a:ln>
                <a:solidFill>
                  <a:schemeClr val="accent4"/>
                </a:solidFill>
                <a:effectLst/>
                <a:uLnTx/>
                <a:uFillTx/>
                <a:latin typeface="+mn-lt"/>
                <a:ea typeface="+mn-ea"/>
                <a:cs typeface="+mn-cs"/>
              </a:rPr>
              <a:t>49 sec / frame </a:t>
            </a:r>
            <a:r>
              <a:rPr lang="en-US" sz="2400" dirty="0" smtClean="0"/>
              <a:t>(brute-force: </a:t>
            </a:r>
            <a:r>
              <a:rPr lang="en-US" sz="2400" dirty="0" smtClean="0">
                <a:solidFill>
                  <a:schemeClr val="accent6"/>
                </a:solidFill>
              </a:rPr>
              <a:t>3.5 hours / frame</a:t>
            </a:r>
            <a:r>
              <a:rPr lang="en-US" sz="2400" dirty="0" smtClean="0"/>
              <a:t>)</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8" name="horses.mpg">
            <a:hlinkClick r:id="" action="ppaction://media"/>
          </p:cNvPr>
          <p:cNvPicPr>
            <a:picLocks noGrp="1" noRot="1" noChangeAspect="1"/>
          </p:cNvPicPr>
          <p:nvPr>
            <p:ph idx="1"/>
            <a:videoFile r:link="rId1"/>
          </p:nvPr>
        </p:nvPicPr>
        <p:blipFill>
          <a:blip r:embed="rId3"/>
          <a:stretch>
            <a:fillRect/>
          </a:stretch>
        </p:blipFill>
        <p:spPr>
          <a:xfrm>
            <a:off x="2057400" y="3028950"/>
            <a:ext cx="5105400" cy="3829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8"/>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normAutofit/>
          </a:bodyPr>
          <a:lstStyle/>
          <a:p>
            <a:r>
              <a:rPr lang="en-US" dirty="0" smtClean="0"/>
              <a:t>Render many-light animations on the GPU</a:t>
            </a:r>
            <a:endParaRPr lang="en-US" dirty="0" smtClean="0"/>
          </a:p>
          <a:p>
            <a:pPr lvl="1"/>
            <a:r>
              <a:rPr lang="en-US" dirty="0" smtClean="0"/>
              <a:t>Moving camera, moving and deforming objects</a:t>
            </a:r>
          </a:p>
          <a:p>
            <a:pPr lvl="1"/>
            <a:r>
              <a:rPr lang="en-US" dirty="0" smtClean="0"/>
              <a:t>Arbitrary light sources and materials</a:t>
            </a:r>
          </a:p>
          <a:p>
            <a:pPr lvl="1"/>
            <a:r>
              <a:rPr lang="en-US" dirty="0" smtClean="0"/>
              <a:t>High frequency shadow, multiple indirect bounces</a:t>
            </a:r>
          </a:p>
          <a:p>
            <a:r>
              <a:rPr lang="en-US" dirty="0" smtClean="0"/>
              <a:t>Contributions:</a:t>
            </a:r>
          </a:p>
          <a:p>
            <a:pPr lvl="1"/>
            <a:r>
              <a:rPr lang="en-US" dirty="0" smtClean="0"/>
              <a:t>A tensor formulation for rendering animations with many lights</a:t>
            </a:r>
          </a:p>
          <a:p>
            <a:pPr lvl="1"/>
            <a:r>
              <a:rPr lang="en-US" dirty="0" smtClean="0"/>
              <a:t>A “rectangular” clustering algorithm</a:t>
            </a:r>
          </a:p>
          <a:p>
            <a:pPr lvl="1"/>
            <a:r>
              <a:rPr lang="en-US" dirty="0" smtClean="0"/>
              <a:t>Pixel mappings to allow for shading reuse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Work 1</a:t>
            </a:r>
            <a:endParaRPr lang="en-US" dirty="0"/>
          </a:p>
        </p:txBody>
      </p:sp>
      <p:sp>
        <p:nvSpPr>
          <p:cNvPr id="3" name="Content Placeholder 2"/>
          <p:cNvSpPr>
            <a:spLocks noGrp="1"/>
          </p:cNvSpPr>
          <p:nvPr>
            <p:ph idx="1"/>
          </p:nvPr>
        </p:nvSpPr>
        <p:spPr>
          <a:xfrm>
            <a:off x="457200" y="1600200"/>
            <a:ext cx="8229600" cy="4625609"/>
          </a:xfrm>
        </p:spPr>
        <p:txBody>
          <a:bodyPr>
            <a:normAutofit/>
          </a:bodyPr>
          <a:lstStyle/>
          <a:p>
            <a:r>
              <a:rPr lang="en-US" dirty="0" smtClean="0"/>
              <a:t>Temporal photon mapping</a:t>
            </a:r>
          </a:p>
          <a:p>
            <a:pPr lvl="1"/>
            <a:r>
              <a:rPr lang="en-US" dirty="0" err="1" smtClean="0"/>
              <a:t>Myszkowski</a:t>
            </a:r>
            <a:r>
              <a:rPr lang="en-US" dirty="0" smtClean="0"/>
              <a:t> 01, </a:t>
            </a:r>
            <a:r>
              <a:rPr lang="en-US" dirty="0" err="1" smtClean="0"/>
              <a:t>Dmitriev</a:t>
            </a:r>
            <a:r>
              <a:rPr lang="en-US" dirty="0" smtClean="0"/>
              <a:t> 02, </a:t>
            </a:r>
            <a:r>
              <a:rPr lang="en-US" dirty="0" err="1" smtClean="0"/>
              <a:t>Havran</a:t>
            </a:r>
            <a:r>
              <a:rPr lang="en-US" dirty="0" smtClean="0"/>
              <a:t> 03</a:t>
            </a:r>
          </a:p>
          <a:p>
            <a:pPr lvl="1"/>
            <a:r>
              <a:rPr lang="en-US" dirty="0" smtClean="0"/>
              <a:t>Usually no final gather</a:t>
            </a:r>
          </a:p>
          <a:p>
            <a:r>
              <a:rPr lang="en-US" dirty="0" smtClean="0"/>
              <a:t>Temporal irradiance caching</a:t>
            </a:r>
          </a:p>
          <a:p>
            <a:pPr lvl="1"/>
            <a:r>
              <a:rPr lang="en-US" dirty="0" err="1" smtClean="0"/>
              <a:t>Smyk</a:t>
            </a:r>
            <a:r>
              <a:rPr lang="en-US" dirty="0" smtClean="0"/>
              <a:t> 05, </a:t>
            </a:r>
            <a:r>
              <a:rPr lang="en-US" dirty="0" err="1" smtClean="0"/>
              <a:t>Gautron</a:t>
            </a:r>
            <a:r>
              <a:rPr lang="en-US" dirty="0" smtClean="0"/>
              <a:t> 07</a:t>
            </a:r>
          </a:p>
          <a:p>
            <a:pPr lvl="1"/>
            <a:r>
              <a:rPr lang="en-US" dirty="0" smtClean="0"/>
              <a:t>Usually minutes per frame, ray-tracing</a:t>
            </a:r>
          </a:p>
          <a:p>
            <a:endParaRPr 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 and Future Work</a:t>
            </a:r>
            <a:endParaRPr lang="en-US" dirty="0"/>
          </a:p>
        </p:txBody>
      </p:sp>
      <p:sp>
        <p:nvSpPr>
          <p:cNvPr id="3" name="Content Placeholder 2"/>
          <p:cNvSpPr>
            <a:spLocks noGrp="1"/>
          </p:cNvSpPr>
          <p:nvPr>
            <p:ph idx="1"/>
          </p:nvPr>
        </p:nvSpPr>
        <p:spPr/>
        <p:txBody>
          <a:bodyPr/>
          <a:lstStyle/>
          <a:p>
            <a:r>
              <a:rPr lang="en-US" dirty="0" smtClean="0"/>
              <a:t>Limitations:</a:t>
            </a:r>
          </a:p>
          <a:p>
            <a:pPr lvl="1"/>
            <a:r>
              <a:rPr lang="en-US" dirty="0" smtClean="0"/>
              <a:t>Still some flicker, especially very glossy objects</a:t>
            </a:r>
          </a:p>
          <a:p>
            <a:pPr lvl="1"/>
            <a:r>
              <a:rPr lang="en-US" dirty="0" smtClean="0"/>
              <a:t>Shadow mapping is imperfect – bias, aliasing</a:t>
            </a:r>
          </a:p>
          <a:p>
            <a:pPr lvl="1"/>
            <a:r>
              <a:rPr lang="en-US" dirty="0" smtClean="0"/>
              <a:t>Indirect lights – need clamping, not full GI</a:t>
            </a:r>
          </a:p>
          <a:p>
            <a:r>
              <a:rPr lang="en-US" dirty="0" smtClean="0"/>
              <a:t>Future work:</a:t>
            </a:r>
          </a:p>
          <a:p>
            <a:pPr lvl="1"/>
            <a:r>
              <a:rPr lang="en-US" dirty="0" smtClean="0"/>
              <a:t>Error bounding – conflicts with tensor generality</a:t>
            </a:r>
          </a:p>
          <a:p>
            <a:pPr lvl="1"/>
            <a:r>
              <a:rPr lang="en-US" dirty="0" smtClean="0"/>
              <a:t>Fuzzy clustering</a:t>
            </a:r>
          </a:p>
          <a:p>
            <a:pPr lvl="1"/>
            <a:r>
              <a:rPr lang="en-US" dirty="0" smtClean="0"/>
              <a:t>Motion blur, volume rendering</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Acknowledgments</a:t>
            </a:r>
            <a:endParaRPr lang="en-US" dirty="0"/>
          </a:p>
        </p:txBody>
      </p:sp>
      <p:sp>
        <p:nvSpPr>
          <p:cNvPr id="3" name="Content Placeholder 2"/>
          <p:cNvSpPr>
            <a:spLocks noGrp="1"/>
          </p:cNvSpPr>
          <p:nvPr>
            <p:ph idx="1"/>
          </p:nvPr>
        </p:nvSpPr>
        <p:spPr>
          <a:xfrm>
            <a:off x="457200" y="1775191"/>
            <a:ext cx="8229600" cy="5082809"/>
          </a:xfrm>
        </p:spPr>
        <p:txBody>
          <a:bodyPr>
            <a:normAutofit lnSpcReduction="10000"/>
          </a:bodyPr>
          <a:lstStyle/>
          <a:p>
            <a:r>
              <a:rPr lang="en-US" dirty="0" smtClean="0"/>
              <a:t>Grants:</a:t>
            </a:r>
          </a:p>
          <a:p>
            <a:pPr lvl="1"/>
            <a:r>
              <a:rPr lang="en-US" dirty="0" smtClean="0"/>
              <a:t>NSF CAREER 0644175 and 0403340</a:t>
            </a:r>
          </a:p>
          <a:p>
            <a:pPr lvl="1"/>
            <a:r>
              <a:rPr lang="en-US" dirty="0" smtClean="0"/>
              <a:t>Intel , </a:t>
            </a:r>
            <a:r>
              <a:rPr lang="en-US" dirty="0" err="1" smtClean="0"/>
              <a:t>NVidia</a:t>
            </a:r>
            <a:r>
              <a:rPr lang="en-US" dirty="0" smtClean="0"/>
              <a:t>, Microsoft.</a:t>
            </a:r>
          </a:p>
          <a:p>
            <a:pPr lvl="1"/>
            <a:r>
              <a:rPr lang="en-US" dirty="0" smtClean="0"/>
              <a:t>CONACYT Mexico 228785</a:t>
            </a:r>
          </a:p>
          <a:p>
            <a:pPr lvl="1"/>
            <a:r>
              <a:rPr lang="en-US" dirty="0" smtClean="0"/>
              <a:t>NSF CNS-070820 and CCF-0746117</a:t>
            </a:r>
          </a:p>
          <a:p>
            <a:r>
              <a:rPr lang="en-US" dirty="0" smtClean="0"/>
              <a:t>Thanks to:</a:t>
            </a:r>
          </a:p>
          <a:p>
            <a:pPr lvl="1"/>
            <a:r>
              <a:rPr lang="en-US" dirty="0" smtClean="0"/>
              <a:t>Chris </a:t>
            </a:r>
            <a:r>
              <a:rPr lang="en-US" dirty="0" err="1" smtClean="0"/>
              <a:t>Twigg</a:t>
            </a:r>
            <a:r>
              <a:rPr lang="en-US" dirty="0" smtClean="0"/>
              <a:t> and Doug James (iris dataset)</a:t>
            </a:r>
          </a:p>
          <a:p>
            <a:pPr lvl="1"/>
            <a:r>
              <a:rPr lang="en-US" dirty="0" smtClean="0"/>
              <a:t>V. </a:t>
            </a:r>
            <a:r>
              <a:rPr lang="en-US" dirty="0" err="1" smtClean="0"/>
              <a:t>Sundstedt</a:t>
            </a:r>
            <a:r>
              <a:rPr lang="en-US" dirty="0" smtClean="0"/>
              <a:t> and P. </a:t>
            </a:r>
            <a:r>
              <a:rPr lang="en-US" dirty="0" err="1" smtClean="0"/>
              <a:t>Ledda</a:t>
            </a:r>
            <a:r>
              <a:rPr lang="en-US" dirty="0" smtClean="0"/>
              <a:t> (temple model</a:t>
            </a:r>
            <a:r>
              <a:rPr lang="en-US" dirty="0" smtClean="0"/>
              <a:t>)</a:t>
            </a:r>
          </a:p>
          <a:p>
            <a:pPr lvl="1"/>
            <a:r>
              <a:rPr lang="en-US" dirty="0" smtClean="0"/>
              <a:t>Sumner &amp; </a:t>
            </a:r>
            <a:r>
              <a:rPr lang="en-US" dirty="0" err="1" smtClean="0"/>
              <a:t>Popovic</a:t>
            </a:r>
            <a:r>
              <a:rPr lang="en-US" dirty="0" smtClean="0"/>
              <a:t> (horse mesh)</a:t>
            </a:r>
            <a:endParaRPr lang="en-US" dirty="0" smtClean="0"/>
          </a:p>
          <a:p>
            <a:pPr lvl="1"/>
            <a:r>
              <a:rPr lang="en-US" dirty="0" smtClean="0"/>
              <a:t>Bruce Walter (code and support)</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3124200"/>
            <a:ext cx="8229600" cy="1975104"/>
          </a:xfrm>
        </p:spPr>
        <p:txBody>
          <a:bodyPr>
            <a:normAutofit/>
          </a:bodyPr>
          <a:lstStyle/>
          <a:p>
            <a:pPr algn="ctr"/>
            <a:r>
              <a:rPr lang="en-US" sz="4000" dirty="0" smtClean="0"/>
              <a:t>Tensor Clustering for Rendering Many-Light Animations</a:t>
            </a:r>
            <a:endParaRPr lang="en-US" sz="4000" dirty="0"/>
          </a:p>
        </p:txBody>
      </p:sp>
      <p:sp>
        <p:nvSpPr>
          <p:cNvPr id="3" name="Subtitle 2"/>
          <p:cNvSpPr>
            <a:spLocks noGrp="1"/>
          </p:cNvSpPr>
          <p:nvPr>
            <p:ph type="subTitle" idx="1"/>
          </p:nvPr>
        </p:nvSpPr>
        <p:spPr>
          <a:xfrm>
            <a:off x="533400" y="5257800"/>
            <a:ext cx="8229600" cy="1066800"/>
          </a:xfrm>
        </p:spPr>
        <p:txBody>
          <a:bodyPr/>
          <a:lstStyle/>
          <a:p>
            <a:pPr algn="ctr"/>
            <a:r>
              <a:rPr lang="en-US" dirty="0" smtClean="0"/>
              <a:t>Thank You</a:t>
            </a:r>
            <a:endParaRPr lang="en-US" dirty="0"/>
          </a:p>
        </p:txBody>
      </p:sp>
      <p:pic>
        <p:nvPicPr>
          <p:cNvPr id="5" name="Picture 4" descr="iris2.jpg"/>
          <p:cNvPicPr>
            <a:picLocks noChangeAspect="1"/>
          </p:cNvPicPr>
          <p:nvPr/>
        </p:nvPicPr>
        <p:blipFill>
          <a:blip r:embed="rId2" cstate="print"/>
          <a:stretch>
            <a:fillRect/>
          </a:stretch>
        </p:blipFill>
        <p:spPr>
          <a:xfrm>
            <a:off x="76200" y="853440"/>
            <a:ext cx="1706880" cy="1280160"/>
          </a:xfrm>
          <a:prstGeom prst="rect">
            <a:avLst/>
          </a:prstGeom>
        </p:spPr>
      </p:pic>
      <p:pic>
        <p:nvPicPr>
          <p:cNvPr id="6" name="Picture 5" descr="still2.jpg"/>
          <p:cNvPicPr>
            <a:picLocks noChangeAspect="1"/>
          </p:cNvPicPr>
          <p:nvPr/>
        </p:nvPicPr>
        <p:blipFill>
          <a:blip r:embed="rId3" cstate="print"/>
          <a:stretch>
            <a:fillRect/>
          </a:stretch>
        </p:blipFill>
        <p:spPr>
          <a:xfrm>
            <a:off x="1898650" y="853440"/>
            <a:ext cx="1706880" cy="1280160"/>
          </a:xfrm>
          <a:prstGeom prst="rect">
            <a:avLst/>
          </a:prstGeom>
        </p:spPr>
      </p:pic>
      <p:pic>
        <p:nvPicPr>
          <p:cNvPr id="7" name="Content Placeholder 3" descr="bunny1.jpg"/>
          <p:cNvPicPr>
            <a:picLocks noChangeAspect="1"/>
          </p:cNvPicPr>
          <p:nvPr/>
        </p:nvPicPr>
        <p:blipFill>
          <a:blip r:embed="rId4" cstate="print"/>
          <a:stretch>
            <a:fillRect/>
          </a:stretch>
        </p:blipFill>
        <p:spPr>
          <a:xfrm>
            <a:off x="3721100" y="853440"/>
            <a:ext cx="1706880" cy="1280160"/>
          </a:xfrm>
          <a:prstGeom prst="rect">
            <a:avLst/>
          </a:prstGeom>
        </p:spPr>
      </p:pic>
      <p:pic>
        <p:nvPicPr>
          <p:cNvPr id="8" name="Content Placeholder 3" descr="temple1.jpg"/>
          <p:cNvPicPr>
            <a:picLocks noChangeAspect="1"/>
          </p:cNvPicPr>
          <p:nvPr/>
        </p:nvPicPr>
        <p:blipFill>
          <a:blip r:embed="rId5" cstate="print"/>
          <a:stretch>
            <a:fillRect/>
          </a:stretch>
        </p:blipFill>
        <p:spPr>
          <a:xfrm>
            <a:off x="5543550" y="853440"/>
            <a:ext cx="1706880" cy="1280160"/>
          </a:xfrm>
          <a:prstGeom prst="rect">
            <a:avLst/>
          </a:prstGeom>
        </p:spPr>
      </p:pic>
      <p:pic>
        <p:nvPicPr>
          <p:cNvPr id="9" name="Picture 8" descr="horses3.jpg"/>
          <p:cNvPicPr>
            <a:picLocks noChangeAspect="1"/>
          </p:cNvPicPr>
          <p:nvPr/>
        </p:nvPicPr>
        <p:blipFill>
          <a:blip r:embed="rId6" cstate="print"/>
          <a:stretch>
            <a:fillRect/>
          </a:stretch>
        </p:blipFill>
        <p:spPr>
          <a:xfrm>
            <a:off x="7366000" y="853440"/>
            <a:ext cx="1706880" cy="128016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Discarded slides</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533400" y="228600"/>
            <a:ext cx="7793038" cy="1143000"/>
          </a:xfrm>
        </p:spPr>
        <p:txBody>
          <a:bodyPr/>
          <a:lstStyle/>
          <a:p>
            <a:r>
              <a:rPr lang="en-US" dirty="0"/>
              <a:t>Pixel Mappings: Experiment</a:t>
            </a:r>
          </a:p>
        </p:txBody>
      </p:sp>
      <p:sp>
        <p:nvSpPr>
          <p:cNvPr id="25603" name="Rectangle 3"/>
          <p:cNvSpPr>
            <a:spLocks noGrp="1" noChangeArrowheads="1"/>
          </p:cNvSpPr>
          <p:nvPr>
            <p:ph type="body" idx="1"/>
          </p:nvPr>
        </p:nvSpPr>
        <p:spPr>
          <a:xfrm>
            <a:off x="457200" y="1524000"/>
            <a:ext cx="8229600" cy="4625609"/>
          </a:xfrm>
        </p:spPr>
        <p:txBody>
          <a:bodyPr/>
          <a:lstStyle/>
          <a:p>
            <a:r>
              <a:rPr lang="en-US" dirty="0"/>
              <a:t>Compute first frame</a:t>
            </a:r>
          </a:p>
          <a:p>
            <a:r>
              <a:rPr lang="en-US" dirty="0">
                <a:latin typeface="Times New Roman"/>
              </a:rPr>
              <a:t>“</a:t>
            </a:r>
            <a:r>
              <a:rPr lang="en-US" dirty="0" err="1"/>
              <a:t>Advect</a:t>
            </a:r>
            <a:r>
              <a:rPr lang="en-US" dirty="0">
                <a:latin typeface="Times New Roman"/>
              </a:rPr>
              <a:t>”</a:t>
            </a:r>
            <a:r>
              <a:rPr lang="en-US" dirty="0"/>
              <a:t> to </a:t>
            </a:r>
            <a:r>
              <a:rPr lang="en-US" dirty="0" smtClean="0"/>
              <a:t>successive frames</a:t>
            </a:r>
            <a:endParaRPr lang="en-US" dirty="0"/>
          </a:p>
        </p:txBody>
      </p:sp>
      <p:pic>
        <p:nvPicPr>
          <p:cNvPr id="7" name="maps.mpg">
            <a:hlinkClick r:id="" action="ppaction://media"/>
          </p:cNvPr>
          <p:cNvPicPr>
            <a:picLocks noRot="1" noChangeAspect="1"/>
          </p:cNvPicPr>
          <p:nvPr>
            <a:videoFile r:link="rId1"/>
          </p:nvPr>
        </p:nvPicPr>
        <p:blipFill>
          <a:blip r:embed="rId4"/>
          <a:stretch>
            <a:fillRect/>
          </a:stretch>
        </p:blipFill>
        <p:spPr>
          <a:xfrm>
            <a:off x="1752600" y="2667000"/>
            <a:ext cx="5486400"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7"/>
                </p:tgtEl>
              </p:cMediaNode>
            </p:vide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sz="4200" smtClean="0"/>
              <a:t>Row-Column Duality</a:t>
            </a:r>
          </a:p>
        </p:txBody>
      </p:sp>
      <p:grpSp>
        <p:nvGrpSpPr>
          <p:cNvPr id="2" name="Group 29"/>
          <p:cNvGrpSpPr/>
          <p:nvPr/>
        </p:nvGrpSpPr>
        <p:grpSpPr>
          <a:xfrm>
            <a:off x="304800" y="3124199"/>
            <a:ext cx="3886200" cy="3200401"/>
            <a:chOff x="231492" y="2195512"/>
            <a:chExt cx="8271158" cy="4811451"/>
          </a:xfrm>
        </p:grpSpPr>
        <p:sp>
          <p:nvSpPr>
            <p:cNvPr id="120871" name="Line 39"/>
            <p:cNvSpPr>
              <a:spLocks noChangeShapeType="1"/>
            </p:cNvSpPr>
            <p:nvPr/>
          </p:nvSpPr>
          <p:spPr bwMode="auto">
            <a:xfrm flipH="1">
              <a:off x="1095375" y="4938712"/>
              <a:ext cx="3382963" cy="182563"/>
            </a:xfrm>
            <a:prstGeom prst="line">
              <a:avLst/>
            </a:prstGeom>
            <a:noFill/>
            <a:ln w="25400" cap="rnd">
              <a:solidFill>
                <a:schemeClr val="tx1"/>
              </a:solidFill>
              <a:prstDash val="sysDot"/>
              <a:round/>
              <a:headEnd/>
              <a:tailEnd/>
            </a:ln>
            <a:effectLst/>
          </p:spPr>
          <p:txBody>
            <a:bodyPr/>
            <a:lstStyle/>
            <a:p>
              <a:endParaRPr lang="en-US"/>
            </a:p>
          </p:txBody>
        </p:sp>
        <p:sp>
          <p:nvSpPr>
            <p:cNvPr id="120872" name="Line 40"/>
            <p:cNvSpPr>
              <a:spLocks noChangeShapeType="1"/>
            </p:cNvSpPr>
            <p:nvPr/>
          </p:nvSpPr>
          <p:spPr bwMode="auto">
            <a:xfrm flipH="1" flipV="1">
              <a:off x="1827213" y="3384550"/>
              <a:ext cx="2651125" cy="1554162"/>
            </a:xfrm>
            <a:prstGeom prst="line">
              <a:avLst/>
            </a:prstGeom>
            <a:noFill/>
            <a:ln w="25400" cap="rnd">
              <a:solidFill>
                <a:schemeClr val="tx1"/>
              </a:solidFill>
              <a:prstDash val="sysDot"/>
              <a:round/>
              <a:headEnd/>
              <a:tailEnd/>
            </a:ln>
            <a:effectLst/>
          </p:spPr>
          <p:txBody>
            <a:bodyPr/>
            <a:lstStyle/>
            <a:p>
              <a:endParaRPr lang="en-US"/>
            </a:p>
          </p:txBody>
        </p:sp>
        <p:sp>
          <p:nvSpPr>
            <p:cNvPr id="120873" name="Line 41"/>
            <p:cNvSpPr>
              <a:spLocks noChangeShapeType="1"/>
            </p:cNvSpPr>
            <p:nvPr/>
          </p:nvSpPr>
          <p:spPr bwMode="auto">
            <a:xfrm flipH="1" flipV="1">
              <a:off x="4203700" y="2378075"/>
              <a:ext cx="274638" cy="2560637"/>
            </a:xfrm>
            <a:prstGeom prst="line">
              <a:avLst/>
            </a:prstGeom>
            <a:noFill/>
            <a:ln w="25400" cap="rnd">
              <a:solidFill>
                <a:schemeClr val="tx1"/>
              </a:solidFill>
              <a:prstDash val="sysDot"/>
              <a:round/>
              <a:headEnd/>
              <a:tailEnd/>
            </a:ln>
            <a:effectLst/>
          </p:spPr>
          <p:txBody>
            <a:bodyPr/>
            <a:lstStyle/>
            <a:p>
              <a:endParaRPr lang="en-US"/>
            </a:p>
          </p:txBody>
        </p:sp>
        <p:sp>
          <p:nvSpPr>
            <p:cNvPr id="120874" name="Line 42"/>
            <p:cNvSpPr>
              <a:spLocks noChangeShapeType="1"/>
            </p:cNvSpPr>
            <p:nvPr/>
          </p:nvSpPr>
          <p:spPr bwMode="auto">
            <a:xfrm flipV="1">
              <a:off x="4478338" y="2927350"/>
              <a:ext cx="2103437" cy="2011362"/>
            </a:xfrm>
            <a:prstGeom prst="line">
              <a:avLst/>
            </a:prstGeom>
            <a:noFill/>
            <a:ln w="25400" cap="rnd">
              <a:solidFill>
                <a:schemeClr val="tx1"/>
              </a:solidFill>
              <a:prstDash val="sysDot"/>
              <a:round/>
              <a:headEnd/>
              <a:tailEnd/>
            </a:ln>
            <a:effectLst/>
          </p:spPr>
          <p:txBody>
            <a:bodyPr/>
            <a:lstStyle/>
            <a:p>
              <a:endParaRPr lang="en-US"/>
            </a:p>
          </p:txBody>
        </p:sp>
        <p:sp>
          <p:nvSpPr>
            <p:cNvPr id="120875" name="Line 43"/>
            <p:cNvSpPr>
              <a:spLocks noChangeShapeType="1"/>
            </p:cNvSpPr>
            <p:nvPr/>
          </p:nvSpPr>
          <p:spPr bwMode="auto">
            <a:xfrm>
              <a:off x="4478338" y="4938712"/>
              <a:ext cx="3840162" cy="274638"/>
            </a:xfrm>
            <a:prstGeom prst="line">
              <a:avLst/>
            </a:prstGeom>
            <a:noFill/>
            <a:ln w="25400" cap="rnd">
              <a:solidFill>
                <a:schemeClr val="tx1"/>
              </a:solidFill>
              <a:prstDash val="sysDot"/>
              <a:round/>
              <a:headEnd/>
              <a:tailEnd/>
            </a:ln>
            <a:effectLst/>
          </p:spPr>
          <p:txBody>
            <a:bodyPr/>
            <a:lstStyle/>
            <a:p>
              <a:endParaRPr lang="en-US"/>
            </a:p>
          </p:txBody>
        </p:sp>
        <p:sp>
          <p:nvSpPr>
            <p:cNvPr id="120843" name="AutoShape 11"/>
            <p:cNvSpPr>
              <a:spLocks noChangeArrowheads="1"/>
            </p:cNvSpPr>
            <p:nvPr/>
          </p:nvSpPr>
          <p:spPr bwMode="auto">
            <a:xfrm>
              <a:off x="3746500" y="3841750"/>
              <a:ext cx="1920875" cy="1828800"/>
            </a:xfrm>
            <a:prstGeom prst="cube">
              <a:avLst>
                <a:gd name="adj" fmla="val 25000"/>
              </a:avLst>
            </a:prstGeom>
            <a:noFill/>
            <a:ln w="25400">
              <a:solidFill>
                <a:schemeClr val="tx2"/>
              </a:solidFill>
              <a:miter lim="800000"/>
              <a:headEnd/>
              <a:tailEnd/>
            </a:ln>
            <a:effectLst/>
          </p:spPr>
          <p:txBody>
            <a:bodyPr wrap="none" anchor="ctr"/>
            <a:lstStyle/>
            <a:p>
              <a:endParaRPr lang="en-US"/>
            </a:p>
          </p:txBody>
        </p:sp>
        <p:sp>
          <p:nvSpPr>
            <p:cNvPr id="120844" name="AutoShape 12"/>
            <p:cNvSpPr>
              <a:spLocks noChangeAspect="1" noChangeArrowheads="1"/>
            </p:cNvSpPr>
            <p:nvPr/>
          </p:nvSpPr>
          <p:spPr bwMode="auto">
            <a:xfrm>
              <a:off x="4021138" y="4481512"/>
              <a:ext cx="914400" cy="914400"/>
            </a:xfrm>
            <a:prstGeom prst="sun">
              <a:avLst>
                <a:gd name="adj" fmla="val 33014"/>
              </a:avLst>
            </a:prstGeom>
            <a:solidFill>
              <a:srgbClr val="FFD72D"/>
            </a:solidFill>
            <a:ln w="9525">
              <a:solidFill>
                <a:schemeClr val="tx1"/>
              </a:solidFill>
              <a:miter lim="800000"/>
              <a:headEnd/>
              <a:tailEnd/>
            </a:ln>
            <a:effectLst/>
          </p:spPr>
          <p:txBody>
            <a:bodyPr wrap="none" anchor="ctr"/>
            <a:lstStyle/>
            <a:p>
              <a:endParaRPr lang="en-US"/>
            </a:p>
          </p:txBody>
        </p:sp>
        <p:sp>
          <p:nvSpPr>
            <p:cNvPr id="120845" name="Text Box 13"/>
            <p:cNvSpPr txBox="1">
              <a:spLocks noChangeArrowheads="1"/>
            </p:cNvSpPr>
            <p:nvPr/>
          </p:nvSpPr>
          <p:spPr bwMode="auto">
            <a:xfrm>
              <a:off x="2743199" y="5759450"/>
              <a:ext cx="3382963" cy="1247513"/>
            </a:xfrm>
            <a:prstGeom prst="rect">
              <a:avLst/>
            </a:prstGeom>
            <a:noFill/>
            <a:ln w="9525">
              <a:noFill/>
              <a:miter lim="800000"/>
              <a:headEnd/>
              <a:tailEnd/>
            </a:ln>
            <a:effectLst/>
          </p:spPr>
          <p:txBody>
            <a:bodyPr>
              <a:spAutoFit/>
            </a:bodyPr>
            <a:lstStyle/>
            <a:p>
              <a:pPr algn="ctr">
                <a:spcBef>
                  <a:spcPct val="50000"/>
                </a:spcBef>
              </a:pPr>
              <a:r>
                <a:rPr lang="en-US" sz="2000" dirty="0"/>
                <a:t>Shadow map </a:t>
              </a:r>
              <a:r>
                <a:rPr lang="en-US" sz="2000" dirty="0" smtClean="0"/>
                <a:t>at </a:t>
              </a:r>
              <a:r>
                <a:rPr lang="en-US" sz="2000" dirty="0"/>
                <a:t>light position</a:t>
              </a:r>
            </a:p>
          </p:txBody>
        </p:sp>
        <p:grpSp>
          <p:nvGrpSpPr>
            <p:cNvPr id="3" name="Group 16"/>
            <p:cNvGrpSpPr>
              <a:grpSpLocks/>
            </p:cNvGrpSpPr>
            <p:nvPr/>
          </p:nvGrpSpPr>
          <p:grpSpPr bwMode="auto">
            <a:xfrm rot="7561154">
              <a:off x="821531" y="4847431"/>
              <a:ext cx="731838" cy="730250"/>
              <a:chOff x="403" y="2218"/>
              <a:chExt cx="461" cy="460"/>
            </a:xfrm>
          </p:grpSpPr>
          <p:sp>
            <p:nvSpPr>
              <p:cNvPr id="120846" name="Oval 14"/>
              <p:cNvSpPr>
                <a:spLocks noChangeArrowheads="1"/>
              </p:cNvSpPr>
              <p:nvPr/>
            </p:nvSpPr>
            <p:spPr bwMode="auto">
              <a:xfrm>
                <a:off x="403" y="2506"/>
                <a:ext cx="461" cy="172"/>
              </a:xfrm>
              <a:prstGeom prst="ellipse">
                <a:avLst/>
              </a:prstGeom>
              <a:solidFill>
                <a:schemeClr val="accent1"/>
              </a:solidFill>
              <a:ln w="25400">
                <a:solidFill>
                  <a:schemeClr val="tx1"/>
                </a:solidFill>
                <a:round/>
                <a:headEnd/>
                <a:tailEnd/>
              </a:ln>
              <a:effectLst/>
            </p:spPr>
            <p:txBody>
              <a:bodyPr wrap="none" anchor="ctr"/>
              <a:lstStyle/>
              <a:p>
                <a:endParaRPr lang="en-US"/>
              </a:p>
            </p:txBody>
          </p:sp>
          <p:sp>
            <p:nvSpPr>
              <p:cNvPr id="120847" name="Line 15"/>
              <p:cNvSpPr>
                <a:spLocks noChangeShapeType="1"/>
              </p:cNvSpPr>
              <p:nvPr/>
            </p:nvSpPr>
            <p:spPr bwMode="auto">
              <a:xfrm flipV="1">
                <a:off x="634" y="2218"/>
                <a:ext cx="0" cy="345"/>
              </a:xfrm>
              <a:prstGeom prst="line">
                <a:avLst/>
              </a:prstGeom>
              <a:noFill/>
              <a:ln w="38100">
                <a:solidFill>
                  <a:schemeClr val="tx1"/>
                </a:solidFill>
                <a:round/>
                <a:headEnd type="oval" w="med" len="med"/>
                <a:tailEnd type="triangle" w="med" len="med"/>
              </a:ln>
              <a:effectLst/>
            </p:spPr>
            <p:txBody>
              <a:bodyPr/>
              <a:lstStyle/>
              <a:p>
                <a:endParaRPr lang="en-US"/>
              </a:p>
            </p:txBody>
          </p:sp>
        </p:grpSp>
        <p:grpSp>
          <p:nvGrpSpPr>
            <p:cNvPr id="4" name="Group 17"/>
            <p:cNvGrpSpPr>
              <a:grpSpLocks/>
            </p:cNvGrpSpPr>
            <p:nvPr/>
          </p:nvGrpSpPr>
          <p:grpSpPr bwMode="auto">
            <a:xfrm rot="3128117">
              <a:off x="1645444" y="2926556"/>
              <a:ext cx="731838" cy="730250"/>
              <a:chOff x="403" y="2218"/>
              <a:chExt cx="461" cy="460"/>
            </a:xfrm>
          </p:grpSpPr>
          <p:sp>
            <p:nvSpPr>
              <p:cNvPr id="120850" name="Oval 18"/>
              <p:cNvSpPr>
                <a:spLocks noChangeArrowheads="1"/>
              </p:cNvSpPr>
              <p:nvPr/>
            </p:nvSpPr>
            <p:spPr bwMode="auto">
              <a:xfrm>
                <a:off x="403" y="2506"/>
                <a:ext cx="461" cy="172"/>
              </a:xfrm>
              <a:prstGeom prst="ellipse">
                <a:avLst/>
              </a:prstGeom>
              <a:solidFill>
                <a:schemeClr val="accent1"/>
              </a:solidFill>
              <a:ln w="25400">
                <a:solidFill>
                  <a:schemeClr val="tx1"/>
                </a:solidFill>
                <a:round/>
                <a:headEnd/>
                <a:tailEnd/>
              </a:ln>
              <a:effectLst/>
            </p:spPr>
            <p:txBody>
              <a:bodyPr wrap="none" anchor="ctr"/>
              <a:lstStyle/>
              <a:p>
                <a:endParaRPr lang="en-US"/>
              </a:p>
            </p:txBody>
          </p:sp>
          <p:sp>
            <p:nvSpPr>
              <p:cNvPr id="120851" name="Line 19"/>
              <p:cNvSpPr>
                <a:spLocks noChangeShapeType="1"/>
              </p:cNvSpPr>
              <p:nvPr/>
            </p:nvSpPr>
            <p:spPr bwMode="auto">
              <a:xfrm flipV="1">
                <a:off x="634" y="2218"/>
                <a:ext cx="0" cy="345"/>
              </a:xfrm>
              <a:prstGeom prst="line">
                <a:avLst/>
              </a:prstGeom>
              <a:noFill/>
              <a:ln w="38100">
                <a:solidFill>
                  <a:schemeClr val="tx1"/>
                </a:solidFill>
                <a:round/>
                <a:headEnd type="oval" w="med" len="med"/>
                <a:tailEnd type="triangle" w="med" len="med"/>
              </a:ln>
              <a:effectLst/>
            </p:spPr>
            <p:txBody>
              <a:bodyPr/>
              <a:lstStyle/>
              <a:p>
                <a:endParaRPr lang="en-US"/>
              </a:p>
            </p:txBody>
          </p:sp>
        </p:grpSp>
        <p:grpSp>
          <p:nvGrpSpPr>
            <p:cNvPr id="5" name="Group 20"/>
            <p:cNvGrpSpPr>
              <a:grpSpLocks/>
            </p:cNvGrpSpPr>
            <p:nvPr/>
          </p:nvGrpSpPr>
          <p:grpSpPr bwMode="auto">
            <a:xfrm rot="10634724">
              <a:off x="3838575" y="2195512"/>
              <a:ext cx="731838" cy="730250"/>
              <a:chOff x="403" y="2218"/>
              <a:chExt cx="461" cy="460"/>
            </a:xfrm>
          </p:grpSpPr>
          <p:sp>
            <p:nvSpPr>
              <p:cNvPr id="120853" name="Oval 21"/>
              <p:cNvSpPr>
                <a:spLocks noChangeArrowheads="1"/>
              </p:cNvSpPr>
              <p:nvPr/>
            </p:nvSpPr>
            <p:spPr bwMode="auto">
              <a:xfrm>
                <a:off x="403" y="2506"/>
                <a:ext cx="461" cy="172"/>
              </a:xfrm>
              <a:prstGeom prst="ellipse">
                <a:avLst/>
              </a:prstGeom>
              <a:solidFill>
                <a:schemeClr val="accent1"/>
              </a:solidFill>
              <a:ln w="25400">
                <a:solidFill>
                  <a:schemeClr val="tx1"/>
                </a:solidFill>
                <a:round/>
                <a:headEnd/>
                <a:tailEnd/>
              </a:ln>
              <a:effectLst/>
            </p:spPr>
            <p:txBody>
              <a:bodyPr wrap="none" anchor="ctr"/>
              <a:lstStyle/>
              <a:p>
                <a:endParaRPr lang="en-US"/>
              </a:p>
            </p:txBody>
          </p:sp>
          <p:sp>
            <p:nvSpPr>
              <p:cNvPr id="120854" name="Line 22"/>
              <p:cNvSpPr>
                <a:spLocks noChangeShapeType="1"/>
              </p:cNvSpPr>
              <p:nvPr/>
            </p:nvSpPr>
            <p:spPr bwMode="auto">
              <a:xfrm flipV="1">
                <a:off x="634" y="2218"/>
                <a:ext cx="0" cy="345"/>
              </a:xfrm>
              <a:prstGeom prst="line">
                <a:avLst/>
              </a:prstGeom>
              <a:noFill/>
              <a:ln w="38100">
                <a:solidFill>
                  <a:schemeClr val="tx1"/>
                </a:solidFill>
                <a:round/>
                <a:headEnd type="oval" w="med" len="med"/>
                <a:tailEnd type="triangle" w="med" len="med"/>
              </a:ln>
              <a:effectLst/>
            </p:spPr>
            <p:txBody>
              <a:bodyPr/>
              <a:lstStyle/>
              <a:p>
                <a:endParaRPr lang="en-US"/>
              </a:p>
            </p:txBody>
          </p:sp>
        </p:grpSp>
        <p:grpSp>
          <p:nvGrpSpPr>
            <p:cNvPr id="6" name="Group 23"/>
            <p:cNvGrpSpPr>
              <a:grpSpLocks/>
            </p:cNvGrpSpPr>
            <p:nvPr/>
          </p:nvGrpSpPr>
          <p:grpSpPr bwMode="auto">
            <a:xfrm rot="13048084">
              <a:off x="6124575" y="2744787"/>
              <a:ext cx="731838" cy="730250"/>
              <a:chOff x="403" y="2218"/>
              <a:chExt cx="461" cy="460"/>
            </a:xfrm>
          </p:grpSpPr>
          <p:sp>
            <p:nvSpPr>
              <p:cNvPr id="120856" name="Oval 24"/>
              <p:cNvSpPr>
                <a:spLocks noChangeArrowheads="1"/>
              </p:cNvSpPr>
              <p:nvPr/>
            </p:nvSpPr>
            <p:spPr bwMode="auto">
              <a:xfrm>
                <a:off x="403" y="2506"/>
                <a:ext cx="461" cy="172"/>
              </a:xfrm>
              <a:prstGeom prst="ellipse">
                <a:avLst/>
              </a:prstGeom>
              <a:solidFill>
                <a:schemeClr val="accent1"/>
              </a:solidFill>
              <a:ln w="25400">
                <a:solidFill>
                  <a:schemeClr val="tx1"/>
                </a:solidFill>
                <a:round/>
                <a:headEnd/>
                <a:tailEnd/>
              </a:ln>
              <a:effectLst/>
            </p:spPr>
            <p:txBody>
              <a:bodyPr wrap="none" anchor="ctr"/>
              <a:lstStyle/>
              <a:p>
                <a:endParaRPr lang="en-US"/>
              </a:p>
            </p:txBody>
          </p:sp>
          <p:sp>
            <p:nvSpPr>
              <p:cNvPr id="120857" name="Line 25"/>
              <p:cNvSpPr>
                <a:spLocks noChangeShapeType="1"/>
              </p:cNvSpPr>
              <p:nvPr/>
            </p:nvSpPr>
            <p:spPr bwMode="auto">
              <a:xfrm flipV="1">
                <a:off x="634" y="2218"/>
                <a:ext cx="0" cy="345"/>
              </a:xfrm>
              <a:prstGeom prst="line">
                <a:avLst/>
              </a:prstGeom>
              <a:noFill/>
              <a:ln w="38100">
                <a:solidFill>
                  <a:schemeClr val="tx1"/>
                </a:solidFill>
                <a:round/>
                <a:headEnd type="oval" w="med" len="med"/>
                <a:tailEnd type="triangle" w="med" len="med"/>
              </a:ln>
              <a:effectLst/>
            </p:spPr>
            <p:txBody>
              <a:bodyPr/>
              <a:lstStyle/>
              <a:p>
                <a:endParaRPr lang="en-US"/>
              </a:p>
            </p:txBody>
          </p:sp>
        </p:grpSp>
        <p:grpSp>
          <p:nvGrpSpPr>
            <p:cNvPr id="7" name="Group 26"/>
            <p:cNvGrpSpPr>
              <a:grpSpLocks/>
            </p:cNvGrpSpPr>
            <p:nvPr/>
          </p:nvGrpSpPr>
          <p:grpSpPr bwMode="auto">
            <a:xfrm rot="18480352">
              <a:off x="7771606" y="4755356"/>
              <a:ext cx="731838" cy="730250"/>
              <a:chOff x="403" y="2218"/>
              <a:chExt cx="461" cy="460"/>
            </a:xfrm>
          </p:grpSpPr>
          <p:sp>
            <p:nvSpPr>
              <p:cNvPr id="120859" name="Oval 27"/>
              <p:cNvSpPr>
                <a:spLocks noChangeArrowheads="1"/>
              </p:cNvSpPr>
              <p:nvPr/>
            </p:nvSpPr>
            <p:spPr bwMode="auto">
              <a:xfrm>
                <a:off x="403" y="2506"/>
                <a:ext cx="461" cy="172"/>
              </a:xfrm>
              <a:prstGeom prst="ellipse">
                <a:avLst/>
              </a:prstGeom>
              <a:solidFill>
                <a:schemeClr val="accent1"/>
              </a:solidFill>
              <a:ln w="25400">
                <a:solidFill>
                  <a:schemeClr val="tx1"/>
                </a:solidFill>
                <a:round/>
                <a:headEnd/>
                <a:tailEnd/>
              </a:ln>
              <a:effectLst/>
            </p:spPr>
            <p:txBody>
              <a:bodyPr wrap="none" anchor="ctr"/>
              <a:lstStyle/>
              <a:p>
                <a:endParaRPr lang="en-US"/>
              </a:p>
            </p:txBody>
          </p:sp>
          <p:sp>
            <p:nvSpPr>
              <p:cNvPr id="120860" name="Line 28"/>
              <p:cNvSpPr>
                <a:spLocks noChangeShapeType="1"/>
              </p:cNvSpPr>
              <p:nvPr/>
            </p:nvSpPr>
            <p:spPr bwMode="auto">
              <a:xfrm flipV="1">
                <a:off x="634" y="2218"/>
                <a:ext cx="0" cy="345"/>
              </a:xfrm>
              <a:prstGeom prst="line">
                <a:avLst/>
              </a:prstGeom>
              <a:noFill/>
              <a:ln w="38100">
                <a:solidFill>
                  <a:schemeClr val="tx1"/>
                </a:solidFill>
                <a:round/>
                <a:headEnd type="oval" w="med" len="med"/>
                <a:tailEnd type="triangle" w="med" len="med"/>
              </a:ln>
              <a:effectLst/>
            </p:spPr>
            <p:txBody>
              <a:bodyPr/>
              <a:lstStyle/>
              <a:p>
                <a:endParaRPr lang="en-US"/>
              </a:p>
            </p:txBody>
          </p:sp>
        </p:grpSp>
        <p:sp>
          <p:nvSpPr>
            <p:cNvPr id="120876" name="Text Box 44"/>
            <p:cNvSpPr txBox="1">
              <a:spLocks noChangeArrowheads="1"/>
            </p:cNvSpPr>
            <p:nvPr/>
          </p:nvSpPr>
          <p:spPr bwMode="auto">
            <a:xfrm>
              <a:off x="231492" y="6050438"/>
              <a:ext cx="2398354" cy="793872"/>
            </a:xfrm>
            <a:prstGeom prst="rect">
              <a:avLst/>
            </a:prstGeom>
            <a:noFill/>
            <a:ln w="9525">
              <a:noFill/>
              <a:miter lim="800000"/>
              <a:headEnd/>
              <a:tailEnd/>
            </a:ln>
            <a:effectLst/>
          </p:spPr>
          <p:txBody>
            <a:bodyPr wrap="square">
              <a:spAutoFit/>
            </a:bodyPr>
            <a:lstStyle/>
            <a:p>
              <a:pPr algn="ctr">
                <a:spcBef>
                  <a:spcPct val="50000"/>
                </a:spcBef>
              </a:pPr>
              <a:r>
                <a:rPr lang="en-US" dirty="0"/>
                <a:t>Surface samples</a:t>
              </a:r>
            </a:p>
          </p:txBody>
        </p:sp>
        <p:sp>
          <p:nvSpPr>
            <p:cNvPr id="120877" name="Line 45"/>
            <p:cNvSpPr>
              <a:spLocks noChangeShapeType="1"/>
            </p:cNvSpPr>
            <p:nvPr/>
          </p:nvSpPr>
          <p:spPr bwMode="auto">
            <a:xfrm flipV="1">
              <a:off x="1244287" y="5564916"/>
              <a:ext cx="0" cy="457200"/>
            </a:xfrm>
            <a:prstGeom prst="line">
              <a:avLst/>
            </a:prstGeom>
            <a:noFill/>
            <a:ln w="9525">
              <a:solidFill>
                <a:schemeClr val="tx1"/>
              </a:solidFill>
              <a:round/>
              <a:headEnd/>
              <a:tailEnd type="triangle" w="med" len="med"/>
            </a:ln>
            <a:effectLst/>
          </p:spPr>
          <p:txBody>
            <a:bodyPr/>
            <a:lstStyle/>
            <a:p>
              <a:endParaRPr lang="en-US"/>
            </a:p>
          </p:txBody>
        </p:sp>
      </p:grpSp>
      <p:sp>
        <p:nvSpPr>
          <p:cNvPr id="120878" name="Rectangle 3"/>
          <p:cNvSpPr>
            <a:spLocks noChangeArrowheads="1"/>
          </p:cNvSpPr>
          <p:nvPr/>
        </p:nvSpPr>
        <p:spPr bwMode="auto">
          <a:xfrm>
            <a:off x="304800" y="1524000"/>
            <a:ext cx="8504238" cy="1295400"/>
          </a:xfrm>
          <a:prstGeom prst="rect">
            <a:avLst/>
          </a:prstGeom>
          <a:noFill/>
          <a:ln w="9525">
            <a:noFill/>
            <a:miter lim="800000"/>
            <a:headEnd/>
            <a:tailEnd/>
          </a:ln>
        </p:spPr>
        <p:txBody>
          <a:bodyPr lIns="91429" tIns="45715" rIns="91429" bIns="45715"/>
          <a:lstStyle/>
          <a:p>
            <a:pPr marL="342900" indent="-342900" eaLnBrk="1" hangingPunct="1">
              <a:spcBef>
                <a:spcPct val="20000"/>
              </a:spcBef>
              <a:buClr>
                <a:srgbClr val="FF9900"/>
              </a:buClr>
              <a:buFont typeface="Times" charset="0"/>
              <a:buChar char="•"/>
            </a:pPr>
            <a:r>
              <a:rPr lang="en-US" sz="3200" dirty="0"/>
              <a:t>Columns: Regular Shadow </a:t>
            </a:r>
            <a:r>
              <a:rPr lang="en-US" sz="3200" dirty="0" smtClean="0"/>
              <a:t>Mapping</a:t>
            </a:r>
          </a:p>
          <a:p>
            <a:pPr marL="342900" indent="-342900">
              <a:spcBef>
                <a:spcPct val="20000"/>
              </a:spcBef>
              <a:buClr>
                <a:srgbClr val="FF9900"/>
              </a:buClr>
              <a:buFont typeface="Times" charset="0"/>
              <a:buChar char="•"/>
            </a:pPr>
            <a:r>
              <a:rPr lang="en-US" sz="3200" dirty="0" smtClean="0"/>
              <a:t>Rows: Also Shadow Mapping!</a:t>
            </a:r>
          </a:p>
          <a:p>
            <a:pPr marL="342900" indent="-342900" eaLnBrk="1" hangingPunct="1">
              <a:spcBef>
                <a:spcPct val="20000"/>
              </a:spcBef>
              <a:buClr>
                <a:srgbClr val="FF9900"/>
              </a:buClr>
              <a:buFont typeface="Times" charset="0"/>
              <a:buChar char="•"/>
            </a:pPr>
            <a:endParaRPr lang="en-US" sz="3200" dirty="0"/>
          </a:p>
        </p:txBody>
      </p:sp>
      <p:grpSp>
        <p:nvGrpSpPr>
          <p:cNvPr id="8" name="Group 30"/>
          <p:cNvGrpSpPr/>
          <p:nvPr/>
        </p:nvGrpSpPr>
        <p:grpSpPr>
          <a:xfrm>
            <a:off x="4876800" y="3276599"/>
            <a:ext cx="3810000" cy="2667000"/>
            <a:chOff x="1006475" y="2133600"/>
            <a:chExt cx="7223125" cy="4501307"/>
          </a:xfrm>
        </p:grpSpPr>
        <p:sp>
          <p:nvSpPr>
            <p:cNvPr id="32" name="Line 33"/>
            <p:cNvSpPr>
              <a:spLocks noChangeShapeType="1"/>
            </p:cNvSpPr>
            <p:nvPr/>
          </p:nvSpPr>
          <p:spPr bwMode="auto">
            <a:xfrm flipH="1">
              <a:off x="1463675" y="4876800"/>
              <a:ext cx="2925763" cy="184150"/>
            </a:xfrm>
            <a:prstGeom prst="line">
              <a:avLst/>
            </a:prstGeom>
            <a:noFill/>
            <a:ln w="25400" cap="rnd">
              <a:solidFill>
                <a:schemeClr val="tx1"/>
              </a:solidFill>
              <a:prstDash val="sysDot"/>
              <a:round/>
              <a:headEnd/>
              <a:tailEnd/>
            </a:ln>
            <a:effectLst/>
          </p:spPr>
          <p:txBody>
            <a:bodyPr/>
            <a:lstStyle/>
            <a:p>
              <a:endParaRPr lang="en-US"/>
            </a:p>
          </p:txBody>
        </p:sp>
        <p:sp>
          <p:nvSpPr>
            <p:cNvPr id="33" name="Line 34"/>
            <p:cNvSpPr>
              <a:spLocks noChangeShapeType="1"/>
            </p:cNvSpPr>
            <p:nvPr/>
          </p:nvSpPr>
          <p:spPr bwMode="auto">
            <a:xfrm flipH="1" flipV="1">
              <a:off x="2103438" y="3048000"/>
              <a:ext cx="2286000" cy="1828800"/>
            </a:xfrm>
            <a:prstGeom prst="line">
              <a:avLst/>
            </a:prstGeom>
            <a:noFill/>
            <a:ln w="25400" cap="rnd">
              <a:solidFill>
                <a:schemeClr val="tx1"/>
              </a:solidFill>
              <a:prstDash val="sysDot"/>
              <a:round/>
              <a:headEnd/>
              <a:tailEnd/>
            </a:ln>
            <a:effectLst/>
          </p:spPr>
          <p:txBody>
            <a:bodyPr/>
            <a:lstStyle/>
            <a:p>
              <a:endParaRPr lang="en-US"/>
            </a:p>
          </p:txBody>
        </p:sp>
        <p:sp>
          <p:nvSpPr>
            <p:cNvPr id="34" name="Line 35"/>
            <p:cNvSpPr>
              <a:spLocks noChangeShapeType="1"/>
            </p:cNvSpPr>
            <p:nvPr/>
          </p:nvSpPr>
          <p:spPr bwMode="auto">
            <a:xfrm flipV="1">
              <a:off x="4389438" y="2590800"/>
              <a:ext cx="274637" cy="2286000"/>
            </a:xfrm>
            <a:prstGeom prst="line">
              <a:avLst/>
            </a:prstGeom>
            <a:noFill/>
            <a:ln w="25400" cap="rnd">
              <a:solidFill>
                <a:schemeClr val="tx1"/>
              </a:solidFill>
              <a:prstDash val="sysDot"/>
              <a:round/>
              <a:headEnd/>
              <a:tailEnd/>
            </a:ln>
            <a:effectLst/>
          </p:spPr>
          <p:txBody>
            <a:bodyPr/>
            <a:lstStyle/>
            <a:p>
              <a:endParaRPr lang="en-US"/>
            </a:p>
          </p:txBody>
        </p:sp>
        <p:sp>
          <p:nvSpPr>
            <p:cNvPr id="35" name="Line 36"/>
            <p:cNvSpPr>
              <a:spLocks noChangeShapeType="1"/>
            </p:cNvSpPr>
            <p:nvPr/>
          </p:nvSpPr>
          <p:spPr bwMode="auto">
            <a:xfrm flipV="1">
              <a:off x="4389438" y="3414713"/>
              <a:ext cx="3109912" cy="1462087"/>
            </a:xfrm>
            <a:prstGeom prst="line">
              <a:avLst/>
            </a:prstGeom>
            <a:noFill/>
            <a:ln w="25400" cap="rnd">
              <a:solidFill>
                <a:schemeClr val="tx1"/>
              </a:solidFill>
              <a:prstDash val="sysDot"/>
              <a:round/>
              <a:headEnd/>
              <a:tailEnd/>
            </a:ln>
            <a:effectLst/>
          </p:spPr>
          <p:txBody>
            <a:bodyPr/>
            <a:lstStyle/>
            <a:p>
              <a:endParaRPr lang="en-US"/>
            </a:p>
          </p:txBody>
        </p:sp>
        <p:sp>
          <p:nvSpPr>
            <p:cNvPr id="36" name="Line 37"/>
            <p:cNvSpPr>
              <a:spLocks noChangeShapeType="1"/>
            </p:cNvSpPr>
            <p:nvPr/>
          </p:nvSpPr>
          <p:spPr bwMode="auto">
            <a:xfrm>
              <a:off x="4389438" y="4876800"/>
              <a:ext cx="3382962" cy="641350"/>
            </a:xfrm>
            <a:prstGeom prst="line">
              <a:avLst/>
            </a:prstGeom>
            <a:noFill/>
            <a:ln w="25400" cap="rnd">
              <a:solidFill>
                <a:schemeClr val="tx1"/>
              </a:solidFill>
              <a:prstDash val="sysDot"/>
              <a:round/>
              <a:headEnd/>
              <a:tailEnd/>
            </a:ln>
            <a:effectLst/>
          </p:spPr>
          <p:txBody>
            <a:bodyPr/>
            <a:lstStyle/>
            <a:p>
              <a:endParaRPr lang="en-US"/>
            </a:p>
          </p:txBody>
        </p:sp>
        <p:sp>
          <p:nvSpPr>
            <p:cNvPr id="37" name="AutoShape 3"/>
            <p:cNvSpPr>
              <a:spLocks noChangeArrowheads="1"/>
            </p:cNvSpPr>
            <p:nvPr/>
          </p:nvSpPr>
          <p:spPr bwMode="auto">
            <a:xfrm>
              <a:off x="3657600" y="3597275"/>
              <a:ext cx="1920875" cy="1828800"/>
            </a:xfrm>
            <a:prstGeom prst="cube">
              <a:avLst>
                <a:gd name="adj" fmla="val 25000"/>
              </a:avLst>
            </a:prstGeom>
            <a:noFill/>
            <a:ln w="25400">
              <a:solidFill>
                <a:schemeClr val="tx2"/>
              </a:solidFill>
              <a:miter lim="800000"/>
              <a:headEnd/>
              <a:tailEnd/>
            </a:ln>
            <a:effectLst/>
          </p:spPr>
          <p:txBody>
            <a:bodyPr wrap="none" anchor="ctr"/>
            <a:lstStyle/>
            <a:p>
              <a:endParaRPr lang="en-US"/>
            </a:p>
          </p:txBody>
        </p:sp>
        <p:sp>
          <p:nvSpPr>
            <p:cNvPr id="38" name="Text Box 5"/>
            <p:cNvSpPr txBox="1">
              <a:spLocks noChangeArrowheads="1"/>
            </p:cNvSpPr>
            <p:nvPr/>
          </p:nvSpPr>
          <p:spPr bwMode="auto">
            <a:xfrm>
              <a:off x="2835275" y="5608638"/>
              <a:ext cx="3292475" cy="1026269"/>
            </a:xfrm>
            <a:prstGeom prst="rect">
              <a:avLst/>
            </a:prstGeom>
            <a:noFill/>
            <a:ln w="9525">
              <a:noFill/>
              <a:miter lim="800000"/>
              <a:headEnd/>
              <a:tailEnd/>
            </a:ln>
            <a:effectLst/>
          </p:spPr>
          <p:txBody>
            <a:bodyPr>
              <a:spAutoFit/>
            </a:bodyPr>
            <a:lstStyle/>
            <a:p>
              <a:pPr algn="ctr">
                <a:spcBef>
                  <a:spcPct val="50000"/>
                </a:spcBef>
              </a:pPr>
              <a:r>
                <a:rPr lang="en-US" sz="2000" dirty="0"/>
                <a:t>Shadow </a:t>
              </a:r>
              <a:r>
                <a:rPr lang="en-US" sz="2000" dirty="0" smtClean="0"/>
                <a:t>map </a:t>
              </a:r>
              <a:r>
                <a:rPr lang="en-US" sz="2000" dirty="0"/>
                <a:t>at sample position</a:t>
              </a:r>
            </a:p>
          </p:txBody>
        </p:sp>
        <p:grpSp>
          <p:nvGrpSpPr>
            <p:cNvPr id="9" name="Group 21"/>
            <p:cNvGrpSpPr>
              <a:grpSpLocks/>
            </p:cNvGrpSpPr>
            <p:nvPr/>
          </p:nvGrpSpPr>
          <p:grpSpPr bwMode="auto">
            <a:xfrm>
              <a:off x="4024313" y="4329113"/>
              <a:ext cx="731837" cy="730250"/>
              <a:chOff x="403" y="2218"/>
              <a:chExt cx="461" cy="460"/>
            </a:xfrm>
          </p:grpSpPr>
          <p:sp>
            <p:nvSpPr>
              <p:cNvPr id="45" name="Oval 22"/>
              <p:cNvSpPr>
                <a:spLocks noChangeArrowheads="1"/>
              </p:cNvSpPr>
              <p:nvPr/>
            </p:nvSpPr>
            <p:spPr bwMode="auto">
              <a:xfrm>
                <a:off x="403" y="2506"/>
                <a:ext cx="461" cy="172"/>
              </a:xfrm>
              <a:prstGeom prst="ellipse">
                <a:avLst/>
              </a:prstGeom>
              <a:solidFill>
                <a:schemeClr val="accent1"/>
              </a:solidFill>
              <a:ln w="25400">
                <a:solidFill>
                  <a:schemeClr val="tx1"/>
                </a:solidFill>
                <a:round/>
                <a:headEnd/>
                <a:tailEnd/>
              </a:ln>
              <a:effectLst/>
            </p:spPr>
            <p:txBody>
              <a:bodyPr wrap="none" anchor="ctr"/>
              <a:lstStyle/>
              <a:p>
                <a:endParaRPr lang="en-US"/>
              </a:p>
            </p:txBody>
          </p:sp>
          <p:sp>
            <p:nvSpPr>
              <p:cNvPr id="46" name="Line 23"/>
              <p:cNvSpPr>
                <a:spLocks noChangeShapeType="1"/>
              </p:cNvSpPr>
              <p:nvPr/>
            </p:nvSpPr>
            <p:spPr bwMode="auto">
              <a:xfrm flipV="1">
                <a:off x="634" y="2218"/>
                <a:ext cx="0" cy="345"/>
              </a:xfrm>
              <a:prstGeom prst="line">
                <a:avLst/>
              </a:prstGeom>
              <a:noFill/>
              <a:ln w="38100">
                <a:solidFill>
                  <a:schemeClr val="tx1"/>
                </a:solidFill>
                <a:round/>
                <a:headEnd type="oval" w="med" len="med"/>
                <a:tailEnd type="triangle" w="med" len="med"/>
              </a:ln>
              <a:effectLst/>
            </p:spPr>
            <p:txBody>
              <a:bodyPr/>
              <a:lstStyle/>
              <a:p>
                <a:endParaRPr lang="en-US"/>
              </a:p>
            </p:txBody>
          </p:sp>
        </p:grpSp>
        <p:sp>
          <p:nvSpPr>
            <p:cNvPr id="40" name="AutoShape 27"/>
            <p:cNvSpPr>
              <a:spLocks noChangeAspect="1" noChangeArrowheads="1"/>
            </p:cNvSpPr>
            <p:nvPr/>
          </p:nvSpPr>
          <p:spPr bwMode="auto">
            <a:xfrm>
              <a:off x="1006475" y="4603750"/>
              <a:ext cx="914400" cy="914400"/>
            </a:xfrm>
            <a:prstGeom prst="sun">
              <a:avLst>
                <a:gd name="adj" fmla="val 33014"/>
              </a:avLst>
            </a:prstGeom>
            <a:solidFill>
              <a:srgbClr val="FFD72D"/>
            </a:solidFill>
            <a:ln w="9525">
              <a:solidFill>
                <a:schemeClr val="tx1"/>
              </a:solidFill>
              <a:miter lim="800000"/>
              <a:headEnd/>
              <a:tailEnd/>
            </a:ln>
            <a:effectLst/>
          </p:spPr>
          <p:txBody>
            <a:bodyPr wrap="none" anchor="ctr"/>
            <a:lstStyle/>
            <a:p>
              <a:endParaRPr lang="en-US"/>
            </a:p>
          </p:txBody>
        </p:sp>
        <p:sp>
          <p:nvSpPr>
            <p:cNvPr id="41" name="AutoShape 28"/>
            <p:cNvSpPr>
              <a:spLocks noChangeAspect="1" noChangeArrowheads="1"/>
            </p:cNvSpPr>
            <p:nvPr/>
          </p:nvSpPr>
          <p:spPr bwMode="auto">
            <a:xfrm>
              <a:off x="1646238" y="2590800"/>
              <a:ext cx="914400" cy="914400"/>
            </a:xfrm>
            <a:prstGeom prst="sun">
              <a:avLst>
                <a:gd name="adj" fmla="val 33014"/>
              </a:avLst>
            </a:prstGeom>
            <a:solidFill>
              <a:srgbClr val="FFD72D"/>
            </a:solidFill>
            <a:ln w="9525">
              <a:solidFill>
                <a:schemeClr val="tx1"/>
              </a:solidFill>
              <a:miter lim="800000"/>
              <a:headEnd/>
              <a:tailEnd/>
            </a:ln>
            <a:effectLst/>
          </p:spPr>
          <p:txBody>
            <a:bodyPr wrap="none" anchor="ctr"/>
            <a:lstStyle/>
            <a:p>
              <a:endParaRPr lang="en-US"/>
            </a:p>
          </p:txBody>
        </p:sp>
        <p:sp>
          <p:nvSpPr>
            <p:cNvPr id="42" name="AutoShape 29"/>
            <p:cNvSpPr>
              <a:spLocks noChangeAspect="1" noChangeArrowheads="1"/>
            </p:cNvSpPr>
            <p:nvPr/>
          </p:nvSpPr>
          <p:spPr bwMode="auto">
            <a:xfrm>
              <a:off x="4206875" y="2133600"/>
              <a:ext cx="914400" cy="914400"/>
            </a:xfrm>
            <a:prstGeom prst="sun">
              <a:avLst>
                <a:gd name="adj" fmla="val 33014"/>
              </a:avLst>
            </a:prstGeom>
            <a:solidFill>
              <a:srgbClr val="FFD72D"/>
            </a:solidFill>
            <a:ln w="9525">
              <a:solidFill>
                <a:schemeClr val="tx1"/>
              </a:solidFill>
              <a:miter lim="800000"/>
              <a:headEnd/>
              <a:tailEnd/>
            </a:ln>
            <a:effectLst/>
          </p:spPr>
          <p:txBody>
            <a:bodyPr wrap="none" anchor="ctr"/>
            <a:lstStyle/>
            <a:p>
              <a:endParaRPr lang="en-US"/>
            </a:p>
          </p:txBody>
        </p:sp>
        <p:sp>
          <p:nvSpPr>
            <p:cNvPr id="43" name="AutoShape 30"/>
            <p:cNvSpPr>
              <a:spLocks noChangeAspect="1" noChangeArrowheads="1"/>
            </p:cNvSpPr>
            <p:nvPr/>
          </p:nvSpPr>
          <p:spPr bwMode="auto">
            <a:xfrm>
              <a:off x="7042150" y="2957513"/>
              <a:ext cx="914400" cy="914400"/>
            </a:xfrm>
            <a:prstGeom prst="sun">
              <a:avLst>
                <a:gd name="adj" fmla="val 33014"/>
              </a:avLst>
            </a:prstGeom>
            <a:solidFill>
              <a:srgbClr val="FFD72D"/>
            </a:solidFill>
            <a:ln w="9525">
              <a:solidFill>
                <a:schemeClr val="tx1"/>
              </a:solidFill>
              <a:miter lim="800000"/>
              <a:headEnd/>
              <a:tailEnd/>
            </a:ln>
            <a:effectLst/>
          </p:spPr>
          <p:txBody>
            <a:bodyPr wrap="none" anchor="ctr"/>
            <a:lstStyle/>
            <a:p>
              <a:endParaRPr lang="en-US"/>
            </a:p>
          </p:txBody>
        </p:sp>
        <p:sp>
          <p:nvSpPr>
            <p:cNvPr id="44" name="AutoShape 31"/>
            <p:cNvSpPr>
              <a:spLocks noChangeAspect="1" noChangeArrowheads="1"/>
            </p:cNvSpPr>
            <p:nvPr/>
          </p:nvSpPr>
          <p:spPr bwMode="auto">
            <a:xfrm>
              <a:off x="7315200" y="5060950"/>
              <a:ext cx="914400" cy="914400"/>
            </a:xfrm>
            <a:prstGeom prst="sun">
              <a:avLst>
                <a:gd name="adj" fmla="val 33014"/>
              </a:avLst>
            </a:prstGeom>
            <a:solidFill>
              <a:srgbClr val="FFD72D"/>
            </a:solidFill>
            <a:ln w="9525">
              <a:solidFill>
                <a:schemeClr val="tx1"/>
              </a:solidFill>
              <a:miter lim="800000"/>
              <a:headEnd/>
              <a:tailEnd/>
            </a:ln>
            <a:effectLst/>
          </p:spPr>
          <p:txBody>
            <a:bodyPr wrap="none" anchor="ctr"/>
            <a:lstStyle/>
            <a:p>
              <a:endParaRPr lang="en-US"/>
            </a:p>
          </p:txBody>
        </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a:xfrm>
            <a:off x="457200" y="76200"/>
            <a:ext cx="8229600" cy="1252728"/>
          </a:xfrm>
        </p:spPr>
        <p:txBody>
          <a:bodyPr>
            <a:normAutofit fontScale="90000"/>
          </a:bodyPr>
          <a:lstStyle/>
          <a:p>
            <a:pPr eaLnBrk="1" hangingPunct="1"/>
            <a:r>
              <a:rPr lang="en-US" dirty="0" smtClean="0"/>
              <a:t>Matrix Row-Column Sampling:</a:t>
            </a:r>
            <a:br>
              <a:rPr lang="en-US" dirty="0" smtClean="0"/>
            </a:br>
            <a:r>
              <a:rPr lang="en-US" dirty="0" smtClean="0"/>
              <a:t>Algorithm Outline</a:t>
            </a:r>
          </a:p>
        </p:txBody>
      </p:sp>
      <p:grpSp>
        <p:nvGrpSpPr>
          <p:cNvPr id="2" name="Group 50"/>
          <p:cNvGrpSpPr/>
          <p:nvPr/>
        </p:nvGrpSpPr>
        <p:grpSpPr>
          <a:xfrm>
            <a:off x="533399" y="1676400"/>
            <a:ext cx="8077201" cy="5181600"/>
            <a:chOff x="274638" y="1143000"/>
            <a:chExt cx="8561387" cy="5715000"/>
          </a:xfrm>
        </p:grpSpPr>
        <p:sp>
          <p:nvSpPr>
            <p:cNvPr id="31748" name="Text Box 74"/>
            <p:cNvSpPr txBox="1">
              <a:spLocks noChangeArrowheads="1"/>
            </p:cNvSpPr>
            <p:nvPr/>
          </p:nvSpPr>
          <p:spPr bwMode="auto">
            <a:xfrm>
              <a:off x="365125" y="3521075"/>
              <a:ext cx="1738313" cy="641350"/>
            </a:xfrm>
            <a:prstGeom prst="rect">
              <a:avLst/>
            </a:prstGeom>
            <a:noFill/>
            <a:ln w="9525">
              <a:noFill/>
              <a:miter lim="800000"/>
              <a:headEnd/>
              <a:tailEnd/>
            </a:ln>
          </p:spPr>
          <p:txBody>
            <a:bodyPr>
              <a:spAutoFit/>
            </a:bodyPr>
            <a:lstStyle/>
            <a:p>
              <a:pPr algn="ctr">
                <a:spcBef>
                  <a:spcPct val="50000"/>
                </a:spcBef>
              </a:pPr>
              <a:r>
                <a:rPr lang="en-US"/>
                <a:t>Compute rows (GPU)</a:t>
              </a:r>
            </a:p>
          </p:txBody>
        </p:sp>
        <p:sp>
          <p:nvSpPr>
            <p:cNvPr id="31749" name="Text Box 76"/>
            <p:cNvSpPr txBox="1">
              <a:spLocks noChangeArrowheads="1"/>
            </p:cNvSpPr>
            <p:nvPr/>
          </p:nvSpPr>
          <p:spPr bwMode="auto">
            <a:xfrm>
              <a:off x="6950075" y="5897563"/>
              <a:ext cx="1830388" cy="366712"/>
            </a:xfrm>
            <a:prstGeom prst="rect">
              <a:avLst/>
            </a:prstGeom>
            <a:noFill/>
            <a:ln w="9525">
              <a:noFill/>
              <a:miter lim="800000"/>
              <a:headEnd/>
              <a:tailEnd/>
            </a:ln>
          </p:spPr>
          <p:txBody>
            <a:bodyPr>
              <a:spAutoFit/>
            </a:bodyPr>
            <a:lstStyle/>
            <a:p>
              <a:pPr algn="ctr">
                <a:spcBef>
                  <a:spcPct val="50000"/>
                </a:spcBef>
              </a:pPr>
              <a:r>
                <a:rPr lang="en-US"/>
                <a:t>Weighted sum</a:t>
              </a:r>
            </a:p>
          </p:txBody>
        </p:sp>
        <p:grpSp>
          <p:nvGrpSpPr>
            <p:cNvPr id="3" name="Group 55"/>
            <p:cNvGrpSpPr>
              <a:grpSpLocks/>
            </p:cNvGrpSpPr>
            <p:nvPr/>
          </p:nvGrpSpPr>
          <p:grpSpPr bwMode="auto">
            <a:xfrm>
              <a:off x="274638" y="1143000"/>
              <a:ext cx="1919287" cy="2286000"/>
              <a:chOff x="173" y="1354"/>
              <a:chExt cx="1146" cy="1555"/>
            </a:xfrm>
          </p:grpSpPr>
          <p:sp>
            <p:nvSpPr>
              <p:cNvPr id="31790" name="Rectangle 56"/>
              <p:cNvSpPr>
                <a:spLocks noChangeArrowheads="1"/>
              </p:cNvSpPr>
              <p:nvPr/>
            </p:nvSpPr>
            <p:spPr bwMode="auto">
              <a:xfrm>
                <a:off x="173" y="1532"/>
                <a:ext cx="1145" cy="44"/>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791" name="Rectangle 57"/>
              <p:cNvSpPr>
                <a:spLocks noChangeArrowheads="1"/>
              </p:cNvSpPr>
              <p:nvPr/>
            </p:nvSpPr>
            <p:spPr bwMode="auto">
              <a:xfrm>
                <a:off x="173" y="1799"/>
                <a:ext cx="1145" cy="44"/>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792" name="Rectangle 58"/>
              <p:cNvSpPr>
                <a:spLocks noChangeArrowheads="1"/>
              </p:cNvSpPr>
              <p:nvPr/>
            </p:nvSpPr>
            <p:spPr bwMode="auto">
              <a:xfrm>
                <a:off x="173" y="2287"/>
                <a:ext cx="1145" cy="45"/>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793" name="Rectangle 59"/>
              <p:cNvSpPr>
                <a:spLocks noChangeArrowheads="1"/>
              </p:cNvSpPr>
              <p:nvPr/>
            </p:nvSpPr>
            <p:spPr bwMode="auto">
              <a:xfrm>
                <a:off x="173" y="2598"/>
                <a:ext cx="1145" cy="45"/>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794" name="Rectangle 60"/>
              <p:cNvSpPr>
                <a:spLocks noChangeArrowheads="1"/>
              </p:cNvSpPr>
              <p:nvPr/>
            </p:nvSpPr>
            <p:spPr bwMode="auto">
              <a:xfrm>
                <a:off x="173" y="2687"/>
                <a:ext cx="1145" cy="45"/>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795" name="Rectangle 61"/>
              <p:cNvSpPr>
                <a:spLocks noChangeArrowheads="1"/>
              </p:cNvSpPr>
              <p:nvPr/>
            </p:nvSpPr>
            <p:spPr bwMode="auto">
              <a:xfrm>
                <a:off x="173" y="1354"/>
                <a:ext cx="1146" cy="1555"/>
              </a:xfrm>
              <a:prstGeom prst="rect">
                <a:avLst/>
              </a:prstGeom>
              <a:noFill/>
              <a:ln w="25400">
                <a:solidFill>
                  <a:schemeClr val="tx1"/>
                </a:solidFill>
                <a:miter lim="800000"/>
                <a:headEnd/>
                <a:tailEnd/>
              </a:ln>
            </p:spPr>
            <p:txBody>
              <a:bodyPr wrap="none" anchor="ctr"/>
              <a:lstStyle/>
              <a:p>
                <a:endParaRPr lang="en-US"/>
              </a:p>
            </p:txBody>
          </p:sp>
        </p:grpSp>
        <p:sp>
          <p:nvSpPr>
            <p:cNvPr id="31751" name="Line 62"/>
            <p:cNvSpPr>
              <a:spLocks noChangeShapeType="1"/>
            </p:cNvSpPr>
            <p:nvPr/>
          </p:nvSpPr>
          <p:spPr bwMode="auto">
            <a:xfrm>
              <a:off x="2392363" y="2286000"/>
              <a:ext cx="423862" cy="0"/>
            </a:xfrm>
            <a:prstGeom prst="line">
              <a:avLst/>
            </a:prstGeom>
            <a:noFill/>
            <a:ln w="9525">
              <a:solidFill>
                <a:schemeClr val="tx1"/>
              </a:solidFill>
              <a:round/>
              <a:headEnd/>
              <a:tailEnd type="triangle" w="med" len="med"/>
            </a:ln>
          </p:spPr>
          <p:txBody>
            <a:bodyPr/>
            <a:lstStyle/>
            <a:p>
              <a:endParaRPr lang="en-US"/>
            </a:p>
          </p:txBody>
        </p:sp>
        <p:sp>
          <p:nvSpPr>
            <p:cNvPr id="31752" name="Line 72"/>
            <p:cNvSpPr>
              <a:spLocks noChangeShapeType="1"/>
            </p:cNvSpPr>
            <p:nvPr/>
          </p:nvSpPr>
          <p:spPr bwMode="auto">
            <a:xfrm>
              <a:off x="6178550" y="5029200"/>
              <a:ext cx="365125" cy="0"/>
            </a:xfrm>
            <a:prstGeom prst="line">
              <a:avLst/>
            </a:prstGeom>
            <a:noFill/>
            <a:ln w="9525">
              <a:solidFill>
                <a:schemeClr val="tx1"/>
              </a:solidFill>
              <a:round/>
              <a:headEnd/>
              <a:tailEnd type="triangle" w="med" len="med"/>
            </a:ln>
          </p:spPr>
          <p:txBody>
            <a:bodyPr/>
            <a:lstStyle/>
            <a:p>
              <a:endParaRPr lang="en-US"/>
            </a:p>
          </p:txBody>
        </p:sp>
        <p:pic>
          <p:nvPicPr>
            <p:cNvPr id="31753" name="Picture 73" descr="temple-300-900-16-9"/>
            <p:cNvPicPr>
              <a:picLocks noChangeAspect="1" noChangeArrowheads="1"/>
            </p:cNvPicPr>
            <p:nvPr/>
          </p:nvPicPr>
          <p:blipFill>
            <a:blip r:embed="rId3" cstate="print"/>
            <a:srcRect/>
            <a:stretch>
              <a:fillRect/>
            </a:stretch>
          </p:blipFill>
          <p:spPr bwMode="auto">
            <a:xfrm>
              <a:off x="6858000" y="4348163"/>
              <a:ext cx="1974850" cy="1362075"/>
            </a:xfrm>
            <a:prstGeom prst="rect">
              <a:avLst/>
            </a:prstGeom>
            <a:noFill/>
            <a:ln w="9525">
              <a:noFill/>
              <a:miter lim="800000"/>
              <a:headEnd/>
              <a:tailEnd/>
            </a:ln>
          </p:spPr>
        </p:pic>
        <p:sp>
          <p:nvSpPr>
            <p:cNvPr id="31755" name="Line 103"/>
            <p:cNvSpPr>
              <a:spLocks noChangeShapeType="1"/>
            </p:cNvSpPr>
            <p:nvPr/>
          </p:nvSpPr>
          <p:spPr bwMode="auto">
            <a:xfrm>
              <a:off x="5411788" y="2286000"/>
              <a:ext cx="423862" cy="0"/>
            </a:xfrm>
            <a:prstGeom prst="line">
              <a:avLst/>
            </a:prstGeom>
            <a:noFill/>
            <a:ln w="9525">
              <a:solidFill>
                <a:schemeClr val="tx1"/>
              </a:solidFill>
              <a:round/>
              <a:headEnd/>
              <a:tailEnd type="triangle" w="med" len="med"/>
            </a:ln>
          </p:spPr>
          <p:txBody>
            <a:bodyPr/>
            <a:lstStyle/>
            <a:p>
              <a:endParaRPr lang="en-US"/>
            </a:p>
          </p:txBody>
        </p:sp>
        <p:sp>
          <p:nvSpPr>
            <p:cNvPr id="31756" name="Line 119"/>
            <p:cNvSpPr>
              <a:spLocks noChangeShapeType="1"/>
            </p:cNvSpPr>
            <p:nvPr/>
          </p:nvSpPr>
          <p:spPr bwMode="auto">
            <a:xfrm>
              <a:off x="3244850" y="5029200"/>
              <a:ext cx="385763" cy="1588"/>
            </a:xfrm>
            <a:prstGeom prst="line">
              <a:avLst/>
            </a:prstGeom>
            <a:noFill/>
            <a:ln w="9525">
              <a:solidFill>
                <a:schemeClr val="tx1"/>
              </a:solidFill>
              <a:round/>
              <a:headEnd/>
              <a:tailEnd type="triangle" w="med" len="med"/>
            </a:ln>
          </p:spPr>
          <p:txBody>
            <a:bodyPr wrap="none" anchor="ctr"/>
            <a:lstStyle/>
            <a:p>
              <a:endParaRPr lang="en-US"/>
            </a:p>
          </p:txBody>
        </p:sp>
        <p:grpSp>
          <p:nvGrpSpPr>
            <p:cNvPr id="4" name="Group 126"/>
            <p:cNvGrpSpPr>
              <a:grpSpLocks/>
            </p:cNvGrpSpPr>
            <p:nvPr/>
          </p:nvGrpSpPr>
          <p:grpSpPr bwMode="auto">
            <a:xfrm>
              <a:off x="3944938" y="3886200"/>
              <a:ext cx="1920875" cy="2286000"/>
              <a:chOff x="3262" y="2448"/>
              <a:chExt cx="1094" cy="1383"/>
            </a:xfrm>
          </p:grpSpPr>
          <p:sp>
            <p:nvSpPr>
              <p:cNvPr id="31778" name="Rectangle 113"/>
              <p:cNvSpPr>
                <a:spLocks noChangeArrowheads="1"/>
              </p:cNvSpPr>
              <p:nvPr/>
            </p:nvSpPr>
            <p:spPr bwMode="auto">
              <a:xfrm>
                <a:off x="3438" y="2448"/>
                <a:ext cx="36" cy="1383"/>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779" name="Rectangle 114"/>
              <p:cNvSpPr>
                <a:spLocks noChangeArrowheads="1"/>
              </p:cNvSpPr>
              <p:nvPr/>
            </p:nvSpPr>
            <p:spPr bwMode="auto">
              <a:xfrm>
                <a:off x="3650" y="2448"/>
                <a:ext cx="36" cy="1383"/>
              </a:xfrm>
              <a:prstGeom prst="rect">
                <a:avLst/>
              </a:prstGeom>
              <a:solidFill>
                <a:srgbClr val="FF0000"/>
              </a:solidFill>
              <a:ln w="9525">
                <a:solidFill>
                  <a:srgbClr val="C0C0C0"/>
                </a:solidFill>
                <a:miter lim="800000"/>
                <a:headEnd/>
                <a:tailEnd/>
              </a:ln>
            </p:spPr>
            <p:txBody>
              <a:bodyPr wrap="none" anchor="ctr"/>
              <a:lstStyle/>
              <a:p>
                <a:endParaRPr lang="en-US"/>
              </a:p>
            </p:txBody>
          </p:sp>
          <p:sp>
            <p:nvSpPr>
              <p:cNvPr id="31780" name="Rectangle 115"/>
              <p:cNvSpPr>
                <a:spLocks noChangeArrowheads="1"/>
              </p:cNvSpPr>
              <p:nvPr/>
            </p:nvSpPr>
            <p:spPr bwMode="auto">
              <a:xfrm>
                <a:off x="3933" y="2448"/>
                <a:ext cx="35" cy="1383"/>
              </a:xfrm>
              <a:prstGeom prst="rect">
                <a:avLst/>
              </a:prstGeom>
              <a:solidFill>
                <a:srgbClr val="00FF00"/>
              </a:solidFill>
              <a:ln w="9525">
                <a:solidFill>
                  <a:srgbClr val="C0C0C0"/>
                </a:solidFill>
                <a:miter lim="800000"/>
                <a:headEnd/>
                <a:tailEnd/>
              </a:ln>
            </p:spPr>
            <p:txBody>
              <a:bodyPr wrap="none" anchor="ctr"/>
              <a:lstStyle/>
              <a:p>
                <a:endParaRPr lang="en-US"/>
              </a:p>
            </p:txBody>
          </p:sp>
          <p:sp>
            <p:nvSpPr>
              <p:cNvPr id="31781" name="Rectangle 116"/>
              <p:cNvSpPr>
                <a:spLocks noChangeArrowheads="1"/>
              </p:cNvSpPr>
              <p:nvPr/>
            </p:nvSpPr>
            <p:spPr bwMode="auto">
              <a:xfrm>
                <a:off x="4074" y="2448"/>
                <a:ext cx="35" cy="1383"/>
              </a:xfrm>
              <a:prstGeom prst="rect">
                <a:avLst/>
              </a:prstGeom>
              <a:solidFill>
                <a:srgbClr val="FF9900"/>
              </a:solidFill>
              <a:ln w="9525">
                <a:solidFill>
                  <a:srgbClr val="C0C0C0"/>
                </a:solidFill>
                <a:miter lim="800000"/>
                <a:headEnd/>
                <a:tailEnd/>
              </a:ln>
            </p:spPr>
            <p:txBody>
              <a:bodyPr wrap="none" anchor="ctr"/>
              <a:lstStyle/>
              <a:p>
                <a:endParaRPr lang="en-US"/>
              </a:p>
            </p:txBody>
          </p:sp>
          <p:sp>
            <p:nvSpPr>
              <p:cNvPr id="31782" name="Rectangle 117"/>
              <p:cNvSpPr>
                <a:spLocks noChangeArrowheads="1"/>
              </p:cNvSpPr>
              <p:nvPr/>
            </p:nvSpPr>
            <p:spPr bwMode="auto">
              <a:xfrm>
                <a:off x="4250" y="2448"/>
                <a:ext cx="36" cy="1383"/>
              </a:xfrm>
              <a:prstGeom prst="rect">
                <a:avLst/>
              </a:prstGeom>
              <a:solidFill>
                <a:srgbClr val="FFFF00"/>
              </a:solidFill>
              <a:ln w="9525">
                <a:solidFill>
                  <a:srgbClr val="C0C0C0"/>
                </a:solidFill>
                <a:miter lim="800000"/>
                <a:headEnd/>
                <a:tailEnd/>
              </a:ln>
            </p:spPr>
            <p:txBody>
              <a:bodyPr wrap="none" anchor="ctr"/>
              <a:lstStyle/>
              <a:p>
                <a:endParaRPr lang="en-US"/>
              </a:p>
            </p:txBody>
          </p:sp>
          <p:sp>
            <p:nvSpPr>
              <p:cNvPr id="31783" name="Rectangle 121"/>
              <p:cNvSpPr>
                <a:spLocks noChangeArrowheads="1"/>
              </p:cNvSpPr>
              <p:nvPr/>
            </p:nvSpPr>
            <p:spPr bwMode="auto">
              <a:xfrm>
                <a:off x="3262" y="2448"/>
                <a:ext cx="1094" cy="1383"/>
              </a:xfrm>
              <a:prstGeom prst="rect">
                <a:avLst/>
              </a:prstGeom>
              <a:noFill/>
              <a:ln w="25400">
                <a:solidFill>
                  <a:schemeClr val="tx1"/>
                </a:solidFill>
                <a:miter lim="800000"/>
                <a:headEnd/>
                <a:tailEnd/>
              </a:ln>
            </p:spPr>
            <p:txBody>
              <a:bodyPr wrap="none" anchor="ctr"/>
              <a:lstStyle/>
              <a:p>
                <a:endParaRPr lang="en-US"/>
              </a:p>
            </p:txBody>
          </p:sp>
        </p:grpSp>
        <p:grpSp>
          <p:nvGrpSpPr>
            <p:cNvPr id="5" name="Group 125"/>
            <p:cNvGrpSpPr>
              <a:grpSpLocks/>
            </p:cNvGrpSpPr>
            <p:nvPr/>
          </p:nvGrpSpPr>
          <p:grpSpPr bwMode="auto">
            <a:xfrm>
              <a:off x="914400" y="4575175"/>
              <a:ext cx="2017713" cy="908050"/>
              <a:chOff x="1778" y="2853"/>
              <a:chExt cx="1053" cy="572"/>
            </a:xfrm>
          </p:grpSpPr>
          <p:sp>
            <p:nvSpPr>
              <p:cNvPr id="31772" name="Rectangle 108"/>
              <p:cNvSpPr>
                <a:spLocks noChangeArrowheads="1"/>
              </p:cNvSpPr>
              <p:nvPr/>
            </p:nvSpPr>
            <p:spPr bwMode="auto">
              <a:xfrm>
                <a:off x="1948" y="2853"/>
                <a:ext cx="34" cy="572"/>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773" name="Rectangle 109"/>
              <p:cNvSpPr>
                <a:spLocks noChangeArrowheads="1"/>
              </p:cNvSpPr>
              <p:nvPr/>
            </p:nvSpPr>
            <p:spPr bwMode="auto">
              <a:xfrm>
                <a:off x="2152" y="2853"/>
                <a:ext cx="34" cy="572"/>
              </a:xfrm>
              <a:prstGeom prst="rect">
                <a:avLst/>
              </a:prstGeom>
              <a:solidFill>
                <a:srgbClr val="FF0000"/>
              </a:solidFill>
              <a:ln w="9525">
                <a:solidFill>
                  <a:srgbClr val="C0C0C0"/>
                </a:solidFill>
                <a:miter lim="800000"/>
                <a:headEnd/>
                <a:tailEnd/>
              </a:ln>
            </p:spPr>
            <p:txBody>
              <a:bodyPr wrap="none" anchor="ctr"/>
              <a:lstStyle/>
              <a:p>
                <a:endParaRPr lang="en-US"/>
              </a:p>
            </p:txBody>
          </p:sp>
          <p:sp>
            <p:nvSpPr>
              <p:cNvPr id="31774" name="Rectangle 110"/>
              <p:cNvSpPr>
                <a:spLocks noChangeArrowheads="1"/>
              </p:cNvSpPr>
              <p:nvPr/>
            </p:nvSpPr>
            <p:spPr bwMode="auto">
              <a:xfrm>
                <a:off x="2424" y="2853"/>
                <a:ext cx="33" cy="572"/>
              </a:xfrm>
              <a:prstGeom prst="rect">
                <a:avLst/>
              </a:prstGeom>
              <a:solidFill>
                <a:srgbClr val="00FF00"/>
              </a:solidFill>
              <a:ln w="9525">
                <a:solidFill>
                  <a:srgbClr val="C0C0C0"/>
                </a:solidFill>
                <a:miter lim="800000"/>
                <a:headEnd/>
                <a:tailEnd/>
              </a:ln>
            </p:spPr>
            <p:txBody>
              <a:bodyPr wrap="none" anchor="ctr"/>
              <a:lstStyle/>
              <a:p>
                <a:endParaRPr lang="en-US"/>
              </a:p>
            </p:txBody>
          </p:sp>
          <p:sp>
            <p:nvSpPr>
              <p:cNvPr id="31775" name="Rectangle 111"/>
              <p:cNvSpPr>
                <a:spLocks noChangeArrowheads="1"/>
              </p:cNvSpPr>
              <p:nvPr/>
            </p:nvSpPr>
            <p:spPr bwMode="auto">
              <a:xfrm>
                <a:off x="2559" y="2853"/>
                <a:ext cx="34" cy="572"/>
              </a:xfrm>
              <a:prstGeom prst="rect">
                <a:avLst/>
              </a:prstGeom>
              <a:solidFill>
                <a:srgbClr val="FF9900"/>
              </a:solidFill>
              <a:ln w="9525">
                <a:solidFill>
                  <a:srgbClr val="C0C0C0"/>
                </a:solidFill>
                <a:miter lim="800000"/>
                <a:headEnd/>
                <a:tailEnd/>
              </a:ln>
            </p:spPr>
            <p:txBody>
              <a:bodyPr wrap="none" anchor="ctr"/>
              <a:lstStyle/>
              <a:p>
                <a:endParaRPr lang="en-US"/>
              </a:p>
            </p:txBody>
          </p:sp>
          <p:sp>
            <p:nvSpPr>
              <p:cNvPr id="31776" name="Rectangle 112"/>
              <p:cNvSpPr>
                <a:spLocks noChangeArrowheads="1"/>
              </p:cNvSpPr>
              <p:nvPr/>
            </p:nvSpPr>
            <p:spPr bwMode="auto">
              <a:xfrm>
                <a:off x="2729" y="2853"/>
                <a:ext cx="34" cy="572"/>
              </a:xfrm>
              <a:prstGeom prst="rect">
                <a:avLst/>
              </a:prstGeom>
              <a:solidFill>
                <a:srgbClr val="FFFF00"/>
              </a:solidFill>
              <a:ln w="9525">
                <a:solidFill>
                  <a:srgbClr val="C0C0C0"/>
                </a:solidFill>
                <a:miter lim="800000"/>
                <a:headEnd/>
                <a:tailEnd/>
              </a:ln>
            </p:spPr>
            <p:txBody>
              <a:bodyPr wrap="none" anchor="ctr"/>
              <a:lstStyle/>
              <a:p>
                <a:endParaRPr lang="en-US"/>
              </a:p>
            </p:txBody>
          </p:sp>
          <p:sp>
            <p:nvSpPr>
              <p:cNvPr id="31777" name="Rectangle 122"/>
              <p:cNvSpPr>
                <a:spLocks noChangeArrowheads="1"/>
              </p:cNvSpPr>
              <p:nvPr/>
            </p:nvSpPr>
            <p:spPr bwMode="auto">
              <a:xfrm>
                <a:off x="1778" y="2853"/>
                <a:ext cx="1053" cy="572"/>
              </a:xfrm>
              <a:prstGeom prst="rect">
                <a:avLst/>
              </a:prstGeom>
              <a:noFill/>
              <a:ln w="25400">
                <a:solidFill>
                  <a:schemeClr val="tx1"/>
                </a:solidFill>
                <a:miter lim="800000"/>
                <a:headEnd/>
                <a:tailEnd/>
              </a:ln>
            </p:spPr>
            <p:txBody>
              <a:bodyPr wrap="none" anchor="ctr"/>
              <a:lstStyle/>
              <a:p>
                <a:endParaRPr lang="en-US"/>
              </a:p>
            </p:txBody>
          </p:sp>
        </p:grpSp>
        <p:grpSp>
          <p:nvGrpSpPr>
            <p:cNvPr id="6" name="Group 124"/>
            <p:cNvGrpSpPr>
              <a:grpSpLocks/>
            </p:cNvGrpSpPr>
            <p:nvPr/>
          </p:nvGrpSpPr>
          <p:grpSpPr bwMode="auto">
            <a:xfrm>
              <a:off x="6035675" y="1782763"/>
              <a:ext cx="2193925" cy="923925"/>
              <a:chOff x="262" y="2845"/>
              <a:chExt cx="1099" cy="582"/>
            </a:xfrm>
          </p:grpSpPr>
          <p:sp>
            <p:nvSpPr>
              <p:cNvPr id="31766" name="Rectangle 104"/>
              <p:cNvSpPr>
                <a:spLocks noChangeArrowheads="1"/>
              </p:cNvSpPr>
              <p:nvPr/>
            </p:nvSpPr>
            <p:spPr bwMode="auto">
              <a:xfrm>
                <a:off x="583" y="2851"/>
                <a:ext cx="210" cy="576"/>
              </a:xfrm>
              <a:prstGeom prst="rect">
                <a:avLst/>
              </a:prstGeom>
              <a:solidFill>
                <a:srgbClr val="FF0000"/>
              </a:solidFill>
              <a:ln w="9525">
                <a:solidFill>
                  <a:srgbClr val="C0C0C0"/>
                </a:solidFill>
                <a:miter lim="800000"/>
                <a:headEnd/>
                <a:tailEnd/>
              </a:ln>
            </p:spPr>
            <p:txBody>
              <a:bodyPr wrap="none" anchor="ctr"/>
              <a:lstStyle/>
              <a:p>
                <a:endParaRPr lang="en-US"/>
              </a:p>
            </p:txBody>
          </p:sp>
          <p:sp>
            <p:nvSpPr>
              <p:cNvPr id="31767" name="Rectangle 105"/>
              <p:cNvSpPr>
                <a:spLocks noChangeArrowheads="1"/>
              </p:cNvSpPr>
              <p:nvPr/>
            </p:nvSpPr>
            <p:spPr bwMode="auto">
              <a:xfrm>
                <a:off x="796" y="2851"/>
                <a:ext cx="256" cy="576"/>
              </a:xfrm>
              <a:prstGeom prst="rect">
                <a:avLst/>
              </a:prstGeom>
              <a:solidFill>
                <a:srgbClr val="00FF00"/>
              </a:solidFill>
              <a:ln w="9525">
                <a:solidFill>
                  <a:srgbClr val="C0C0C0"/>
                </a:solidFill>
                <a:miter lim="800000"/>
                <a:headEnd/>
                <a:tailEnd/>
              </a:ln>
            </p:spPr>
            <p:txBody>
              <a:bodyPr wrap="none" anchor="ctr"/>
              <a:lstStyle/>
              <a:p>
                <a:endParaRPr lang="en-US"/>
              </a:p>
            </p:txBody>
          </p:sp>
          <p:sp>
            <p:nvSpPr>
              <p:cNvPr id="31768" name="Rectangle 106"/>
              <p:cNvSpPr>
                <a:spLocks noChangeArrowheads="1"/>
              </p:cNvSpPr>
              <p:nvPr/>
            </p:nvSpPr>
            <p:spPr bwMode="auto">
              <a:xfrm>
                <a:off x="1055" y="2845"/>
                <a:ext cx="151" cy="582"/>
              </a:xfrm>
              <a:prstGeom prst="rect">
                <a:avLst/>
              </a:prstGeom>
              <a:solidFill>
                <a:srgbClr val="FF9900"/>
              </a:solidFill>
              <a:ln w="9525">
                <a:solidFill>
                  <a:srgbClr val="C0C0C0"/>
                </a:solidFill>
                <a:miter lim="800000"/>
                <a:headEnd/>
                <a:tailEnd/>
              </a:ln>
            </p:spPr>
            <p:txBody>
              <a:bodyPr wrap="none" anchor="ctr"/>
              <a:lstStyle/>
              <a:p>
                <a:endParaRPr lang="en-US"/>
              </a:p>
            </p:txBody>
          </p:sp>
          <p:sp>
            <p:nvSpPr>
              <p:cNvPr id="31769" name="Rectangle 107"/>
              <p:cNvSpPr>
                <a:spLocks noChangeArrowheads="1"/>
              </p:cNvSpPr>
              <p:nvPr/>
            </p:nvSpPr>
            <p:spPr bwMode="auto">
              <a:xfrm>
                <a:off x="1210" y="2851"/>
                <a:ext cx="151" cy="576"/>
              </a:xfrm>
              <a:prstGeom prst="rect">
                <a:avLst/>
              </a:prstGeom>
              <a:solidFill>
                <a:srgbClr val="FFFF00"/>
              </a:solidFill>
              <a:ln w="9525">
                <a:solidFill>
                  <a:srgbClr val="C0C0C0"/>
                </a:solidFill>
                <a:miter lim="800000"/>
                <a:headEnd/>
                <a:tailEnd/>
              </a:ln>
            </p:spPr>
            <p:txBody>
              <a:bodyPr wrap="none" anchor="ctr"/>
              <a:lstStyle/>
              <a:p>
                <a:endParaRPr lang="en-US"/>
              </a:p>
            </p:txBody>
          </p:sp>
          <p:sp>
            <p:nvSpPr>
              <p:cNvPr id="31770" name="Rectangle 120"/>
              <p:cNvSpPr>
                <a:spLocks noChangeArrowheads="1"/>
              </p:cNvSpPr>
              <p:nvPr/>
            </p:nvSpPr>
            <p:spPr bwMode="auto">
              <a:xfrm>
                <a:off x="262" y="2851"/>
                <a:ext cx="321" cy="576"/>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771" name="Rectangle 123"/>
              <p:cNvSpPr>
                <a:spLocks noChangeArrowheads="1"/>
              </p:cNvSpPr>
              <p:nvPr/>
            </p:nvSpPr>
            <p:spPr bwMode="auto">
              <a:xfrm>
                <a:off x="267" y="2851"/>
                <a:ext cx="1094" cy="572"/>
              </a:xfrm>
              <a:prstGeom prst="rect">
                <a:avLst/>
              </a:prstGeom>
              <a:noFill/>
              <a:ln w="25400">
                <a:solidFill>
                  <a:schemeClr val="tx1"/>
                </a:solidFill>
                <a:miter lim="800000"/>
                <a:headEnd/>
                <a:tailEnd/>
              </a:ln>
            </p:spPr>
            <p:txBody>
              <a:bodyPr wrap="none" anchor="ctr"/>
              <a:lstStyle/>
              <a:p>
                <a:endParaRPr lang="en-US"/>
              </a:p>
            </p:txBody>
          </p:sp>
        </p:grpSp>
        <p:sp>
          <p:nvSpPr>
            <p:cNvPr id="31760" name="Line 127"/>
            <p:cNvSpPr>
              <a:spLocks noChangeShapeType="1"/>
            </p:cNvSpPr>
            <p:nvPr/>
          </p:nvSpPr>
          <p:spPr bwMode="auto">
            <a:xfrm>
              <a:off x="8412163" y="2332038"/>
              <a:ext cx="423862" cy="0"/>
            </a:xfrm>
            <a:prstGeom prst="line">
              <a:avLst/>
            </a:prstGeom>
            <a:noFill/>
            <a:ln w="9525">
              <a:solidFill>
                <a:schemeClr val="tx1"/>
              </a:solidFill>
              <a:round/>
              <a:headEnd/>
              <a:tailEnd type="triangle" w="med" len="med"/>
            </a:ln>
          </p:spPr>
          <p:txBody>
            <a:bodyPr/>
            <a:lstStyle/>
            <a:p>
              <a:endParaRPr lang="en-US"/>
            </a:p>
          </p:txBody>
        </p:sp>
        <p:sp>
          <p:nvSpPr>
            <p:cNvPr id="31761" name="Line 128"/>
            <p:cNvSpPr>
              <a:spLocks noChangeShapeType="1"/>
            </p:cNvSpPr>
            <p:nvPr/>
          </p:nvSpPr>
          <p:spPr bwMode="auto">
            <a:xfrm>
              <a:off x="274638" y="5029200"/>
              <a:ext cx="423862" cy="0"/>
            </a:xfrm>
            <a:prstGeom prst="line">
              <a:avLst/>
            </a:prstGeom>
            <a:noFill/>
            <a:ln w="9525">
              <a:solidFill>
                <a:schemeClr val="tx1"/>
              </a:solidFill>
              <a:round/>
              <a:headEnd/>
              <a:tailEnd type="triangle" w="med" len="med"/>
            </a:ln>
          </p:spPr>
          <p:txBody>
            <a:bodyPr/>
            <a:lstStyle/>
            <a:p>
              <a:endParaRPr lang="en-US"/>
            </a:p>
          </p:txBody>
        </p:sp>
        <p:sp>
          <p:nvSpPr>
            <p:cNvPr id="31762" name="Text Box 129"/>
            <p:cNvSpPr txBox="1">
              <a:spLocks noChangeArrowheads="1"/>
            </p:cNvSpPr>
            <p:nvPr/>
          </p:nvSpPr>
          <p:spPr bwMode="auto">
            <a:xfrm>
              <a:off x="3017838" y="2879725"/>
              <a:ext cx="2376487" cy="641350"/>
            </a:xfrm>
            <a:prstGeom prst="rect">
              <a:avLst/>
            </a:prstGeom>
            <a:noFill/>
            <a:ln w="9525">
              <a:noFill/>
              <a:miter lim="800000"/>
              <a:headEnd/>
              <a:tailEnd/>
            </a:ln>
          </p:spPr>
          <p:txBody>
            <a:bodyPr>
              <a:spAutoFit/>
            </a:bodyPr>
            <a:lstStyle/>
            <a:p>
              <a:pPr algn="ctr">
                <a:spcBef>
                  <a:spcPct val="50000"/>
                </a:spcBef>
              </a:pPr>
              <a:r>
                <a:rPr lang="en-US"/>
                <a:t>Assemble rows into reduced matrix</a:t>
              </a:r>
            </a:p>
          </p:txBody>
        </p:sp>
        <p:sp>
          <p:nvSpPr>
            <p:cNvPr id="31763" name="Text Box 130"/>
            <p:cNvSpPr txBox="1">
              <a:spLocks noChangeArrowheads="1"/>
            </p:cNvSpPr>
            <p:nvPr/>
          </p:nvSpPr>
          <p:spPr bwMode="auto">
            <a:xfrm>
              <a:off x="5943600" y="2879725"/>
              <a:ext cx="2376488" cy="641350"/>
            </a:xfrm>
            <a:prstGeom prst="rect">
              <a:avLst/>
            </a:prstGeom>
            <a:noFill/>
            <a:ln w="9525">
              <a:noFill/>
              <a:miter lim="800000"/>
              <a:headEnd/>
              <a:tailEnd/>
            </a:ln>
          </p:spPr>
          <p:txBody>
            <a:bodyPr>
              <a:spAutoFit/>
            </a:bodyPr>
            <a:lstStyle/>
            <a:p>
              <a:pPr algn="ctr">
                <a:spcBef>
                  <a:spcPct val="50000"/>
                </a:spcBef>
              </a:pPr>
              <a:r>
                <a:rPr lang="en-US"/>
                <a:t>Cluster reduced columns</a:t>
              </a:r>
            </a:p>
          </p:txBody>
        </p:sp>
        <p:sp>
          <p:nvSpPr>
            <p:cNvPr id="31764" name="Text Box 131"/>
            <p:cNvSpPr txBox="1">
              <a:spLocks noChangeArrowheads="1"/>
            </p:cNvSpPr>
            <p:nvPr/>
          </p:nvSpPr>
          <p:spPr bwMode="auto">
            <a:xfrm>
              <a:off x="822325" y="5622925"/>
              <a:ext cx="2376488" cy="641350"/>
            </a:xfrm>
            <a:prstGeom prst="rect">
              <a:avLst/>
            </a:prstGeom>
            <a:noFill/>
            <a:ln w="9525">
              <a:noFill/>
              <a:miter lim="800000"/>
              <a:headEnd/>
              <a:tailEnd/>
            </a:ln>
          </p:spPr>
          <p:txBody>
            <a:bodyPr>
              <a:spAutoFit/>
            </a:bodyPr>
            <a:lstStyle/>
            <a:p>
              <a:pPr algn="ctr">
                <a:spcBef>
                  <a:spcPct val="50000"/>
                </a:spcBef>
              </a:pPr>
              <a:r>
                <a:rPr lang="en-US"/>
                <a:t>Choose representatives</a:t>
              </a:r>
            </a:p>
          </p:txBody>
        </p:sp>
        <p:sp>
          <p:nvSpPr>
            <p:cNvPr id="31765" name="Text Box 132"/>
            <p:cNvSpPr txBox="1">
              <a:spLocks noChangeArrowheads="1"/>
            </p:cNvSpPr>
            <p:nvPr/>
          </p:nvSpPr>
          <p:spPr bwMode="auto">
            <a:xfrm>
              <a:off x="3657600" y="6216650"/>
              <a:ext cx="2376488" cy="641350"/>
            </a:xfrm>
            <a:prstGeom prst="rect">
              <a:avLst/>
            </a:prstGeom>
            <a:noFill/>
            <a:ln w="9525">
              <a:noFill/>
              <a:miter lim="800000"/>
              <a:headEnd/>
              <a:tailEnd/>
            </a:ln>
          </p:spPr>
          <p:txBody>
            <a:bodyPr>
              <a:spAutoFit/>
            </a:bodyPr>
            <a:lstStyle/>
            <a:p>
              <a:pPr algn="ctr">
                <a:spcBef>
                  <a:spcPct val="50000"/>
                </a:spcBef>
              </a:pPr>
              <a:r>
                <a:rPr lang="en-US"/>
                <a:t>Compute columns (GPU)</a:t>
              </a:r>
            </a:p>
          </p:txBody>
        </p:sp>
        <p:grpSp>
          <p:nvGrpSpPr>
            <p:cNvPr id="7" name="Group 54"/>
            <p:cNvGrpSpPr>
              <a:grpSpLocks/>
            </p:cNvGrpSpPr>
            <p:nvPr/>
          </p:nvGrpSpPr>
          <p:grpSpPr bwMode="auto">
            <a:xfrm>
              <a:off x="3016250" y="1782763"/>
              <a:ext cx="2195513" cy="901700"/>
              <a:chOff x="3456" y="1707"/>
              <a:chExt cx="1383" cy="568"/>
            </a:xfrm>
          </p:grpSpPr>
          <p:sp>
            <p:nvSpPr>
              <p:cNvPr id="31799" name="Rectangle 223"/>
              <p:cNvSpPr>
                <a:spLocks noChangeArrowheads="1"/>
              </p:cNvSpPr>
              <p:nvPr/>
            </p:nvSpPr>
            <p:spPr bwMode="auto">
              <a:xfrm>
                <a:off x="3456" y="1707"/>
                <a:ext cx="1382" cy="116"/>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800" name="Rectangle 268"/>
              <p:cNvSpPr>
                <a:spLocks noChangeArrowheads="1"/>
              </p:cNvSpPr>
              <p:nvPr/>
            </p:nvSpPr>
            <p:spPr bwMode="auto">
              <a:xfrm>
                <a:off x="3456" y="1815"/>
                <a:ext cx="1382" cy="123"/>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801" name="Rectangle 269"/>
              <p:cNvSpPr>
                <a:spLocks noChangeArrowheads="1"/>
              </p:cNvSpPr>
              <p:nvPr/>
            </p:nvSpPr>
            <p:spPr bwMode="auto">
              <a:xfrm>
                <a:off x="3456" y="1930"/>
                <a:ext cx="1382" cy="113"/>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802" name="Rectangle 270"/>
              <p:cNvSpPr>
                <a:spLocks noChangeArrowheads="1"/>
              </p:cNvSpPr>
              <p:nvPr/>
            </p:nvSpPr>
            <p:spPr bwMode="auto">
              <a:xfrm>
                <a:off x="3456" y="2045"/>
                <a:ext cx="1382" cy="114"/>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803" name="Rectangle 271"/>
              <p:cNvSpPr>
                <a:spLocks noChangeArrowheads="1"/>
              </p:cNvSpPr>
              <p:nvPr/>
            </p:nvSpPr>
            <p:spPr bwMode="auto">
              <a:xfrm>
                <a:off x="3456" y="2160"/>
                <a:ext cx="1382" cy="115"/>
              </a:xfrm>
              <a:prstGeom prst="rect">
                <a:avLst/>
              </a:prstGeom>
              <a:solidFill>
                <a:schemeClr val="accent1"/>
              </a:solidFill>
              <a:ln w="9525">
                <a:solidFill>
                  <a:srgbClr val="C0C0C0"/>
                </a:solidFill>
                <a:miter lim="800000"/>
                <a:headEnd/>
                <a:tailEnd/>
              </a:ln>
            </p:spPr>
            <p:txBody>
              <a:bodyPr wrap="none" anchor="ctr"/>
              <a:lstStyle/>
              <a:p>
                <a:endParaRPr lang="en-US"/>
              </a:p>
            </p:txBody>
          </p:sp>
          <p:sp>
            <p:nvSpPr>
              <p:cNvPr id="31804" name="Rectangle 222"/>
              <p:cNvSpPr>
                <a:spLocks noChangeArrowheads="1"/>
              </p:cNvSpPr>
              <p:nvPr/>
            </p:nvSpPr>
            <p:spPr bwMode="auto">
              <a:xfrm>
                <a:off x="3456" y="1707"/>
                <a:ext cx="1383" cy="568"/>
              </a:xfrm>
              <a:prstGeom prst="rect">
                <a:avLst/>
              </a:prstGeom>
              <a:noFill/>
              <a:ln w="25400">
                <a:solidFill>
                  <a:schemeClr val="tx1"/>
                </a:solidFill>
                <a:miter lim="800000"/>
                <a:headEnd/>
                <a:tailEnd/>
              </a:ln>
            </p:spPr>
            <p:txBody>
              <a:bodyPr wrap="none" anchor="ctr"/>
              <a:lstStyle/>
              <a:p>
                <a:endParaRPr lang="en-US"/>
              </a:p>
            </p:txBody>
          </p:sp>
        </p:gr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97" name="Rectangle 21"/>
          <p:cNvSpPr>
            <a:spLocks noGrp="1" noChangeArrowheads="1"/>
          </p:cNvSpPr>
          <p:nvPr>
            <p:ph type="title"/>
          </p:nvPr>
        </p:nvSpPr>
        <p:spPr/>
        <p:txBody>
          <a:bodyPr/>
          <a:lstStyle/>
          <a:p>
            <a:r>
              <a:rPr lang="en-US" dirty="0"/>
              <a:t>Pixel Mappings</a:t>
            </a:r>
          </a:p>
        </p:txBody>
      </p:sp>
      <p:sp>
        <p:nvSpPr>
          <p:cNvPr id="24598" name="Rectangle 22"/>
          <p:cNvSpPr>
            <a:spLocks noGrp="1" noChangeArrowheads="1"/>
          </p:cNvSpPr>
          <p:nvPr>
            <p:ph type="body" idx="1"/>
          </p:nvPr>
        </p:nvSpPr>
        <p:spPr>
          <a:xfrm>
            <a:off x="457200" y="1447800"/>
            <a:ext cx="8229600" cy="5105400"/>
          </a:xfrm>
        </p:spPr>
        <p:txBody>
          <a:bodyPr/>
          <a:lstStyle/>
          <a:p>
            <a:r>
              <a:rPr lang="en-US" dirty="0" smtClean="0"/>
              <a:t>Allows for </a:t>
            </a:r>
            <a:r>
              <a:rPr lang="en-US" dirty="0" smtClean="0">
                <a:latin typeface="Times New Roman"/>
              </a:rPr>
              <a:t>“</a:t>
            </a:r>
            <a:r>
              <a:rPr lang="en-US" dirty="0" smtClean="0"/>
              <a:t>advection</a:t>
            </a:r>
            <a:r>
              <a:rPr lang="en-US" dirty="0" smtClean="0">
                <a:latin typeface="Times New Roman"/>
              </a:rPr>
              <a:t>”</a:t>
            </a:r>
            <a:r>
              <a:rPr lang="en-US" dirty="0" smtClean="0"/>
              <a:t> of shading</a:t>
            </a:r>
          </a:p>
          <a:p>
            <a:r>
              <a:rPr lang="en-US" dirty="0" smtClean="0"/>
              <a:t>Render deep frame-buffers per frame</a:t>
            </a:r>
          </a:p>
          <a:p>
            <a:pPr lvl="1"/>
            <a:r>
              <a:rPr lang="en-US" dirty="0" smtClean="0"/>
              <a:t>Position, normal, diffuse color</a:t>
            </a:r>
          </a:p>
          <a:p>
            <a:r>
              <a:rPr lang="en-US" dirty="0" smtClean="0"/>
              <a:t>For </a:t>
            </a:r>
            <a:r>
              <a:rPr lang="en-US" dirty="0"/>
              <a:t>every surface sample in frame </a:t>
            </a:r>
            <a:r>
              <a:rPr lang="en-US" dirty="0" smtClean="0"/>
              <a:t>N:</a:t>
            </a:r>
          </a:p>
          <a:p>
            <a:pPr lvl="1"/>
            <a:r>
              <a:rPr lang="en-US" dirty="0" smtClean="0"/>
              <a:t>Find </a:t>
            </a:r>
            <a:r>
              <a:rPr lang="en-US" dirty="0"/>
              <a:t>closest sample in frame N+1, </a:t>
            </a:r>
            <a:r>
              <a:rPr lang="en-US" dirty="0" smtClean="0"/>
              <a:t>N-1</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Work 2</a:t>
            </a:r>
            <a:endParaRPr lang="en-US" dirty="0"/>
          </a:p>
        </p:txBody>
      </p:sp>
      <p:sp>
        <p:nvSpPr>
          <p:cNvPr id="3" name="Content Placeholder 2"/>
          <p:cNvSpPr>
            <a:spLocks noGrp="1"/>
          </p:cNvSpPr>
          <p:nvPr>
            <p:ph idx="1"/>
          </p:nvPr>
        </p:nvSpPr>
        <p:spPr/>
        <p:txBody>
          <a:bodyPr/>
          <a:lstStyle/>
          <a:p>
            <a:r>
              <a:rPr lang="en-US" dirty="0" smtClean="0"/>
              <a:t>Hierarchical techniques</a:t>
            </a:r>
          </a:p>
          <a:p>
            <a:pPr lvl="1"/>
            <a:r>
              <a:rPr lang="en-US" dirty="0" err="1" smtClean="0"/>
              <a:t>Drettakis</a:t>
            </a:r>
            <a:r>
              <a:rPr lang="en-US" dirty="0" smtClean="0"/>
              <a:t> 97, </a:t>
            </a:r>
            <a:r>
              <a:rPr lang="en-US" dirty="0" err="1" smtClean="0"/>
              <a:t>Bunnel</a:t>
            </a:r>
            <a:r>
              <a:rPr lang="en-US" dirty="0" smtClean="0"/>
              <a:t> 05, </a:t>
            </a:r>
            <a:r>
              <a:rPr lang="en-US" dirty="0" err="1" smtClean="0"/>
              <a:t>Dachsbacher</a:t>
            </a:r>
            <a:r>
              <a:rPr lang="en-US" dirty="0" smtClean="0"/>
              <a:t> 07</a:t>
            </a:r>
          </a:p>
          <a:p>
            <a:r>
              <a:rPr lang="en-US" dirty="0" smtClean="0"/>
              <a:t>Instant </a:t>
            </a:r>
            <a:r>
              <a:rPr lang="en-US" dirty="0" err="1" smtClean="0"/>
              <a:t>radiosity</a:t>
            </a:r>
            <a:endParaRPr lang="en-US" dirty="0" smtClean="0"/>
          </a:p>
          <a:p>
            <a:pPr lvl="1"/>
            <a:r>
              <a:rPr lang="en-US" dirty="0" smtClean="0"/>
              <a:t>Keller 97, </a:t>
            </a:r>
            <a:r>
              <a:rPr lang="en-US" dirty="0" err="1" smtClean="0"/>
              <a:t>Dachsbacher</a:t>
            </a:r>
            <a:r>
              <a:rPr lang="en-US" dirty="0" smtClean="0"/>
              <a:t> 05/06, </a:t>
            </a:r>
            <a:r>
              <a:rPr lang="en-US" dirty="0" err="1" smtClean="0"/>
              <a:t>Laine</a:t>
            </a:r>
            <a:r>
              <a:rPr lang="en-US" dirty="0" smtClean="0"/>
              <a:t> 07</a:t>
            </a:r>
          </a:p>
          <a:p>
            <a:r>
              <a:rPr lang="en-US" dirty="0" smtClean="0"/>
              <a:t>Many-light approaches</a:t>
            </a:r>
          </a:p>
          <a:p>
            <a:pPr lvl="1"/>
            <a:r>
              <a:rPr lang="en-US" dirty="0" smtClean="0"/>
              <a:t>Walter 05, Walter 06</a:t>
            </a:r>
          </a:p>
          <a:p>
            <a:pPr lvl="1"/>
            <a:r>
              <a:rPr lang="en-US" dirty="0" smtClean="0"/>
              <a:t>Ha</a:t>
            </a:r>
            <a:r>
              <a:rPr lang="sk-SK" dirty="0" smtClean="0"/>
              <a:t>š</a:t>
            </a:r>
            <a:r>
              <a:rPr lang="en-US" dirty="0" smtClean="0"/>
              <a:t>an 07</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5448"/>
            <a:ext cx="8763000" cy="1252728"/>
          </a:xfrm>
        </p:spPr>
        <p:txBody>
          <a:bodyPr>
            <a:normAutofit/>
          </a:bodyPr>
          <a:lstStyle/>
          <a:p>
            <a:r>
              <a:rPr lang="en-US" sz="3000" dirty="0" smtClean="0"/>
              <a:t>Related Work: Matrix Row-Column Sampling (MRCS)</a:t>
            </a:r>
            <a:br>
              <a:rPr lang="en-US" sz="3000" dirty="0" smtClean="0"/>
            </a:br>
            <a:r>
              <a:rPr lang="en-US" sz="3000" dirty="0" smtClean="0"/>
              <a:t>[Ha</a:t>
            </a:r>
            <a:r>
              <a:rPr lang="sk-SK" sz="3000" dirty="0" smtClean="0"/>
              <a:t>š</a:t>
            </a:r>
            <a:r>
              <a:rPr lang="en-US" sz="3000" dirty="0" smtClean="0"/>
              <a:t>an et al, </a:t>
            </a:r>
            <a:r>
              <a:rPr lang="en-US" sz="3000" dirty="0" err="1" smtClean="0"/>
              <a:t>Siggraph</a:t>
            </a:r>
            <a:r>
              <a:rPr lang="en-US" sz="3000" dirty="0" smtClean="0"/>
              <a:t> 07]</a:t>
            </a:r>
            <a:endParaRPr lang="en-US" sz="3000" dirty="0"/>
          </a:p>
        </p:txBody>
      </p:sp>
      <p:grpSp>
        <p:nvGrpSpPr>
          <p:cNvPr id="6" name="Group 5"/>
          <p:cNvGrpSpPr/>
          <p:nvPr/>
        </p:nvGrpSpPr>
        <p:grpSpPr>
          <a:xfrm>
            <a:off x="914400" y="1447800"/>
            <a:ext cx="7239000" cy="5264150"/>
            <a:chOff x="1463675" y="1020763"/>
            <a:chExt cx="7496175" cy="5721350"/>
          </a:xfrm>
        </p:grpSpPr>
        <p:sp>
          <p:nvSpPr>
            <p:cNvPr id="7" name="Text Box 14"/>
            <p:cNvSpPr txBox="1">
              <a:spLocks noChangeArrowheads="1"/>
            </p:cNvSpPr>
            <p:nvPr/>
          </p:nvSpPr>
          <p:spPr bwMode="auto">
            <a:xfrm>
              <a:off x="2835275" y="1020763"/>
              <a:ext cx="3565525" cy="635564"/>
            </a:xfrm>
            <a:prstGeom prst="rect">
              <a:avLst/>
            </a:prstGeom>
            <a:noFill/>
            <a:ln w="9525">
              <a:noFill/>
              <a:miter lim="800000"/>
              <a:headEnd/>
              <a:tailEnd/>
            </a:ln>
          </p:spPr>
          <p:txBody>
            <a:bodyPr>
              <a:spAutoFit/>
            </a:bodyPr>
            <a:lstStyle/>
            <a:p>
              <a:pPr algn="ctr">
                <a:spcBef>
                  <a:spcPct val="50000"/>
                </a:spcBef>
              </a:pPr>
              <a:r>
                <a:rPr lang="en-US" sz="3200" dirty="0"/>
                <a:t>Lights </a:t>
              </a:r>
              <a:r>
                <a:rPr lang="en-US" sz="2000" dirty="0" smtClean="0"/>
                <a:t>(65,536)</a:t>
              </a:r>
              <a:endParaRPr lang="en-US" sz="2000" dirty="0"/>
            </a:p>
          </p:txBody>
        </p:sp>
        <p:sp>
          <p:nvSpPr>
            <p:cNvPr id="8" name="Rectangle 4"/>
            <p:cNvSpPr>
              <a:spLocks noChangeArrowheads="1"/>
            </p:cNvSpPr>
            <p:nvPr/>
          </p:nvSpPr>
          <p:spPr bwMode="auto">
            <a:xfrm>
              <a:off x="3109913" y="1692275"/>
              <a:ext cx="2925762" cy="3290888"/>
            </a:xfrm>
            <a:prstGeom prst="rect">
              <a:avLst/>
            </a:prstGeom>
            <a:noFill/>
            <a:ln w="25400">
              <a:solidFill>
                <a:schemeClr val="tx1"/>
              </a:solidFill>
              <a:miter lim="800000"/>
              <a:headEnd/>
              <a:tailEnd/>
            </a:ln>
          </p:spPr>
          <p:txBody>
            <a:bodyPr wrap="none" anchor="ctr"/>
            <a:lstStyle/>
            <a:p>
              <a:endParaRPr lang="en-US"/>
            </a:p>
          </p:txBody>
        </p:sp>
        <p:sp>
          <p:nvSpPr>
            <p:cNvPr id="9" name="Line 5"/>
            <p:cNvSpPr>
              <a:spLocks noChangeShapeType="1"/>
            </p:cNvSpPr>
            <p:nvPr/>
          </p:nvSpPr>
          <p:spPr bwMode="auto">
            <a:xfrm>
              <a:off x="3708400" y="1692275"/>
              <a:ext cx="0" cy="3290888"/>
            </a:xfrm>
            <a:prstGeom prst="line">
              <a:avLst/>
            </a:prstGeom>
            <a:noFill/>
            <a:ln w="25400" cap="rnd">
              <a:solidFill>
                <a:schemeClr val="accent1"/>
              </a:solidFill>
              <a:prstDash val="sysDot"/>
              <a:round/>
              <a:headEnd/>
              <a:tailEnd/>
            </a:ln>
          </p:spPr>
          <p:txBody>
            <a:bodyPr/>
            <a:lstStyle/>
            <a:p>
              <a:endParaRPr lang="en-US"/>
            </a:p>
          </p:txBody>
        </p:sp>
        <p:sp>
          <p:nvSpPr>
            <p:cNvPr id="10" name="Line 6"/>
            <p:cNvSpPr>
              <a:spLocks noChangeShapeType="1"/>
            </p:cNvSpPr>
            <p:nvPr/>
          </p:nvSpPr>
          <p:spPr bwMode="auto">
            <a:xfrm>
              <a:off x="4640263" y="1692275"/>
              <a:ext cx="0" cy="3290888"/>
            </a:xfrm>
            <a:prstGeom prst="line">
              <a:avLst/>
            </a:prstGeom>
            <a:noFill/>
            <a:ln w="25400" cap="rnd">
              <a:solidFill>
                <a:schemeClr val="accent1"/>
              </a:solidFill>
              <a:prstDash val="sysDot"/>
              <a:round/>
              <a:headEnd/>
              <a:tailEnd/>
            </a:ln>
          </p:spPr>
          <p:txBody>
            <a:bodyPr/>
            <a:lstStyle/>
            <a:p>
              <a:endParaRPr lang="en-US"/>
            </a:p>
          </p:txBody>
        </p:sp>
        <p:sp>
          <p:nvSpPr>
            <p:cNvPr id="11" name="Line 7"/>
            <p:cNvSpPr>
              <a:spLocks noChangeShapeType="1"/>
            </p:cNvSpPr>
            <p:nvPr/>
          </p:nvSpPr>
          <p:spPr bwMode="auto">
            <a:xfrm>
              <a:off x="5503863" y="1692275"/>
              <a:ext cx="0" cy="3290888"/>
            </a:xfrm>
            <a:prstGeom prst="line">
              <a:avLst/>
            </a:prstGeom>
            <a:noFill/>
            <a:ln w="25400" cap="rnd">
              <a:solidFill>
                <a:schemeClr val="accent1"/>
              </a:solidFill>
              <a:prstDash val="sysDot"/>
              <a:round/>
              <a:headEnd/>
              <a:tailEnd/>
            </a:ln>
          </p:spPr>
          <p:txBody>
            <a:bodyPr/>
            <a:lstStyle/>
            <a:p>
              <a:endParaRPr lang="en-US"/>
            </a:p>
          </p:txBody>
        </p:sp>
        <p:sp>
          <p:nvSpPr>
            <p:cNvPr id="12" name="Text Box 13"/>
            <p:cNvSpPr txBox="1">
              <a:spLocks noChangeArrowheads="1"/>
            </p:cNvSpPr>
            <p:nvPr/>
          </p:nvSpPr>
          <p:spPr bwMode="auto">
            <a:xfrm>
              <a:off x="1463675" y="2789238"/>
              <a:ext cx="1554163" cy="1137325"/>
            </a:xfrm>
            <a:prstGeom prst="rect">
              <a:avLst/>
            </a:prstGeom>
            <a:noFill/>
            <a:ln w="9525">
              <a:noFill/>
              <a:miter lim="800000"/>
              <a:headEnd/>
              <a:tailEnd/>
            </a:ln>
          </p:spPr>
          <p:txBody>
            <a:bodyPr>
              <a:spAutoFit/>
            </a:bodyPr>
            <a:lstStyle/>
            <a:p>
              <a:pPr algn="ctr">
                <a:spcBef>
                  <a:spcPct val="50000"/>
                </a:spcBef>
              </a:pPr>
              <a:r>
                <a:rPr lang="en-US" sz="3200" dirty="0"/>
                <a:t>Pixels</a:t>
              </a:r>
            </a:p>
            <a:p>
              <a:pPr algn="ctr">
                <a:spcBef>
                  <a:spcPct val="50000"/>
                </a:spcBef>
              </a:pPr>
              <a:r>
                <a:rPr lang="en-US" sz="2000" dirty="0" smtClean="0"/>
                <a:t>(640 * 480)</a:t>
              </a:r>
              <a:endParaRPr lang="en-US" sz="2000" dirty="0"/>
            </a:p>
          </p:txBody>
        </p:sp>
        <p:cxnSp>
          <p:nvCxnSpPr>
            <p:cNvPr id="13" name="Straight Arrow Connector 15"/>
            <p:cNvCxnSpPr>
              <a:cxnSpLocks noChangeShapeType="1"/>
            </p:cNvCxnSpPr>
            <p:nvPr/>
          </p:nvCxnSpPr>
          <p:spPr bwMode="auto">
            <a:xfrm flipH="1" flipV="1">
              <a:off x="5486400" y="5075238"/>
              <a:ext cx="823913" cy="547687"/>
            </a:xfrm>
            <a:prstGeom prst="straightConnector1">
              <a:avLst/>
            </a:prstGeom>
            <a:noFill/>
            <a:ln w="25400" algn="ctr">
              <a:solidFill>
                <a:schemeClr val="tx1"/>
              </a:solidFill>
              <a:round/>
              <a:headEnd/>
              <a:tailEnd type="arrow" w="med" len="med"/>
            </a:ln>
          </p:spPr>
        </p:cxnSp>
        <p:cxnSp>
          <p:nvCxnSpPr>
            <p:cNvPr id="14" name="Straight Arrow Connector 17"/>
            <p:cNvCxnSpPr>
              <a:cxnSpLocks noChangeShapeType="1"/>
            </p:cNvCxnSpPr>
            <p:nvPr/>
          </p:nvCxnSpPr>
          <p:spPr bwMode="auto">
            <a:xfrm flipH="1" flipV="1">
              <a:off x="4664075" y="5075238"/>
              <a:ext cx="90488" cy="547687"/>
            </a:xfrm>
            <a:prstGeom prst="straightConnector1">
              <a:avLst/>
            </a:prstGeom>
            <a:noFill/>
            <a:ln w="25400" algn="ctr">
              <a:solidFill>
                <a:schemeClr val="tx1"/>
              </a:solidFill>
              <a:round/>
              <a:headEnd/>
              <a:tailEnd type="arrow" w="med" len="med"/>
            </a:ln>
          </p:spPr>
        </p:cxnSp>
        <p:cxnSp>
          <p:nvCxnSpPr>
            <p:cNvPr id="15" name="Straight Arrow Connector 19"/>
            <p:cNvCxnSpPr>
              <a:cxnSpLocks noChangeShapeType="1"/>
            </p:cNvCxnSpPr>
            <p:nvPr/>
          </p:nvCxnSpPr>
          <p:spPr bwMode="auto">
            <a:xfrm flipV="1">
              <a:off x="3292475" y="5075238"/>
              <a:ext cx="457200" cy="547687"/>
            </a:xfrm>
            <a:prstGeom prst="straightConnector1">
              <a:avLst/>
            </a:prstGeom>
            <a:noFill/>
            <a:ln w="25400" algn="ctr">
              <a:solidFill>
                <a:schemeClr val="tx1"/>
              </a:solidFill>
              <a:round/>
              <a:headEnd/>
              <a:tailEnd type="arrow" w="med" len="med"/>
            </a:ln>
          </p:spPr>
        </p:cxnSp>
        <p:pic>
          <p:nvPicPr>
            <p:cNvPr id="16" name="Picture 17" descr="l1"/>
            <p:cNvPicPr>
              <a:picLocks noChangeAspect="1" noChangeArrowheads="1"/>
            </p:cNvPicPr>
            <p:nvPr/>
          </p:nvPicPr>
          <p:blipFill>
            <a:blip r:embed="rId3" cstate="print"/>
            <a:srcRect/>
            <a:stretch>
              <a:fillRect/>
            </a:stretch>
          </p:blipFill>
          <p:spPr bwMode="auto">
            <a:xfrm>
              <a:off x="5668963" y="5713413"/>
              <a:ext cx="1371600" cy="1028700"/>
            </a:xfrm>
            <a:prstGeom prst="rect">
              <a:avLst/>
            </a:prstGeom>
            <a:noFill/>
            <a:ln w="12700">
              <a:solidFill>
                <a:schemeClr val="tx1"/>
              </a:solidFill>
              <a:miter lim="800000"/>
              <a:headEnd/>
              <a:tailEnd/>
            </a:ln>
          </p:spPr>
        </p:pic>
        <p:pic>
          <p:nvPicPr>
            <p:cNvPr id="17" name="Picture 18" descr="l4"/>
            <p:cNvPicPr>
              <a:picLocks noChangeAspect="1" noChangeArrowheads="1"/>
            </p:cNvPicPr>
            <p:nvPr/>
          </p:nvPicPr>
          <p:blipFill>
            <a:blip r:embed="rId4" cstate="print"/>
            <a:srcRect/>
            <a:stretch>
              <a:fillRect/>
            </a:stretch>
          </p:blipFill>
          <p:spPr bwMode="auto">
            <a:xfrm>
              <a:off x="2378075" y="5713413"/>
              <a:ext cx="1371600" cy="1028700"/>
            </a:xfrm>
            <a:prstGeom prst="rect">
              <a:avLst/>
            </a:prstGeom>
            <a:noFill/>
            <a:ln w="12700">
              <a:solidFill>
                <a:schemeClr val="tx1"/>
              </a:solidFill>
              <a:miter lim="800000"/>
              <a:headEnd/>
              <a:tailEnd/>
            </a:ln>
          </p:spPr>
        </p:pic>
        <p:pic>
          <p:nvPicPr>
            <p:cNvPr id="18" name="Picture 19" descr="sky"/>
            <p:cNvPicPr>
              <a:picLocks noChangeAspect="1" noChangeArrowheads="1"/>
            </p:cNvPicPr>
            <p:nvPr/>
          </p:nvPicPr>
          <p:blipFill>
            <a:blip r:embed="rId5" cstate="print"/>
            <a:srcRect/>
            <a:stretch>
              <a:fillRect/>
            </a:stretch>
          </p:blipFill>
          <p:spPr bwMode="auto">
            <a:xfrm>
              <a:off x="4024313" y="5713413"/>
              <a:ext cx="1371600" cy="1028700"/>
            </a:xfrm>
            <a:prstGeom prst="rect">
              <a:avLst/>
            </a:prstGeom>
            <a:noFill/>
            <a:ln w="12700">
              <a:solidFill>
                <a:schemeClr val="tx1"/>
              </a:solidFill>
              <a:miter lim="800000"/>
              <a:headEnd/>
              <a:tailEnd/>
            </a:ln>
          </p:spPr>
        </p:pic>
        <p:pic>
          <p:nvPicPr>
            <p:cNvPr id="19" name="Picture 15" descr="temple-300-900-16-9"/>
            <p:cNvPicPr>
              <a:picLocks noChangeAspect="1" noChangeArrowheads="1"/>
            </p:cNvPicPr>
            <p:nvPr/>
          </p:nvPicPr>
          <p:blipFill>
            <a:blip r:embed="rId6" cstate="print"/>
            <a:srcRect/>
            <a:stretch>
              <a:fillRect/>
            </a:stretch>
          </p:blipFill>
          <p:spPr bwMode="auto">
            <a:xfrm>
              <a:off x="6583363" y="2514600"/>
              <a:ext cx="2376487" cy="1782763"/>
            </a:xfrm>
            <a:prstGeom prst="rect">
              <a:avLst/>
            </a:prstGeom>
            <a:noFill/>
            <a:ln w="9525">
              <a:noFill/>
              <a:miter lim="800000"/>
              <a:headEnd/>
              <a:tailEnd/>
            </a:ln>
          </p:spPr>
        </p:pic>
        <p:sp>
          <p:nvSpPr>
            <p:cNvPr id="20" name="Line 5"/>
            <p:cNvSpPr>
              <a:spLocks noChangeShapeType="1"/>
            </p:cNvSpPr>
            <p:nvPr/>
          </p:nvSpPr>
          <p:spPr bwMode="auto">
            <a:xfrm rot="-5400000">
              <a:off x="4572000" y="685800"/>
              <a:ext cx="0" cy="2927350"/>
            </a:xfrm>
            <a:prstGeom prst="line">
              <a:avLst/>
            </a:prstGeom>
            <a:noFill/>
            <a:ln w="25400" cap="rnd">
              <a:solidFill>
                <a:schemeClr val="hlink"/>
              </a:solidFill>
              <a:prstDash val="sysDot"/>
              <a:round/>
              <a:headEnd/>
              <a:tailEnd/>
            </a:ln>
          </p:spPr>
          <p:txBody>
            <a:bodyPr/>
            <a:lstStyle/>
            <a:p>
              <a:endParaRPr lang="en-US"/>
            </a:p>
          </p:txBody>
        </p:sp>
        <p:sp>
          <p:nvSpPr>
            <p:cNvPr id="21" name="Line 23"/>
            <p:cNvSpPr>
              <a:spLocks noChangeShapeType="1"/>
            </p:cNvSpPr>
            <p:nvPr/>
          </p:nvSpPr>
          <p:spPr bwMode="auto">
            <a:xfrm>
              <a:off x="8229600" y="2149475"/>
              <a:ext cx="0" cy="547688"/>
            </a:xfrm>
            <a:prstGeom prst="line">
              <a:avLst/>
            </a:prstGeom>
            <a:noFill/>
            <a:ln w="9525">
              <a:solidFill>
                <a:schemeClr val="tx1"/>
              </a:solidFill>
              <a:round/>
              <a:headEnd/>
              <a:tailEnd/>
            </a:ln>
            <a:effectLst/>
          </p:spPr>
          <p:txBody>
            <a:bodyPr/>
            <a:lstStyle/>
            <a:p>
              <a:endParaRPr lang="en-US"/>
            </a:p>
          </p:txBody>
        </p:sp>
        <p:sp>
          <p:nvSpPr>
            <p:cNvPr id="22" name="Oval 25"/>
            <p:cNvSpPr>
              <a:spLocks noChangeArrowheads="1"/>
            </p:cNvSpPr>
            <p:nvPr/>
          </p:nvSpPr>
          <p:spPr bwMode="auto">
            <a:xfrm>
              <a:off x="8137525" y="2606675"/>
              <a:ext cx="180975" cy="182563"/>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3" name="Line 27"/>
            <p:cNvSpPr>
              <a:spLocks noChangeShapeType="1"/>
            </p:cNvSpPr>
            <p:nvPr/>
          </p:nvSpPr>
          <p:spPr bwMode="auto">
            <a:xfrm flipH="1">
              <a:off x="6126163" y="2149475"/>
              <a:ext cx="2103437" cy="0"/>
            </a:xfrm>
            <a:prstGeom prst="line">
              <a:avLst/>
            </a:prstGeom>
            <a:noFill/>
            <a:ln w="9525">
              <a:solidFill>
                <a:schemeClr val="tx1"/>
              </a:solidFill>
              <a:round/>
              <a:headEnd/>
              <a:tailEnd type="triangle" w="med" len="med"/>
            </a:ln>
            <a:effectLst/>
          </p:spPr>
          <p:txBody>
            <a:bodyPr/>
            <a:lstStyle/>
            <a:p>
              <a:endParaRPr lang="en-US"/>
            </a:p>
          </p:txBody>
        </p:sp>
        <p:sp>
          <p:nvSpPr>
            <p:cNvPr id="24" name="Line 5"/>
            <p:cNvSpPr>
              <a:spLocks noChangeShapeType="1"/>
            </p:cNvSpPr>
            <p:nvPr/>
          </p:nvSpPr>
          <p:spPr bwMode="auto">
            <a:xfrm rot="-5400000">
              <a:off x="4572000" y="1600200"/>
              <a:ext cx="0" cy="2927350"/>
            </a:xfrm>
            <a:prstGeom prst="line">
              <a:avLst/>
            </a:prstGeom>
            <a:noFill/>
            <a:ln w="25400" cap="rnd">
              <a:solidFill>
                <a:schemeClr val="hlink"/>
              </a:solidFill>
              <a:prstDash val="sysDot"/>
              <a:round/>
              <a:headEnd/>
              <a:tailEnd/>
            </a:ln>
          </p:spPr>
          <p:txBody>
            <a:bodyPr/>
            <a:lstStyle/>
            <a:p>
              <a:endParaRPr lang="en-US"/>
            </a:p>
          </p:txBody>
        </p:sp>
        <p:sp>
          <p:nvSpPr>
            <p:cNvPr id="25" name="Line 5"/>
            <p:cNvSpPr>
              <a:spLocks noChangeShapeType="1"/>
            </p:cNvSpPr>
            <p:nvPr/>
          </p:nvSpPr>
          <p:spPr bwMode="auto">
            <a:xfrm rot="-5400000">
              <a:off x="4572000" y="2697163"/>
              <a:ext cx="0" cy="2927350"/>
            </a:xfrm>
            <a:prstGeom prst="line">
              <a:avLst/>
            </a:prstGeom>
            <a:noFill/>
            <a:ln w="25400" cap="rnd">
              <a:solidFill>
                <a:schemeClr val="hlink"/>
              </a:solidFill>
              <a:prstDash val="sysDot"/>
              <a:round/>
              <a:headEnd/>
              <a:tailEnd/>
            </a:ln>
          </p:spPr>
          <p:txBody>
            <a:bodyPr/>
            <a:lstStyle/>
            <a:p>
              <a:endParaRPr lang="en-US"/>
            </a:p>
          </p:txBody>
        </p:sp>
        <p:sp>
          <p:nvSpPr>
            <p:cNvPr id="26" name="Line 31"/>
            <p:cNvSpPr>
              <a:spLocks noChangeShapeType="1"/>
            </p:cNvSpPr>
            <p:nvPr/>
          </p:nvSpPr>
          <p:spPr bwMode="auto">
            <a:xfrm flipH="1">
              <a:off x="6126163" y="3063875"/>
              <a:ext cx="1006475" cy="0"/>
            </a:xfrm>
            <a:prstGeom prst="line">
              <a:avLst/>
            </a:prstGeom>
            <a:noFill/>
            <a:ln w="9525">
              <a:solidFill>
                <a:schemeClr val="tx1"/>
              </a:solidFill>
              <a:round/>
              <a:headEnd/>
              <a:tailEnd type="triangle" w="med" len="med"/>
            </a:ln>
            <a:effectLst/>
          </p:spPr>
          <p:txBody>
            <a:bodyPr/>
            <a:lstStyle/>
            <a:p>
              <a:endParaRPr lang="en-US"/>
            </a:p>
          </p:txBody>
        </p:sp>
        <p:sp>
          <p:nvSpPr>
            <p:cNvPr id="27" name="Oval 30"/>
            <p:cNvSpPr>
              <a:spLocks noChangeArrowheads="1"/>
            </p:cNvSpPr>
            <p:nvPr/>
          </p:nvSpPr>
          <p:spPr bwMode="auto">
            <a:xfrm>
              <a:off x="7040563" y="2971800"/>
              <a:ext cx="180975" cy="182563"/>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8" name="Line 34"/>
            <p:cNvSpPr>
              <a:spLocks noChangeShapeType="1"/>
            </p:cNvSpPr>
            <p:nvPr/>
          </p:nvSpPr>
          <p:spPr bwMode="auto">
            <a:xfrm>
              <a:off x="7772400" y="3794125"/>
              <a:ext cx="0" cy="366713"/>
            </a:xfrm>
            <a:prstGeom prst="line">
              <a:avLst/>
            </a:prstGeom>
            <a:noFill/>
            <a:ln w="9525">
              <a:solidFill>
                <a:schemeClr val="tx1"/>
              </a:solidFill>
              <a:round/>
              <a:headEnd/>
              <a:tailEnd/>
            </a:ln>
            <a:effectLst/>
          </p:spPr>
          <p:txBody>
            <a:bodyPr/>
            <a:lstStyle/>
            <a:p>
              <a:endParaRPr lang="en-US"/>
            </a:p>
          </p:txBody>
        </p:sp>
        <p:sp>
          <p:nvSpPr>
            <p:cNvPr id="29" name="Line 35"/>
            <p:cNvSpPr>
              <a:spLocks noChangeShapeType="1"/>
            </p:cNvSpPr>
            <p:nvPr/>
          </p:nvSpPr>
          <p:spPr bwMode="auto">
            <a:xfrm flipH="1">
              <a:off x="6126163" y="4160838"/>
              <a:ext cx="1646237" cy="0"/>
            </a:xfrm>
            <a:prstGeom prst="line">
              <a:avLst/>
            </a:prstGeom>
            <a:noFill/>
            <a:ln w="9525">
              <a:solidFill>
                <a:schemeClr val="tx1"/>
              </a:solidFill>
              <a:round/>
              <a:headEnd/>
              <a:tailEnd type="triangle" w="med" len="med"/>
            </a:ln>
            <a:effectLst/>
          </p:spPr>
          <p:txBody>
            <a:bodyPr/>
            <a:lstStyle/>
            <a:p>
              <a:endParaRPr lang="en-US"/>
            </a:p>
          </p:txBody>
        </p:sp>
        <p:sp>
          <p:nvSpPr>
            <p:cNvPr id="30" name="Oval 33"/>
            <p:cNvSpPr>
              <a:spLocks noChangeArrowheads="1"/>
            </p:cNvSpPr>
            <p:nvPr/>
          </p:nvSpPr>
          <p:spPr bwMode="auto">
            <a:xfrm>
              <a:off x="7680325" y="3703638"/>
              <a:ext cx="180975" cy="182562"/>
            </a:xfrm>
            <a:prstGeom prst="ellipse">
              <a:avLst/>
            </a:prstGeom>
            <a:solidFill>
              <a:schemeClr val="accent1"/>
            </a:solidFill>
            <a:ln w="9525">
              <a:solidFill>
                <a:schemeClr val="tx1"/>
              </a:solidFill>
              <a:round/>
              <a:headEnd/>
              <a:tailEnd/>
            </a:ln>
            <a:effectLst/>
          </p:spPr>
          <p:txBody>
            <a:bodyPr wrap="none" anchor="ctr"/>
            <a:lstStyle/>
            <a:p>
              <a:endParaRPr 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Run MRCS per frame - flicker</a:t>
            </a:r>
          </a:p>
          <a:p>
            <a:r>
              <a:rPr lang="en-US" dirty="0" smtClean="0"/>
              <a:t>Simple tensor extension of MRCS – still flicker</a:t>
            </a:r>
          </a:p>
          <a:p>
            <a:r>
              <a:rPr lang="en-US" dirty="0" smtClean="0"/>
              <a:t>Two key contributions</a:t>
            </a:r>
          </a:p>
          <a:p>
            <a:pPr lvl="1"/>
            <a:r>
              <a:rPr lang="en-US" dirty="0" smtClean="0"/>
              <a:t>Rectangular Clustering</a:t>
            </a:r>
          </a:p>
          <a:p>
            <a:pPr lvl="1"/>
            <a:r>
              <a:rPr lang="en-US" dirty="0" smtClean="0"/>
              <a:t>Reconstruction and Pixel Mappings</a:t>
            </a:r>
          </a:p>
          <a:p>
            <a:r>
              <a:rPr lang="en-US" dirty="0" smtClean="0"/>
              <a:t>Implementation details</a:t>
            </a:r>
          </a:p>
          <a:p>
            <a:r>
              <a:rPr lang="en-US" dirty="0" smtClean="0"/>
              <a:t>Results</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Rectangle 6"/>
          <p:cNvSpPr>
            <a:spLocks noGrp="1" noChangeArrowheads="1"/>
          </p:cNvSpPr>
          <p:nvPr>
            <p:ph type="title"/>
          </p:nvPr>
        </p:nvSpPr>
        <p:spPr/>
        <p:txBody>
          <a:bodyPr/>
          <a:lstStyle/>
          <a:p>
            <a:r>
              <a:rPr lang="en-US" dirty="0" smtClean="0"/>
              <a:t>Example Sequence</a:t>
            </a:r>
            <a:endParaRPr lang="en-US" dirty="0"/>
          </a:p>
        </p:txBody>
      </p:sp>
      <p:sp>
        <p:nvSpPr>
          <p:cNvPr id="6" name="Rectangle 3"/>
          <p:cNvSpPr>
            <a:spLocks noChangeArrowheads="1"/>
          </p:cNvSpPr>
          <p:nvPr/>
        </p:nvSpPr>
        <p:spPr bwMode="auto">
          <a:xfrm>
            <a:off x="457200" y="1465262"/>
            <a:ext cx="8504238" cy="1811338"/>
          </a:xfrm>
          <a:prstGeom prst="rect">
            <a:avLst/>
          </a:prstGeom>
          <a:noFill/>
          <a:ln w="9525">
            <a:noFill/>
            <a:miter lim="800000"/>
            <a:headEnd/>
            <a:tailEnd/>
          </a:ln>
        </p:spPr>
        <p:txBody>
          <a:bodyPr lIns="91429" tIns="45715" rIns="91429" bIns="45715"/>
          <a:lstStyle/>
          <a:p>
            <a:pPr marL="342900" indent="-342900" eaLnBrk="1" hangingPunct="1">
              <a:spcBef>
                <a:spcPct val="20000"/>
              </a:spcBef>
              <a:buClr>
                <a:srgbClr val="FF9900"/>
              </a:buClr>
              <a:buFont typeface="Times" charset="0"/>
              <a:buChar char="•"/>
            </a:pPr>
            <a:r>
              <a:rPr lang="en-US" sz="3200" smtClean="0"/>
              <a:t>10,000 lights</a:t>
            </a:r>
            <a:r>
              <a:rPr lang="en-US" sz="3200" dirty="0" smtClean="0"/>
              <a:t>, 40 frames, 2 seconds</a:t>
            </a:r>
          </a:p>
          <a:p>
            <a:pPr marL="342900" indent="-342900" eaLnBrk="1" hangingPunct="1">
              <a:spcBef>
                <a:spcPct val="20000"/>
              </a:spcBef>
              <a:buClr>
                <a:srgbClr val="FF9900"/>
              </a:buClr>
              <a:buFont typeface="Times" charset="0"/>
              <a:buChar char="•"/>
            </a:pPr>
            <a:r>
              <a:rPr lang="en-US" sz="3200" dirty="0" smtClean="0"/>
              <a:t>All lights rendered brute-force</a:t>
            </a:r>
            <a:endParaRPr lang="en-US" sz="3200" dirty="0"/>
          </a:p>
        </p:txBody>
      </p:sp>
      <p:pic>
        <p:nvPicPr>
          <p:cNvPr id="9" name="ref.mpg">
            <a:hlinkClick r:id="" action="ppaction://media"/>
          </p:cNvPr>
          <p:cNvPicPr>
            <a:picLocks noRot="1" noChangeAspect="1"/>
          </p:cNvPicPr>
          <p:nvPr>
            <a:videoFile r:link="rId1"/>
          </p:nvPr>
        </p:nvPicPr>
        <p:blipFill>
          <a:blip r:embed="rId4"/>
          <a:stretch>
            <a:fillRect/>
          </a:stretch>
        </p:blipFill>
        <p:spPr>
          <a:xfrm>
            <a:off x="1905000" y="2667000"/>
            <a:ext cx="5410200" cy="4057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a:t>Run MRCS for every frame</a:t>
            </a:r>
          </a:p>
        </p:txBody>
      </p:sp>
      <p:sp>
        <p:nvSpPr>
          <p:cNvPr id="4099" name="Rectangle 3"/>
          <p:cNvSpPr>
            <a:spLocks noGrp="1" noChangeArrowheads="1"/>
          </p:cNvSpPr>
          <p:nvPr>
            <p:ph type="body" idx="1"/>
          </p:nvPr>
        </p:nvSpPr>
        <p:spPr>
          <a:xfrm>
            <a:off x="457200" y="1371600"/>
            <a:ext cx="8229600" cy="4625609"/>
          </a:xfrm>
        </p:spPr>
        <p:txBody>
          <a:bodyPr/>
          <a:lstStyle/>
          <a:p>
            <a:r>
              <a:rPr lang="en-US" dirty="0" smtClean="0"/>
              <a:t>100 rows, 200 columns per frame</a:t>
            </a:r>
          </a:p>
          <a:p>
            <a:r>
              <a:rPr lang="en-US" dirty="0" smtClean="0"/>
              <a:t>Flickers </a:t>
            </a:r>
            <a:r>
              <a:rPr lang="en-US" dirty="0"/>
              <a:t>too much</a:t>
            </a:r>
          </a:p>
          <a:p>
            <a:pPr lvl="1"/>
            <a:r>
              <a:rPr lang="en-US" dirty="0" smtClean="0"/>
              <a:t>Randomized, no </a:t>
            </a:r>
            <a:r>
              <a:rPr lang="en-US" dirty="0"/>
              <a:t>use of temporal coherence</a:t>
            </a:r>
          </a:p>
          <a:p>
            <a:endParaRPr lang="en-US" dirty="0"/>
          </a:p>
        </p:txBody>
      </p:sp>
      <p:pic>
        <p:nvPicPr>
          <p:cNvPr id="6" name="mrcs.mpg">
            <a:hlinkClick r:id="" action="ppaction://media"/>
          </p:cNvPr>
          <p:cNvPicPr>
            <a:picLocks noRot="1" noChangeAspect="1"/>
          </p:cNvPicPr>
          <p:nvPr>
            <a:videoFile r:link="rId1"/>
          </p:nvPr>
        </p:nvPicPr>
        <p:blipFill>
          <a:blip r:embed="rId4"/>
          <a:stretch>
            <a:fillRect/>
          </a:stretch>
        </p:blipFill>
        <p:spPr>
          <a:xfrm>
            <a:off x="0" y="3124200"/>
            <a:ext cx="91440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6"/>
                </p:tgtEl>
              </p:cMediaNode>
            </p:vide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txDef>
      <a:spPr>
        <a:noFill/>
      </a:spPr>
      <a:bodyPr wrap="square" rtlCol="0">
        <a:spAutoFit/>
      </a:bodyPr>
      <a:lstStyle>
        <a:defPPr>
          <a:defRPr dirty="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8080</TotalTime>
  <Words>3151</Words>
  <Application>Microsoft Office PowerPoint</Application>
  <PresentationFormat>On-screen Show (4:3)</PresentationFormat>
  <Paragraphs>431</Paragraphs>
  <Slides>47</Slides>
  <Notes>40</Notes>
  <HiddenSlides>0</HiddenSlides>
  <MMClips>12</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Module</vt:lpstr>
      <vt:lpstr>Tensor Clustering for Rendering Many-Light Animations</vt:lpstr>
      <vt:lpstr>Our Goal</vt:lpstr>
      <vt:lpstr>The many-light problem over time</vt:lpstr>
      <vt:lpstr>Related Work 1</vt:lpstr>
      <vt:lpstr>Related Work 2</vt:lpstr>
      <vt:lpstr>Related Work: Matrix Row-Column Sampling (MRCS) [Hašan et al, Siggraph 07]</vt:lpstr>
      <vt:lpstr>Outline</vt:lpstr>
      <vt:lpstr>Example Sequence</vt:lpstr>
      <vt:lpstr>Run MRCS for every frame</vt:lpstr>
      <vt:lpstr>A Tensor Approach</vt:lpstr>
      <vt:lpstr>Sample Slices, Cluster Light-Frame Pairs</vt:lpstr>
      <vt:lpstr>Clustering 1st try</vt:lpstr>
      <vt:lpstr>Clustering - 2nd try</vt:lpstr>
      <vt:lpstr>Weights and Information Vectors</vt:lpstr>
      <vt:lpstr>The Objective Function</vt:lpstr>
      <vt:lpstr>The Clustering Metric: Justification</vt:lpstr>
      <vt:lpstr>Splitting a cluster</vt:lpstr>
      <vt:lpstr>Time split</vt:lpstr>
      <vt:lpstr>Light Split</vt:lpstr>
      <vt:lpstr>Light Split - Group</vt:lpstr>
      <vt:lpstr>Light Split - Concatenate</vt:lpstr>
      <vt:lpstr>Light Split – Points in Space</vt:lpstr>
      <vt:lpstr>Light Split - Projection</vt:lpstr>
      <vt:lpstr>Light Split – Ordering</vt:lpstr>
      <vt:lpstr>Clustering 2nd try: Result</vt:lpstr>
      <vt:lpstr>Our Algorithm - Overview</vt:lpstr>
      <vt:lpstr>Reconstruction</vt:lpstr>
      <vt:lpstr>Pixel Mappings</vt:lpstr>
      <vt:lpstr>Pixel Mappings</vt:lpstr>
      <vt:lpstr>Creating the Lights</vt:lpstr>
      <vt:lpstr>Anti-aliasing</vt:lpstr>
      <vt:lpstr>Our Algorithm - Overview</vt:lpstr>
      <vt:lpstr>Results</vt:lpstr>
      <vt:lpstr>Results - Iris</vt:lpstr>
      <vt:lpstr>Results - Still</vt:lpstr>
      <vt:lpstr>Results - Bunny</vt:lpstr>
      <vt:lpstr>Results - Temple</vt:lpstr>
      <vt:lpstr>Results - Horses</vt:lpstr>
      <vt:lpstr>Conclusion</vt:lpstr>
      <vt:lpstr>Limitations and Future Work</vt:lpstr>
      <vt:lpstr>Acknowledgments</vt:lpstr>
      <vt:lpstr>Tensor Clustering for Rendering Many-Light Animations</vt:lpstr>
      <vt:lpstr>Discarded slides</vt:lpstr>
      <vt:lpstr>Pixel Mappings: Experiment</vt:lpstr>
      <vt:lpstr>Row-Column Duality</vt:lpstr>
      <vt:lpstr>Matrix Row-Column Sampling: Algorithm Outline</vt:lpstr>
      <vt:lpstr>Pixel Mappings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Milos Hasan</dc:creator>
  <cp:lastModifiedBy>Milos Hasan</cp:lastModifiedBy>
  <cp:revision>531</cp:revision>
  <dcterms:created xsi:type="dcterms:W3CDTF">2008-06-11T04:55:32Z</dcterms:created>
  <dcterms:modified xsi:type="dcterms:W3CDTF">2008-06-24T08:10:00Z</dcterms:modified>
</cp:coreProperties>
</file>